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445" r:id="rId3"/>
    <p:sldId id="257" r:id="rId4"/>
    <p:sldId id="405" r:id="rId5"/>
    <p:sldId id="406" r:id="rId6"/>
    <p:sldId id="422" r:id="rId7"/>
    <p:sldId id="407" r:id="rId8"/>
    <p:sldId id="409" r:id="rId9"/>
    <p:sldId id="411" r:id="rId10"/>
    <p:sldId id="412" r:id="rId11"/>
    <p:sldId id="413" r:id="rId12"/>
    <p:sldId id="414" r:id="rId13"/>
    <p:sldId id="415" r:id="rId14"/>
    <p:sldId id="416" r:id="rId15"/>
    <p:sldId id="417" r:id="rId16"/>
    <p:sldId id="418" r:id="rId17"/>
    <p:sldId id="419" r:id="rId18"/>
    <p:sldId id="423" r:id="rId19"/>
    <p:sldId id="424" r:id="rId20"/>
    <p:sldId id="426" r:id="rId21"/>
    <p:sldId id="425" r:id="rId22"/>
    <p:sldId id="427" r:id="rId23"/>
    <p:sldId id="451" r:id="rId24"/>
    <p:sldId id="420" r:id="rId25"/>
    <p:sldId id="421" r:id="rId26"/>
    <p:sldId id="428" r:id="rId27"/>
    <p:sldId id="429" r:id="rId28"/>
    <p:sldId id="410" r:id="rId29"/>
    <p:sldId id="430" r:id="rId30"/>
    <p:sldId id="432" r:id="rId31"/>
    <p:sldId id="436" r:id="rId32"/>
    <p:sldId id="433" r:id="rId33"/>
    <p:sldId id="434" r:id="rId34"/>
    <p:sldId id="443" r:id="rId35"/>
    <p:sldId id="437" r:id="rId36"/>
    <p:sldId id="435" r:id="rId37"/>
    <p:sldId id="438" r:id="rId38"/>
    <p:sldId id="439" r:id="rId39"/>
    <p:sldId id="440" r:id="rId40"/>
    <p:sldId id="441" r:id="rId41"/>
    <p:sldId id="444" r:id="rId42"/>
    <p:sldId id="442" r:id="rId43"/>
    <p:sldId id="449" r:id="rId44"/>
    <p:sldId id="377" r:id="rId45"/>
    <p:sldId id="446" r:id="rId46"/>
    <p:sldId id="447" r:id="rId47"/>
    <p:sldId id="448" r:id="rId48"/>
    <p:sldId id="397" r:id="rId49"/>
    <p:sldId id="373" r:id="rId50"/>
    <p:sldId id="450" r:id="rId51"/>
  </p:sldIdLst>
  <p:sldSz cx="9144000" cy="6858000" type="screen4x3"/>
  <p:notesSz cx="6918325" cy="92043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B103"/>
    <a:srgbClr val="1FC503"/>
    <a:srgbClr val="60EC34"/>
    <a:srgbClr val="FF0000"/>
    <a:srgbClr val="CC3300"/>
    <a:srgbClr val="57FFFF"/>
    <a:srgbClr val="FBFAF7"/>
    <a:srgbClr val="F9FCFD"/>
    <a:srgbClr val="E8F4F8"/>
    <a:srgbClr val="FDF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782" autoAdjust="0"/>
    <p:restoredTop sz="82504" autoAdjust="0"/>
  </p:normalViewPr>
  <p:slideViewPr>
    <p:cSldViewPr snapToObjects="1">
      <p:cViewPr varScale="1">
        <p:scale>
          <a:sx n="48" d="100"/>
          <a:sy n="48" d="100"/>
        </p:scale>
        <p:origin x="52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7941" cy="46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8783" y="0"/>
            <a:ext cx="2997941" cy="46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0BBDB56-80C5-4405-8A88-78DF6DD5835D}" type="datetime1">
              <a:rPr lang="en-US"/>
              <a:pPr/>
              <a:t>11/16/2019</a:t>
            </a:fld>
            <a:endParaRPr lang="en-US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2511"/>
            <a:ext cx="2997941" cy="46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8783" y="8742511"/>
            <a:ext cx="2997941" cy="46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2206850-CA00-40C5-BDE5-C80307317C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22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7941" cy="460216"/>
          </a:xfrm>
          <a:prstGeom prst="rect">
            <a:avLst/>
          </a:prstGeom>
        </p:spPr>
        <p:txBody>
          <a:bodyPr vert="horz" wrap="square" lIns="92126" tIns="46063" rIns="92126" bIns="4606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18783" y="0"/>
            <a:ext cx="2997941" cy="460216"/>
          </a:xfrm>
          <a:prstGeom prst="rect">
            <a:avLst/>
          </a:prstGeom>
        </p:spPr>
        <p:txBody>
          <a:bodyPr vert="horz" wrap="square" lIns="92126" tIns="46063" rIns="92126" bIns="4606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EBF2B5-B8DC-4104-A9F2-6DBCBC64D113}" type="datetime1">
              <a:rPr lang="en-US"/>
              <a:pPr/>
              <a:t>11/16/2019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00575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126" tIns="46063" rIns="92126" bIns="46063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1833" y="4372055"/>
            <a:ext cx="5534660" cy="4141946"/>
          </a:xfrm>
          <a:prstGeom prst="rect">
            <a:avLst/>
          </a:prstGeom>
        </p:spPr>
        <p:txBody>
          <a:bodyPr vert="horz" wrap="square" lIns="92126" tIns="46063" rIns="92126" bIns="4606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42511"/>
            <a:ext cx="2997941" cy="460216"/>
          </a:xfrm>
          <a:prstGeom prst="rect">
            <a:avLst/>
          </a:prstGeom>
        </p:spPr>
        <p:txBody>
          <a:bodyPr vert="horz" wrap="square" lIns="92126" tIns="46063" rIns="92126" bIns="4606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18783" y="8742511"/>
            <a:ext cx="2997941" cy="460216"/>
          </a:xfrm>
          <a:prstGeom prst="rect">
            <a:avLst/>
          </a:prstGeom>
        </p:spPr>
        <p:txBody>
          <a:bodyPr vert="horz" wrap="square" lIns="92126" tIns="46063" rIns="92126" bIns="4606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101A78-608C-4733-AD26-D6E05A5C0F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4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-111" charset="-128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283BD6-5CC4-4BFE-8EDB-52A53EF18D40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50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 Approach(s): The teacher should present the illustration</a:t>
            </a:r>
            <a:r>
              <a:rPr lang="en-US" baseline="0" dirty="0" smtClean="0"/>
              <a:t> on the slide to provide everyday life examples of electrical currents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1A78-608C-4733-AD26-D6E05A5C0F0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16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 Approach(s): The teacher should present the information</a:t>
            </a:r>
            <a:r>
              <a:rPr lang="en-US" baseline="0" dirty="0" smtClean="0"/>
              <a:t> on the slide while the students record the important information on their notes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1A78-608C-4733-AD26-D6E05A5C0F0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15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 Approach(s): The teacher should present the information</a:t>
            </a:r>
            <a:r>
              <a:rPr lang="en-US" baseline="0" dirty="0" smtClean="0"/>
              <a:t> on the slide while the students record the important information on their notes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1A78-608C-4733-AD26-D6E05A5C0F0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30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do not have to know load specifically, but it is easier to say load instead of always saying “object that converts</a:t>
            </a:r>
            <a:r>
              <a:rPr lang="en-US" baseline="0" dirty="0" smtClean="0"/>
              <a:t> the electrical energy into other forms”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1A78-608C-4733-AD26-D6E05A5C0F0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0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 Approach(s): The teacher should present the illustration</a:t>
            </a:r>
            <a:r>
              <a:rPr lang="en-US" baseline="0" dirty="0" smtClean="0"/>
              <a:t> on the slide to provide examples of energy 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1A78-608C-4733-AD26-D6E05A5C0F0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12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Have students identify</a:t>
            </a:r>
            <a:r>
              <a:rPr lang="en-US" baseline="0" dirty="0" smtClean="0"/>
              <a:t> other possible loads.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1A78-608C-4733-AD26-D6E05A5C0F0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90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 Approach(s): The teacher should present the illustration and link</a:t>
            </a:r>
            <a:r>
              <a:rPr lang="en-US" baseline="0" dirty="0" smtClean="0"/>
              <a:t> on the slide to provide examples of switches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1A78-608C-4733-AD26-D6E05A5C0F0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50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 Approach(s): The teacher should present the illustration</a:t>
            </a:r>
            <a:r>
              <a:rPr lang="en-US" baseline="0" dirty="0" smtClean="0"/>
              <a:t> on the slide to provide examples of open and closed circuits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1A78-608C-4733-AD26-D6E05A5C0F0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06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 Approach(s): The teacher should present the information</a:t>
            </a:r>
            <a:r>
              <a:rPr lang="en-US" baseline="0" dirty="0" smtClean="0"/>
              <a:t> on the slide while the students record the important information on their notes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1A78-608C-4733-AD26-D6E05A5C0F04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0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 Approach(s): The teacher should present the illustration</a:t>
            </a:r>
            <a:r>
              <a:rPr lang="en-US" baseline="0" dirty="0" smtClean="0"/>
              <a:t> on the slide to provide examples of ways circuits can be made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1A78-608C-4733-AD26-D6E05A5C0F0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86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 Approach(s): The teacher should use the slide to activate students prior knowledge.(on</a:t>
            </a:r>
            <a:r>
              <a:rPr lang="en-US" baseline="0" dirty="0" smtClean="0"/>
              <a:t> resource page)</a:t>
            </a:r>
            <a:endParaRPr lang="en-US" dirty="0" smtClean="0">
              <a:ea typeface="ＭＳ Ｐゴシック" pitchFamily="-111" charset="-128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283BD6-5CC4-4BFE-8EDB-52A53EF18D40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88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 Approach(s): The teacher can use this slide to introduce</a:t>
            </a:r>
            <a:r>
              <a:rPr lang="en-US" baseline="0" dirty="0" smtClean="0"/>
              <a:t> making a simple circuit activity. (on resource page)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1A78-608C-4733-AD26-D6E05A5C0F0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267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 Approach(s): The teacher can pose</a:t>
            </a:r>
            <a:r>
              <a:rPr lang="en-US" baseline="0" dirty="0" smtClean="0"/>
              <a:t> the questions to the class and let the students pair up to answer the questions. The teacher should not spend more than a few minutes on the slide. When ready, the teacher can click the mouse to show the answers. </a:t>
            </a:r>
            <a:r>
              <a:rPr lang="en-US" dirty="0" smtClean="0"/>
              <a:t>The teacher should present the information</a:t>
            </a:r>
            <a:r>
              <a:rPr lang="en-US" baseline="0" dirty="0" smtClean="0"/>
              <a:t> on the slide while the students record the important information on their notes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1A78-608C-4733-AD26-D6E05A5C0F0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01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 Approach(s):</a:t>
            </a:r>
            <a:r>
              <a:rPr lang="en-US" baseline="0" dirty="0" smtClean="0"/>
              <a:t> Formative assessment. Each student should complete the assessment. The teacher should use the assessment to determine the level of student mastery and if differentiation is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1A78-608C-4733-AD26-D6E05A5C0F0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105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 Approach(s): The teacher should present the video</a:t>
            </a:r>
            <a:r>
              <a:rPr lang="en-US" baseline="0" dirty="0" smtClean="0"/>
              <a:t> on the slide to reinforce circuits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1A78-608C-4733-AD26-D6E05A5C0F0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98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 Approach(s): The teacher can pose</a:t>
            </a:r>
            <a:r>
              <a:rPr lang="en-US" baseline="0" dirty="0" smtClean="0"/>
              <a:t> the questions to the class and let the students pair up to answer the questions. The teacher should not spend more than a few minutes on the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1A78-608C-4733-AD26-D6E05A5C0F0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319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 Approach(s): The teacher should present the information</a:t>
            </a:r>
            <a:r>
              <a:rPr lang="en-US" baseline="0" dirty="0" smtClean="0"/>
              <a:t> on the slide while the students record the important information on their notes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1A78-608C-4733-AD26-D6E05A5C0F0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720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 Approach(s): The teacher can pose</a:t>
            </a:r>
            <a:r>
              <a:rPr lang="en-US" baseline="0" dirty="0" smtClean="0"/>
              <a:t> the questions to the class and let the students pair up to answer the questions. The teacher should not spend more than a few minutes on the slide. When ready, the teacher can answer the questions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1A78-608C-4733-AD26-D6E05A5C0F04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0720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 Approach(s): The teacher should present the information</a:t>
            </a:r>
            <a:r>
              <a:rPr lang="en-US" baseline="0" dirty="0" smtClean="0"/>
              <a:t> on the slide while the students record the important information on their notes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1A78-608C-4733-AD26-D6E05A5C0F04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0720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 Approach(s): The teacher should present the information</a:t>
            </a:r>
            <a:r>
              <a:rPr lang="en-US" baseline="0" dirty="0" smtClean="0"/>
              <a:t> on the slide while the students record the important information on their notes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1A78-608C-4733-AD26-D6E05A5C0F0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271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 Approach(s): The teacher can pose</a:t>
            </a:r>
            <a:r>
              <a:rPr lang="en-US" baseline="0" dirty="0" smtClean="0"/>
              <a:t> the questions to the class or individual students to answer the questions. The teacher should not spend more than a few minutes on the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1A78-608C-4733-AD26-D6E05A5C0F0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69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</a:t>
            </a:r>
            <a:r>
              <a:rPr lang="en-US" baseline="0" dirty="0" smtClean="0"/>
              <a:t> Approach(s): The teacher should introduce the essential question and the standard that aligns to the essential question</a:t>
            </a:r>
            <a:endParaRPr lang="en-US" dirty="0" smtClean="0"/>
          </a:p>
          <a:p>
            <a:pPr eaLnBrk="1" hangingPunct="1">
              <a:spcBef>
                <a:spcPct val="50000"/>
              </a:spcBef>
            </a:pPr>
            <a:endParaRPr lang="en-US" b="1" dirty="0" smtClean="0">
              <a:ea typeface="ＭＳ Ｐゴシック" pitchFamily="-111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B87ED0-687C-4238-A3B2-3DB1799DC3DD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921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 Approach(s): The teacher can pose</a:t>
            </a:r>
            <a:r>
              <a:rPr lang="en-US" baseline="0" dirty="0" smtClean="0"/>
              <a:t> the questions to the class or individual students to answer the questions. The teacher should not spend more than a few minutes on the slide. Students should record the advantage in their notes.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1A78-608C-4733-AD26-D6E05A5C0F0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202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 Approach(s): The teacher can pose</a:t>
            </a:r>
            <a:r>
              <a:rPr lang="en-US" baseline="0" dirty="0" smtClean="0"/>
              <a:t> the questions to the class or individual students to answer the questions. The teacher should not spend more than a few minutes on the slide. When ready, the teacher can click the mouse to show the answers.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1A78-608C-4733-AD26-D6E05A5C0F0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10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 Approach(s): The teacher should present the information</a:t>
            </a:r>
            <a:r>
              <a:rPr lang="en-US" baseline="0" dirty="0" smtClean="0"/>
              <a:t> on the slide while the students record the important information on their notes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1A78-608C-4733-AD26-D6E05A5C0F04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0720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 Approach(s): The teacher should present the information</a:t>
            </a:r>
            <a:r>
              <a:rPr lang="en-US" baseline="0" dirty="0" smtClean="0"/>
              <a:t> on the slide while the students record the important information on their notes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1A78-608C-4733-AD26-D6E05A5C0F0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315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 Approach(s): The teacher should present the </a:t>
            </a:r>
            <a:r>
              <a:rPr lang="en-US" baseline="0" dirty="0" smtClean="0"/>
              <a:t>slide to introduce the circuit sort activity. (on resource page)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1A78-608C-4733-AD26-D6E05A5C0F04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0720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 Approach(s): The teacher should present the information</a:t>
            </a:r>
            <a:r>
              <a:rPr lang="en-US" baseline="0" dirty="0" smtClean="0"/>
              <a:t> on the slide to provide comparisons between series and parallel circuits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1A78-608C-4733-AD26-D6E05A5C0F0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386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 Approach(s): The teacher should present the information</a:t>
            </a:r>
            <a:r>
              <a:rPr lang="en-US" baseline="0" dirty="0" smtClean="0"/>
              <a:t> on the slide to provide comparisons between series and parallel circuits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1A78-608C-4733-AD26-D6E05A5C0F0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628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 Approach(s): The teacher should present the information</a:t>
            </a:r>
            <a:r>
              <a:rPr lang="en-US" baseline="0" dirty="0" smtClean="0"/>
              <a:t> on the slide to provide comparisons between series and parallel circuits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1A78-608C-4733-AD26-D6E05A5C0F0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338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 Approach(s): The teacher should present the information</a:t>
            </a:r>
            <a:r>
              <a:rPr lang="en-US" baseline="0" dirty="0" smtClean="0"/>
              <a:t> on the slide to provide comparisons between series and parallel circuits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1A78-608C-4733-AD26-D6E05A5C0F0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512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 Approach(s): The teacher should present the information</a:t>
            </a:r>
            <a:r>
              <a:rPr lang="en-US" baseline="0" dirty="0" smtClean="0"/>
              <a:t> on the slide to provide comparisons between series and parallel circuits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1A78-608C-4733-AD26-D6E05A5C0F0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11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 Approach(s): The teacher can pose</a:t>
            </a:r>
            <a:r>
              <a:rPr lang="en-US" baseline="0" dirty="0" smtClean="0"/>
              <a:t> the questions to the class and let the students pair up to answer the questions. The teacher should not spend more than a few minutes on the slide. When ready, the teacher can click the mouse to show the answers. </a:t>
            </a:r>
            <a:r>
              <a:rPr lang="en-US" dirty="0" smtClean="0"/>
              <a:t>The teacher should present the information</a:t>
            </a:r>
            <a:r>
              <a:rPr lang="en-US" baseline="0" dirty="0" smtClean="0"/>
              <a:t> on the slide while the students record the important information on their notes</a:t>
            </a:r>
            <a:endParaRPr lang="en-US" dirty="0" smtClean="0"/>
          </a:p>
          <a:p>
            <a:pPr eaLnBrk="1" hangingPunct="1">
              <a:spcBef>
                <a:spcPct val="50000"/>
              </a:spcBef>
            </a:pPr>
            <a:endParaRPr lang="en-US" b="1" dirty="0" smtClean="0">
              <a:ea typeface="ＭＳ Ｐゴシック" pitchFamily="-111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B87ED0-687C-4238-A3B2-3DB1799DC3DD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853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 Approach(s): The teacher should present the information</a:t>
            </a:r>
            <a:r>
              <a:rPr lang="en-US" baseline="0" dirty="0" smtClean="0"/>
              <a:t> on the slide to provide comparisons between series and parallel circuits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1A78-608C-4733-AD26-D6E05A5C0F0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3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 Approach(s): The teacher should present the illustration</a:t>
            </a:r>
            <a:r>
              <a:rPr lang="en-US" baseline="0" dirty="0" smtClean="0"/>
              <a:t> on the slide to provide an example of the relationship between currents, voltage, and resistance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1A78-608C-4733-AD26-D6E05A5C0F0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808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 Approach(s): The teacher should present the information</a:t>
            </a:r>
            <a:r>
              <a:rPr lang="en-US" baseline="0" dirty="0" smtClean="0"/>
              <a:t> on the slide to provide comparisons between series and parallel circuits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1A78-608C-4733-AD26-D6E05A5C0F0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275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 Approach(s): Link and activities on resource page (optional)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1A78-608C-4733-AD26-D6E05A5C0F0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271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 Approach(s): The teacher can pose</a:t>
            </a:r>
            <a:r>
              <a:rPr lang="en-US" baseline="0" dirty="0" smtClean="0"/>
              <a:t> the questions to the class or individual students to answer the questions. The teacher should not spend more than a few minutes on the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1A78-608C-4733-AD26-D6E05A5C0F0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820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 Approach(s): Review conductors and insulators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1A78-608C-4733-AD26-D6E05A5C0F0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568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 Approach(s): The teacher use this slide to introduce assessment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1A78-608C-4733-AD26-D6E05A5C0F0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8240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 Approach(s):</a:t>
            </a:r>
            <a:r>
              <a:rPr lang="en-US" baseline="0" dirty="0" smtClean="0"/>
              <a:t> Formative assessment. Each student should complete the assessment. The teacher should use the assessment to determine the level of student mastery and if differentiation is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1A78-608C-4733-AD26-D6E05A5C0F0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23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1A78-608C-4733-AD26-D6E05A5C0F04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6208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 Approach(s):</a:t>
            </a:r>
            <a:r>
              <a:rPr lang="en-US" baseline="0" dirty="0" smtClean="0"/>
              <a:t> Formative assessment. Each student should complete the summarizer. The teacher should use the summarizer to determine the level of student mastery and if differentiation is needed.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1A78-608C-4733-AD26-D6E05A5C0F04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15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 Approach(s): The teacher should present the information</a:t>
            </a:r>
            <a:r>
              <a:rPr lang="en-US" baseline="0" dirty="0" smtClean="0"/>
              <a:t> on the slide while the students record the important information on their notes</a:t>
            </a:r>
            <a:endParaRPr lang="en-US" dirty="0" smtClean="0"/>
          </a:p>
          <a:p>
            <a:pPr eaLnBrk="1" hangingPunct="1">
              <a:spcBef>
                <a:spcPct val="50000"/>
              </a:spcBef>
            </a:pPr>
            <a:endParaRPr lang="en-US" b="1" dirty="0" smtClean="0">
              <a:ea typeface="ＭＳ Ｐゴシック" pitchFamily="-111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B87ED0-687C-4238-A3B2-3DB1799DC3DD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09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 Approach(s): The teacher should present the information</a:t>
            </a:r>
            <a:r>
              <a:rPr lang="en-US" baseline="0" dirty="0" smtClean="0"/>
              <a:t> on the slide while the students record the important information on their notes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1A78-608C-4733-AD26-D6E05A5C0F0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81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 Approach(s): The teacher should present the information</a:t>
            </a:r>
            <a:r>
              <a:rPr lang="en-US" baseline="0" dirty="0" smtClean="0"/>
              <a:t> on the slide while the students record the important information on their notes</a:t>
            </a:r>
            <a:endParaRPr lang="en-US" dirty="0" smtClean="0"/>
          </a:p>
          <a:p>
            <a:pPr eaLnBrk="1" hangingPunct="1">
              <a:spcBef>
                <a:spcPct val="50000"/>
              </a:spcBef>
            </a:pPr>
            <a:endParaRPr lang="en-US" b="1" dirty="0" smtClean="0">
              <a:ea typeface="ＭＳ Ｐゴシック" pitchFamily="-111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B87ED0-687C-4238-A3B2-3DB1799DC3DD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856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 Approach(s): The teacher should present the illustration</a:t>
            </a:r>
            <a:r>
              <a:rPr lang="en-US" baseline="0" dirty="0" smtClean="0"/>
              <a:t> on the slide to provide everyday life examples of electrical energy and currents</a:t>
            </a:r>
            <a:endParaRPr lang="en-US" dirty="0" smtClean="0"/>
          </a:p>
          <a:p>
            <a:pPr eaLnBrk="1" hangingPunct="1">
              <a:spcBef>
                <a:spcPct val="50000"/>
              </a:spcBef>
            </a:pPr>
            <a:endParaRPr lang="en-US" b="1" dirty="0" smtClean="0">
              <a:ea typeface="ＭＳ Ｐゴシック" pitchFamily="-111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B87ED0-687C-4238-A3B2-3DB1799DC3DD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81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 Approach(s): The teacher should present the information</a:t>
            </a:r>
            <a:r>
              <a:rPr lang="en-US" baseline="0" dirty="0" smtClean="0"/>
              <a:t> on the slide while the students record the important information on their notes</a:t>
            </a: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B87ED0-687C-4238-A3B2-3DB1799DC3DD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076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5891FB-2281-4939-8406-1F0ED4DC3FDC}" type="datetime1">
              <a:rPr lang="en-US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FFF73-47EB-40A8-980E-96066C4010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DE7546-D094-43D3-9BE6-7A57D4B41E99}" type="datetime1">
              <a:rPr lang="en-US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7975E-FAEC-4341-90D0-296A61C113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EC650-2887-4277-96A9-883C55FA1EC2}" type="datetime1">
              <a:rPr lang="en-US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66440-6158-44CC-AC20-5039F1D478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FBD5C4-AB09-4131-9235-2832A7A9DB7F}" type="datetime1">
              <a:rPr lang="en-US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4D191-487D-4D5B-A5D3-9948FDAA79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DE2D7D-C905-4230-95C8-E99DB77AE69A}" type="datetime1">
              <a:rPr lang="en-US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FCF9E-B2F6-46A8-B151-3F1F5BF7B1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F7F988-2456-4E95-89DC-761354E87A55}" type="datetime1">
              <a:rPr lang="en-US"/>
              <a:pPr/>
              <a:t>11/16/2019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EA92B-E726-43B8-8062-9BCFC7B37A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8A98B8-AA93-484A-917D-6883E09BCF31}" type="datetime1">
              <a:rPr lang="en-US"/>
              <a:pPr/>
              <a:t>11/16/2019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131C4-BDD2-4EDC-8C05-4F512F20D4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545A9C-A5BD-4C74-96B9-E1C4E1A349F6}" type="datetime1">
              <a:rPr lang="en-US"/>
              <a:pPr/>
              <a:t>11/16/2019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D996A-A4EC-4099-A2F1-B85C91D7AD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BD7384-F8C5-41AC-863A-C3A2D2CBE988}" type="datetime1">
              <a:rPr lang="en-US"/>
              <a:pPr/>
              <a:t>11/16/2019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C68D9-11D8-41F1-A739-A70A3F147A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DF4DF7-BAD2-4000-AF37-41ACD90E07C4}" type="datetime1">
              <a:rPr lang="en-US"/>
              <a:pPr/>
              <a:t>11/16/2019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13DA6-0C71-4BC9-8DAF-773C138939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B1B1CB-D4E0-4E45-922A-ADE414F81A96}" type="datetime1">
              <a:rPr lang="en-US"/>
              <a:pPr/>
              <a:t>11/16/2019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9968D-74F4-40A6-AF4E-16A7931C8B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D5E5AB54-0886-433C-8689-4AE4574B3A72}" type="datetime1">
              <a:rPr lang="en-US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A813EDB9-1A10-438C-BC3B-F7C7DB006035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dflashzone.net23.net/index.php?p=2_37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K0uAW8usco&amp;list=RDvK0uAW8usco&amp;index=1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viattfamily.net/electricity/flash/simpleCircuit.swf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a.pearson.com.au/schools/cw/au_sch_rickard_sw2_1/int/circuits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a.pearson.com.au/schools/cw/au_sch_rickard_sw2_1/int/circuits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3yoXh94Vp0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bs00299_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00025"/>
            <a:ext cx="2686050" cy="17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bs00299_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52400" y="4849812"/>
            <a:ext cx="25908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57199" y="1524000"/>
            <a:ext cx="7391401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5720">
            <a:spAutoFit/>
          </a:bodyPr>
          <a:lstStyle/>
          <a:p>
            <a:r>
              <a:rPr lang="en-US" sz="11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Rockwell Extra Bold" pitchFamily="18" charset="0"/>
              </a:rPr>
              <a:t>Electric Circuits</a:t>
            </a:r>
          </a:p>
        </p:txBody>
      </p:sp>
      <p:pic>
        <p:nvPicPr>
          <p:cNvPr id="1026" name="Picture 2" descr="C:\Users\bullochsl\AppData\Local\Microsoft\Windows\Temporary Internet Files\Content.IE5\T6KH9PB4\qrcode.2997329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483076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1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cottyhoag.com/art/splinecurvecoaster/animation_third_pers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444" y="444345"/>
            <a:ext cx="7391400" cy="641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1" y="-44376"/>
            <a:ext cx="5004079" cy="3048000"/>
          </a:xfrm>
        </p:spPr>
        <p:txBody>
          <a:bodyPr/>
          <a:lstStyle/>
          <a:p>
            <a:pPr algn="l"/>
            <a:r>
              <a:rPr lang="en-US" sz="4200" dirty="0" smtClean="0">
                <a:solidFill>
                  <a:schemeClr val="bg1"/>
                </a:solidFill>
                <a:latin typeface="Albertus Medium" pitchFamily="34" charset="0"/>
              </a:rPr>
              <a:t>Electric Currents are </a:t>
            </a:r>
            <a:br>
              <a:rPr lang="en-US" sz="4200" dirty="0" smtClean="0">
                <a:solidFill>
                  <a:schemeClr val="bg1"/>
                </a:solidFill>
                <a:latin typeface="Albertus Medium" pitchFamily="34" charset="0"/>
              </a:rPr>
            </a:br>
            <a:r>
              <a:rPr lang="en-US" sz="4200" dirty="0" smtClean="0">
                <a:solidFill>
                  <a:schemeClr val="bg1"/>
                </a:solidFill>
                <a:latin typeface="Albertus Medium" pitchFamily="34" charset="0"/>
              </a:rPr>
              <a:t>like roller coasters. </a:t>
            </a:r>
            <a:br>
              <a:rPr lang="en-US" sz="4200" dirty="0" smtClean="0">
                <a:solidFill>
                  <a:schemeClr val="bg1"/>
                </a:solidFill>
                <a:latin typeface="Albertus Medium" pitchFamily="34" charset="0"/>
              </a:rPr>
            </a:br>
            <a:r>
              <a:rPr lang="en-US" sz="4200" dirty="0" smtClean="0">
                <a:solidFill>
                  <a:schemeClr val="bg1"/>
                </a:solidFill>
                <a:latin typeface="Albertus Medium" pitchFamily="34" charset="0"/>
              </a:rPr>
              <a:t>They follow a </a:t>
            </a:r>
            <a:br>
              <a:rPr lang="en-US" sz="4200" dirty="0" smtClean="0">
                <a:solidFill>
                  <a:schemeClr val="bg1"/>
                </a:solidFill>
                <a:latin typeface="Albertus Medium" pitchFamily="34" charset="0"/>
              </a:rPr>
            </a:br>
            <a:r>
              <a:rPr lang="en-US" sz="4200" dirty="0" smtClean="0">
                <a:solidFill>
                  <a:schemeClr val="bg1"/>
                </a:solidFill>
                <a:latin typeface="Albertus Medium" pitchFamily="34" charset="0"/>
              </a:rPr>
              <a:t>fixed pathway.</a:t>
            </a:r>
            <a:endParaRPr lang="en-US" sz="4200" dirty="0">
              <a:solidFill>
                <a:schemeClr val="bg1"/>
              </a:solidFill>
              <a:latin typeface="Albertus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9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u="sng" dirty="0" smtClean="0">
                <a:solidFill>
                  <a:schemeClr val="bg1"/>
                </a:solidFill>
                <a:latin typeface="Albertus Medium" pitchFamily="34" charset="0"/>
              </a:rPr>
              <a:t>Electric Circuits</a:t>
            </a:r>
            <a:endParaRPr lang="en-US" sz="6600" b="1" u="sng" dirty="0">
              <a:solidFill>
                <a:schemeClr val="bg1"/>
              </a:solidFill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717431"/>
            <a:ext cx="8458200" cy="48768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1"/>
                </a:solidFill>
                <a:latin typeface="Albertus Medium" pitchFamily="34" charset="0"/>
              </a:rPr>
              <a:t>Circuits control the movement of electric current by providing paths for electrons to follow.</a:t>
            </a:r>
          </a:p>
          <a:p>
            <a:endParaRPr lang="en-US" dirty="0" smtClean="0">
              <a:solidFill>
                <a:schemeClr val="bg1"/>
              </a:solidFill>
              <a:latin typeface="Albertus Medium" pitchFamily="34" charset="0"/>
            </a:endParaRPr>
          </a:p>
          <a:p>
            <a:r>
              <a:rPr lang="en-US" sz="4400" b="1" dirty="0" smtClean="0">
                <a:solidFill>
                  <a:schemeClr val="bg1"/>
                </a:solidFill>
                <a:latin typeface="Albertus Medium" pitchFamily="34" charset="0"/>
              </a:rPr>
              <a:t>The path of an electric circuit is a closed loop.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lbertus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19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40" y="141514"/>
            <a:ext cx="8229600" cy="1143000"/>
          </a:xfrm>
        </p:spPr>
        <p:txBody>
          <a:bodyPr/>
          <a:lstStyle/>
          <a:p>
            <a:r>
              <a:rPr lang="en-US" sz="6600" b="1" u="sng" dirty="0" smtClean="0">
                <a:solidFill>
                  <a:schemeClr val="bg1"/>
                </a:solidFill>
                <a:latin typeface="Albertus Medium" pitchFamily="34" charset="0"/>
              </a:rPr>
              <a:t>Electric Circuits</a:t>
            </a:r>
            <a:endParaRPr lang="en-US" sz="6600" b="1" u="sng" dirty="0">
              <a:solidFill>
                <a:schemeClr val="bg1"/>
              </a:solidFill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752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Albertus Medium" pitchFamily="34" charset="0"/>
              </a:rPr>
              <a:t>An electric circuit allows electrons to flow from a negative pole (excess electrons) to a positive pole (deficient in electrons)</a:t>
            </a:r>
          </a:p>
          <a:p>
            <a:endParaRPr lang="en-US" dirty="0">
              <a:solidFill>
                <a:schemeClr val="bg1"/>
              </a:solidFill>
              <a:latin typeface="Albertus Medium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97051"/>
            <a:ext cx="6851308" cy="337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16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40" y="-50240"/>
            <a:ext cx="8229600" cy="1143000"/>
          </a:xfrm>
        </p:spPr>
        <p:txBody>
          <a:bodyPr/>
          <a:lstStyle/>
          <a:p>
            <a:r>
              <a:rPr lang="en-US" sz="6000" b="1" u="sng" dirty="0" smtClean="0">
                <a:solidFill>
                  <a:schemeClr val="bg1"/>
                </a:solidFill>
                <a:latin typeface="Albertus Medium" pitchFamily="34" charset="0"/>
              </a:rPr>
              <a:t>Electric Circuits</a:t>
            </a:r>
            <a:endParaRPr lang="en-US" sz="6000" b="1" u="sng" dirty="0">
              <a:solidFill>
                <a:schemeClr val="bg1"/>
              </a:solidFill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648" y="1138816"/>
            <a:ext cx="8752952" cy="1600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dirty="0" smtClean="0">
                <a:solidFill>
                  <a:schemeClr val="bg1"/>
                </a:solidFill>
                <a:latin typeface="Albertus Medium" pitchFamily="34" charset="0"/>
              </a:rPr>
              <a:t>All circuits need three basic parts: an energy source, wires, and the object that is going to change the electrical energy into another form of energy (load).</a:t>
            </a:r>
          </a:p>
          <a:p>
            <a:endParaRPr lang="en-US" dirty="0">
              <a:solidFill>
                <a:schemeClr val="bg1"/>
              </a:solidFill>
              <a:latin typeface="Albertus Medium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78" y="3654289"/>
            <a:ext cx="5672302" cy="304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6182" y="2743200"/>
            <a:ext cx="424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lbertus Medium" pitchFamily="34" charset="0"/>
              </a:rPr>
              <a:t>Energy Source</a:t>
            </a:r>
            <a:endParaRPr lang="en-US" dirty="0">
              <a:solidFill>
                <a:schemeClr val="bg1"/>
              </a:solidFill>
              <a:latin typeface="Albertus Medium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2834473"/>
            <a:ext cx="2069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lbertus Medium" pitchFamily="34" charset="0"/>
              </a:rPr>
              <a:t>Wire</a:t>
            </a:r>
            <a:endParaRPr lang="en-US" dirty="0">
              <a:solidFill>
                <a:schemeClr val="bg1"/>
              </a:solidFill>
              <a:latin typeface="Albertus Medium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7708" y="4761909"/>
            <a:ext cx="1784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lbertus Medium" pitchFamily="34" charset="0"/>
              </a:rPr>
              <a:t>Load</a:t>
            </a:r>
            <a:endParaRPr lang="en-US" dirty="0">
              <a:solidFill>
                <a:schemeClr val="bg1"/>
              </a:solidFill>
              <a:latin typeface="Albertus Medium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2667000" y="3505200"/>
            <a:ext cx="152400" cy="381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943600" y="3574197"/>
            <a:ext cx="533400" cy="65490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090785" y="5177407"/>
            <a:ext cx="34499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26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40" y="141514"/>
            <a:ext cx="8229600" cy="1143000"/>
          </a:xfrm>
        </p:spPr>
        <p:txBody>
          <a:bodyPr/>
          <a:lstStyle/>
          <a:p>
            <a:r>
              <a:rPr lang="en-US" sz="6000" b="1" u="sng" dirty="0" smtClean="0">
                <a:solidFill>
                  <a:schemeClr val="bg1"/>
                </a:solidFill>
                <a:latin typeface="Albertus Medium" pitchFamily="34" charset="0"/>
              </a:rPr>
              <a:t>Energy Source Examples</a:t>
            </a:r>
            <a:endParaRPr lang="en-US" sz="6000" b="1" u="sng" dirty="0">
              <a:solidFill>
                <a:schemeClr val="bg1"/>
              </a:solidFill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337" y="4343400"/>
            <a:ext cx="23622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solidFill>
                  <a:schemeClr val="bg1"/>
                </a:solidFill>
                <a:latin typeface="Albertus Medium" pitchFamily="34" charset="0"/>
              </a:rPr>
              <a:t>Battery</a:t>
            </a:r>
          </a:p>
        </p:txBody>
      </p:sp>
      <p:pic>
        <p:nvPicPr>
          <p:cNvPr id="9218" name="Picture 2" descr="C:\Users\ARRINGTONCB\AppData\Local\Microsoft\Windows\Temporary Internet Files\Content.IE5\H6Y16ATA\large-Battery-Big-66.6-6044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82" y="2527723"/>
            <a:ext cx="952918" cy="164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bbc.co.uk/staticarchive/461fbd2fc0f1a3f1eda3b128520f065b9248407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86" y="1428749"/>
            <a:ext cx="5391499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86090" y="5734050"/>
            <a:ext cx="565638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 smtClean="0">
                <a:solidFill>
                  <a:schemeClr val="bg1"/>
                </a:solidFill>
                <a:latin typeface="Albertus Medium" pitchFamily="34" charset="0"/>
              </a:rPr>
              <a:t>Power Plant Generator</a:t>
            </a:r>
          </a:p>
        </p:txBody>
      </p:sp>
    </p:spTree>
    <p:extLst>
      <p:ext uri="{BB962C8B-B14F-4D97-AF65-F5344CB8AC3E}">
        <p14:creationId xmlns:p14="http://schemas.microsoft.com/office/powerpoint/2010/main" val="142627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389612" y="4267200"/>
            <a:ext cx="2360942" cy="2644287"/>
            <a:chOff x="3322097" y="3724689"/>
            <a:chExt cx="2360942" cy="2644287"/>
          </a:xfrm>
        </p:grpSpPr>
        <p:pic>
          <p:nvPicPr>
            <p:cNvPr id="10243" name="Picture 3" descr="C:\Users\ARRINGTONCB\AppData\Local\Microsoft\Windows\Temporary Internet Files\Content.IE5\H6Y16ATA\otg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097" y="3724689"/>
              <a:ext cx="2266322" cy="2266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3594936" y="5606976"/>
              <a:ext cx="2088103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ＭＳ Ｐゴシック" pitchFamily="-106" charset="-128"/>
                  <a:cs typeface="ＭＳ Ｐゴシック" pitchFamily="-106" charset="-128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06" charset="-128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ＭＳ Ｐゴシック" pitchFamily="-106" charset="-128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ＭＳ Ｐゴシック" pitchFamily="-106" charset="-128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ＭＳ Ｐゴシック" pitchFamily="-106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3600" dirty="0" smtClean="0">
                  <a:solidFill>
                    <a:prstClr val="black"/>
                  </a:solidFill>
                  <a:latin typeface="Albertus Medium" pitchFamily="34" charset="0"/>
                </a:rPr>
                <a:t>Toaster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048000" y="2303057"/>
            <a:ext cx="3099815" cy="3099815"/>
            <a:chOff x="6298573" y="4468368"/>
            <a:chExt cx="3099815" cy="3099815"/>
          </a:xfrm>
        </p:grpSpPr>
        <p:pic>
          <p:nvPicPr>
            <p:cNvPr id="10246" name="Picture 6" descr="C:\Users\ARRINGTONCB\AppData\Local\Microsoft\Windows\Temporary Internet Files\Content.IE5\H6Y16ATA\audi_car_vector_illustration_by_vectorportal-d3izp5d[1]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8573" y="4468368"/>
              <a:ext cx="3099815" cy="3099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ontent Placeholder 2"/>
            <p:cNvSpPr txBox="1">
              <a:spLocks/>
            </p:cNvSpPr>
            <p:nvPr/>
          </p:nvSpPr>
          <p:spPr bwMode="auto">
            <a:xfrm>
              <a:off x="6426760" y="4544467"/>
              <a:ext cx="1498042" cy="585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ＭＳ Ｐゴシック" pitchFamily="-106" charset="-128"/>
                  <a:cs typeface="ＭＳ Ｐゴシック" pitchFamily="-106" charset="-128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06" charset="-128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ＭＳ Ｐゴシック" pitchFamily="-106" charset="-128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ＭＳ Ｐゴシック" pitchFamily="-106" charset="-128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ＭＳ Ｐゴシック" pitchFamily="-106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3600" dirty="0" smtClean="0">
                  <a:solidFill>
                    <a:prstClr val="black"/>
                  </a:solidFill>
                  <a:latin typeface="Albertus Medium" pitchFamily="34" charset="0"/>
                </a:rPr>
                <a:t>Car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57" y="313174"/>
            <a:ext cx="8830825" cy="1744226"/>
          </a:xfrm>
        </p:spPr>
        <p:txBody>
          <a:bodyPr/>
          <a:lstStyle/>
          <a:p>
            <a:r>
              <a:rPr lang="en-US" sz="5400" b="1" u="sng" dirty="0" smtClean="0">
                <a:solidFill>
                  <a:schemeClr val="bg1"/>
                </a:solidFill>
                <a:latin typeface="Albertus Medium" pitchFamily="34" charset="0"/>
              </a:rPr>
              <a:t>Load Examples</a:t>
            </a:r>
            <a:r>
              <a:rPr lang="en-US" sz="4000" b="1" dirty="0" smtClean="0">
                <a:solidFill>
                  <a:schemeClr val="bg1"/>
                </a:solidFill>
                <a:latin typeface="Albertus Medium" pitchFamily="34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Albertus Medium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Albertus Medium" pitchFamily="34" charset="0"/>
              </a:rPr>
              <a:t>Changes electrical energy to other forms of energy</a:t>
            </a:r>
            <a:endParaRPr lang="en-US" sz="4000" b="1" u="sng" dirty="0">
              <a:solidFill>
                <a:schemeClr val="bg1"/>
              </a:solidFill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64" y="3343689"/>
            <a:ext cx="23622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bg1"/>
                </a:solidFill>
                <a:latin typeface="Albertus Medium" pitchFamily="34" charset="0"/>
              </a:rPr>
              <a:t>Light Bulb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59030" y="4419600"/>
            <a:ext cx="1764789" cy="2214965"/>
            <a:chOff x="7081708" y="2453331"/>
            <a:chExt cx="1764789" cy="2214965"/>
          </a:xfrm>
        </p:grpSpPr>
        <p:pic>
          <p:nvPicPr>
            <p:cNvPr id="10244" name="Picture 4" descr="C:\Users\ARRINGTONCB\AppData\Local\Microsoft\Windows\Temporary Internet Files\Content.IE5\H6Y16ATA\My_SpeedFan_Icon_by_Clinomaniac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1708" y="2453331"/>
              <a:ext cx="1764789" cy="1760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ontent Placeholder 2"/>
            <p:cNvSpPr txBox="1">
              <a:spLocks/>
            </p:cNvSpPr>
            <p:nvPr/>
          </p:nvSpPr>
          <p:spPr bwMode="auto">
            <a:xfrm>
              <a:off x="7310161" y="4150067"/>
              <a:ext cx="1295400" cy="518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ＭＳ Ｐゴシック" pitchFamily="-106" charset="-128"/>
                  <a:cs typeface="ＭＳ Ｐゴシック" pitchFamily="-106" charset="-128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06" charset="-128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ＭＳ Ｐゴシック" pitchFamily="-106" charset="-128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ＭＳ Ｐゴシック" pitchFamily="-106" charset="-128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ＭＳ Ｐゴシック" pitchFamily="-106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3600" dirty="0" smtClean="0">
                  <a:solidFill>
                    <a:prstClr val="black"/>
                  </a:solidFill>
                  <a:latin typeface="Albertus Medium" pitchFamily="34" charset="0"/>
                </a:rPr>
                <a:t>Fan</a:t>
              </a:r>
            </a:p>
          </p:txBody>
        </p:sp>
      </p:grpSp>
      <p:pic>
        <p:nvPicPr>
          <p:cNvPr id="10242" name="Picture 2" descr="C:\Users\ARRINGTONCB\AppData\Local\Microsoft\Windows\Temporary Internet Files\Content.IE5\9DVB63W2\light_bulb_idea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20" y="2066084"/>
            <a:ext cx="1219200" cy="142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595738" y="2015542"/>
            <a:ext cx="2362200" cy="2090147"/>
            <a:chOff x="6595738" y="2015542"/>
            <a:chExt cx="2362200" cy="2090147"/>
          </a:xfrm>
        </p:grpSpPr>
        <p:pic>
          <p:nvPicPr>
            <p:cNvPr id="10247" name="Picture 7" descr="C:\Users\ARRINGTONCB\AppData\Local\Microsoft\Windows\Temporary Internet Files\Content.IE5\H6Y16ATA\woofer_a3[1]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2015542"/>
              <a:ext cx="1537207" cy="1328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Content Placeholder 2"/>
            <p:cNvSpPr txBox="1">
              <a:spLocks/>
            </p:cNvSpPr>
            <p:nvPr/>
          </p:nvSpPr>
          <p:spPr bwMode="auto">
            <a:xfrm>
              <a:off x="6595738" y="3343689"/>
              <a:ext cx="23622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ＭＳ Ｐゴシック" pitchFamily="-106" charset="-128"/>
                  <a:cs typeface="ＭＳ Ｐゴシック" pitchFamily="-106" charset="-128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06" charset="-128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ＭＳ Ｐゴシック" pitchFamily="-106" charset="-128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ＭＳ Ｐゴシック" pitchFamily="-106" charset="-128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ＭＳ Ｐゴシック" pitchFamily="-106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3600" dirty="0" smtClean="0">
                  <a:solidFill>
                    <a:schemeClr val="bg1"/>
                  </a:solidFill>
                  <a:latin typeface="Albertus Medium" pitchFamily="34" charset="0"/>
                </a:rPr>
                <a:t>Speaker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968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846" y="9214"/>
            <a:ext cx="8229600" cy="1143000"/>
          </a:xfrm>
        </p:spPr>
        <p:txBody>
          <a:bodyPr/>
          <a:lstStyle/>
          <a:p>
            <a:r>
              <a:rPr lang="en-US" sz="6000" b="1" u="sng" dirty="0" smtClean="0">
                <a:solidFill>
                  <a:schemeClr val="bg1"/>
                </a:solidFill>
                <a:latin typeface="Albertus Medium" pitchFamily="34" charset="0"/>
              </a:rPr>
              <a:t>Electric Circuits</a:t>
            </a:r>
            <a:endParaRPr lang="en-US" sz="6000" b="1" u="sng" dirty="0">
              <a:solidFill>
                <a:schemeClr val="bg1"/>
              </a:solidFill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339" y="1170636"/>
            <a:ext cx="8012722" cy="1981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lbertus Medium" pitchFamily="34" charset="0"/>
              </a:rPr>
              <a:t>Sometimes a circuit also contains a switch that is used to open and close a circuit.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799" y="6205563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tdflashzone.net23.net/index.php?p=2_37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1266" name="Picture 2" descr="http://www.ibiblio.org/kuphaldt/electricCircuits/Exper/0506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2" y="3151836"/>
            <a:ext cx="5894038" cy="28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86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846" y="9214"/>
            <a:ext cx="8229600" cy="1143000"/>
          </a:xfrm>
        </p:spPr>
        <p:txBody>
          <a:bodyPr/>
          <a:lstStyle/>
          <a:p>
            <a:r>
              <a:rPr lang="en-US" sz="6000" b="1" u="sng" dirty="0" smtClean="0">
                <a:solidFill>
                  <a:schemeClr val="bg1"/>
                </a:solidFill>
                <a:latin typeface="Albertus Medium" pitchFamily="34" charset="0"/>
              </a:rPr>
              <a:t>Electric Circuits</a:t>
            </a:r>
            <a:endParaRPr lang="en-US" sz="6000" b="1" u="sng" dirty="0">
              <a:solidFill>
                <a:schemeClr val="bg1"/>
              </a:solidFill>
              <a:latin typeface="Albertus Medium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6" y="1152214"/>
            <a:ext cx="8944578" cy="566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40" y="-24840"/>
            <a:ext cx="8229600" cy="88844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bg1"/>
                </a:solidFill>
                <a:latin typeface="Albertus Medium" pitchFamily="34" charset="0"/>
              </a:rPr>
              <a:t>Connections in a Circuit</a:t>
            </a:r>
            <a:endParaRPr lang="en-US" b="1" u="sng" dirty="0">
              <a:solidFill>
                <a:schemeClr val="bg1"/>
              </a:solidFill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345211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3000" dirty="0" smtClean="0">
                <a:solidFill>
                  <a:schemeClr val="bg1"/>
                </a:solidFill>
                <a:latin typeface="Albertus Medium" pitchFamily="34" charset="0"/>
              </a:rPr>
              <a:t>Electrons flow from negative to positive; therefore, a complete circuit must have wires that connect the negative pole of the energy source to the positive pole of the energy source.  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>
                <a:solidFill>
                  <a:schemeClr val="bg1"/>
                </a:solidFill>
                <a:latin typeface="Albertus Medium" pitchFamily="34" charset="0"/>
              </a:rPr>
              <a:t>The circuit is established when there is a continuous path </a:t>
            </a:r>
            <a:r>
              <a:rPr lang="en-US" sz="3000" dirty="0" smtClean="0">
                <a:solidFill>
                  <a:schemeClr val="bg1"/>
                </a:solidFill>
                <a:latin typeface="Albertus Medium" pitchFamily="34" charset="0"/>
              </a:rPr>
              <a:t>for electricity </a:t>
            </a:r>
            <a:r>
              <a:rPr lang="en-US" sz="3000" dirty="0">
                <a:solidFill>
                  <a:schemeClr val="bg1"/>
                </a:solidFill>
                <a:latin typeface="Albertus Medium" pitchFamily="34" charset="0"/>
              </a:rPr>
              <a:t>to travel from one end of the </a:t>
            </a:r>
            <a:r>
              <a:rPr lang="en-US" sz="3000" dirty="0" smtClean="0">
                <a:solidFill>
                  <a:schemeClr val="bg1"/>
                </a:solidFill>
                <a:latin typeface="Albertus Medium" pitchFamily="34" charset="0"/>
              </a:rPr>
              <a:t>energy source </a:t>
            </a:r>
            <a:r>
              <a:rPr lang="en-US" sz="3000" dirty="0">
                <a:solidFill>
                  <a:schemeClr val="bg1"/>
                </a:solidFill>
                <a:latin typeface="Albertus Medium" pitchFamily="34" charset="0"/>
              </a:rPr>
              <a:t>to the other end.</a:t>
            </a:r>
            <a:endParaRPr lang="en-US" sz="3000" dirty="0" smtClean="0">
              <a:solidFill>
                <a:schemeClr val="bg1"/>
              </a:solidFill>
              <a:latin typeface="Albertus Medium" pitchFamily="34" charset="0"/>
            </a:endParaRPr>
          </a:p>
        </p:txBody>
      </p:sp>
      <p:pic>
        <p:nvPicPr>
          <p:cNvPr id="12290" name="Picture 2" descr="http://resources.hwb.wales.gov.uk/VTC/learnpremium/electric_circuits/eng/Introduction/circuit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19600"/>
            <a:ext cx="3251200" cy="212953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40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46" y="457200"/>
            <a:ext cx="8522954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Albertus Medium" pitchFamily="34" charset="0"/>
              </a:rPr>
              <a:t>The illustrations below show four ways in which a simple circuit can be made. </a:t>
            </a:r>
            <a:endParaRPr lang="en-US" sz="4000" b="1" dirty="0">
              <a:solidFill>
                <a:schemeClr val="bg1"/>
              </a:solidFill>
              <a:latin typeface="Albertus Medium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6" y="2057400"/>
            <a:ext cx="8413044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30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bs00299_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2536" y="200025"/>
            <a:ext cx="2661914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bs00299_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28600" y="4876800"/>
            <a:ext cx="23622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57199" y="1574800"/>
            <a:ext cx="8153401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5720">
            <a:spAutoFit/>
          </a:bodyPr>
          <a:lstStyle/>
          <a:p>
            <a:r>
              <a:rPr lang="en-US" sz="11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Rockwell Extra Bold" pitchFamily="18" charset="0"/>
              </a:rPr>
              <a:t>Circuits</a:t>
            </a:r>
          </a:p>
          <a:p>
            <a:r>
              <a:rPr lang="en-US" sz="11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Rockwell Extra Bold" pitchFamily="18" charset="0"/>
              </a:rPr>
              <a:t>Activator</a:t>
            </a:r>
            <a:endParaRPr lang="en-US" sz="11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57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46" y="304800"/>
            <a:ext cx="8522954" cy="1143000"/>
          </a:xfrm>
        </p:spPr>
        <p:txBody>
          <a:bodyPr/>
          <a:lstStyle/>
          <a:p>
            <a:r>
              <a:rPr lang="en-US" sz="6000" b="1" u="sng" dirty="0" smtClean="0">
                <a:solidFill>
                  <a:schemeClr val="bg1"/>
                </a:solidFill>
                <a:latin typeface="Albertus Medium" pitchFamily="34" charset="0"/>
              </a:rPr>
              <a:t>Make a Simple Circuit</a:t>
            </a:r>
            <a:endParaRPr lang="en-US" sz="6000" b="1" u="sng" dirty="0">
              <a:solidFill>
                <a:schemeClr val="bg1"/>
              </a:solidFill>
              <a:latin typeface="Albertus Medium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1752600"/>
            <a:ext cx="5181600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96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esson_1_Activity_Sheet_1.png"/>
          <p:cNvPicPr/>
          <p:nvPr/>
        </p:nvPicPr>
        <p:blipFill>
          <a:blip r:embed="rId3"/>
          <a:srcRect l="27646" r="26211"/>
          <a:stretch>
            <a:fillRect/>
          </a:stretch>
        </p:blipFill>
        <p:spPr>
          <a:xfrm>
            <a:off x="-330200" y="14257"/>
            <a:ext cx="9525000" cy="6858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593725" y="37179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8077200" y="60960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99CCFF"/>
                </a:solidFill>
                <a:latin typeface="Comic Sans MS" pitchFamily="66" charset="0"/>
              </a:rPr>
              <a:t>-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828800" y="1610380"/>
            <a:ext cx="68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4574600" y="1610380"/>
            <a:ext cx="68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394000" y="1610380"/>
            <a:ext cx="68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1807961" y="3853190"/>
            <a:ext cx="7040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Off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4706161" y="3886200"/>
            <a:ext cx="7040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Off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6993773" y="3886200"/>
            <a:ext cx="12025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Either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1886761" y="6081713"/>
            <a:ext cx="7040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Off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4629961" y="6096000"/>
            <a:ext cx="7040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Off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7394000" y="6081713"/>
            <a:ext cx="68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219200"/>
            <a:ext cx="8991600" cy="45243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lbertus Medium" pitchFamily="34" charset="0"/>
              </a:rPr>
              <a:t>With a partner, determine whether the light bulbs in the following images will be On or Off based on the circuit connections. Be able to explain your answer. </a:t>
            </a:r>
            <a:endParaRPr lang="en-US" sz="4800" b="1" dirty="0">
              <a:solidFill>
                <a:schemeClr val="bg1"/>
              </a:solidFill>
              <a:latin typeface="Albertus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59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  <p:bldP spid="51207" grpId="0"/>
      <p:bldP spid="51208" grpId="0"/>
      <p:bldP spid="51209" grpId="0"/>
      <p:bldP spid="51210" grpId="0"/>
      <p:bldP spid="51211" grpId="0"/>
      <p:bldP spid="51212" grpId="0"/>
      <p:bldP spid="51213" grpId="0"/>
      <p:bldP spid="51214" grpId="0"/>
      <p:bldP spid="51215" grpId="0"/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u="sng" dirty="0" smtClean="0">
                <a:solidFill>
                  <a:schemeClr val="bg1"/>
                </a:solidFill>
                <a:latin typeface="Albertus Medium" pitchFamily="34" charset="0"/>
              </a:rPr>
              <a:t>Formative Assessment</a:t>
            </a:r>
            <a:endParaRPr lang="en-US" sz="6000" b="1" u="sng" dirty="0">
              <a:solidFill>
                <a:schemeClr val="bg1"/>
              </a:solidFill>
              <a:latin typeface="Albertus Medium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772400" cy="419749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0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2895600"/>
          </a:xfrm>
        </p:spPr>
        <p:txBody>
          <a:bodyPr/>
          <a:lstStyle/>
          <a:p>
            <a:r>
              <a:rPr lang="en-US" sz="8800" dirty="0" smtClean="0">
                <a:solidFill>
                  <a:schemeClr val="bg1"/>
                </a:solidFill>
                <a:latin typeface="Albertus Medium" pitchFamily="34" charset="0"/>
                <a:cs typeface="Andalus" pitchFamily="18" charset="-78"/>
                <a:hlinkClick r:id="rId3"/>
              </a:rPr>
              <a:t>Bill Nye </a:t>
            </a:r>
            <a:br>
              <a:rPr lang="en-US" sz="8800" dirty="0" smtClean="0">
                <a:solidFill>
                  <a:schemeClr val="bg1"/>
                </a:solidFill>
                <a:latin typeface="Albertus Medium" pitchFamily="34" charset="0"/>
                <a:cs typeface="Andalus" pitchFamily="18" charset="-78"/>
                <a:hlinkClick r:id="rId3"/>
              </a:rPr>
            </a:br>
            <a:r>
              <a:rPr lang="en-US" sz="8800" dirty="0" smtClean="0">
                <a:solidFill>
                  <a:schemeClr val="bg1"/>
                </a:solidFill>
                <a:latin typeface="Albertus Medium" pitchFamily="34" charset="0"/>
                <a:cs typeface="Andalus" pitchFamily="18" charset="-78"/>
                <a:hlinkClick r:id="rId3"/>
              </a:rPr>
              <a:t>Electric Circuits</a:t>
            </a:r>
            <a:endParaRPr lang="en-US" sz="8800" dirty="0">
              <a:solidFill>
                <a:schemeClr val="bg1"/>
              </a:solidFill>
              <a:latin typeface="Albertus Medium" pitchFamily="34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435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u="sng" dirty="0" smtClean="0">
                <a:solidFill>
                  <a:schemeClr val="bg1"/>
                </a:solidFill>
                <a:latin typeface="Albertus Medium" pitchFamily="34" charset="0"/>
              </a:rPr>
              <a:t>Electric Circuits</a:t>
            </a:r>
            <a:endParaRPr lang="en-US" sz="6600" b="1" u="sng" dirty="0">
              <a:solidFill>
                <a:schemeClr val="bg1"/>
              </a:solidFill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7431"/>
            <a:ext cx="8229600" cy="2168769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Albertus Medium" pitchFamily="34" charset="0"/>
              </a:rPr>
              <a:t>With a partner, look around the room and identify all of the objects that use electrical energy.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4191000"/>
            <a:ext cx="8229600" cy="216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Albertus Medium" pitchFamily="34" charset="0"/>
              </a:rPr>
              <a:t>All of the things you counted are loads in a large circuit. Most circuits have more than one load.</a:t>
            </a:r>
          </a:p>
        </p:txBody>
      </p:sp>
    </p:spTree>
    <p:extLst>
      <p:ext uri="{BB962C8B-B14F-4D97-AF65-F5344CB8AC3E}">
        <p14:creationId xmlns:p14="http://schemas.microsoft.com/office/powerpoint/2010/main" val="268196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846" y="9214"/>
            <a:ext cx="8229600" cy="1143000"/>
          </a:xfrm>
        </p:spPr>
        <p:txBody>
          <a:bodyPr/>
          <a:lstStyle/>
          <a:p>
            <a:r>
              <a:rPr lang="en-US" sz="5400" b="1" u="sng" dirty="0" smtClean="0">
                <a:solidFill>
                  <a:schemeClr val="bg1"/>
                </a:solidFill>
                <a:latin typeface="Albertus Medium" pitchFamily="34" charset="0"/>
              </a:rPr>
              <a:t>Different Types of Circuits</a:t>
            </a:r>
            <a:endParaRPr lang="en-US" sz="5400" b="1" u="sng" dirty="0">
              <a:solidFill>
                <a:schemeClr val="bg1"/>
              </a:solidFill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52214"/>
            <a:ext cx="8610599" cy="1420164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lbertus Medium" pitchFamily="34" charset="0"/>
              </a:rPr>
              <a:t>Circuits are distinguished based on the way in which loads are connected.</a:t>
            </a:r>
          </a:p>
        </p:txBody>
      </p:sp>
      <p:pic>
        <p:nvPicPr>
          <p:cNvPr id="6" name="Picture 5" descr="https://dr282zn36sxxg.cloudfront.net/datastreams/f-d%3A55e7dca66edc8196ada3a3228e11b16305405463ab5e5cc0ea50be60%2BIMAGE_THUMB_POSTCARD%2BIMAGE_THUMB_POSTCARD.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99764"/>
            <a:ext cx="3048000" cy="2415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dr282zn36sxxg.cloudfront.net/datastreams/f-d%3Af0cccda3aa995da6de95a0013eeb340364122f33929d28c3a9be6ad6%2BIMAGE_THUMB_POSTCARD%2BIMAGE_THUMB_POSTCARD.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37128"/>
            <a:ext cx="1955800" cy="400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347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846" y="9214"/>
            <a:ext cx="8229600" cy="1143000"/>
          </a:xfrm>
        </p:spPr>
        <p:txBody>
          <a:bodyPr/>
          <a:lstStyle/>
          <a:p>
            <a:r>
              <a:rPr lang="en-US" sz="5400" b="1" u="sng" dirty="0" smtClean="0">
                <a:solidFill>
                  <a:schemeClr val="bg1"/>
                </a:solidFill>
                <a:latin typeface="Albertus Medium" pitchFamily="34" charset="0"/>
              </a:rPr>
              <a:t>Different Types of Circuits</a:t>
            </a:r>
            <a:endParaRPr lang="en-US" sz="5400" b="1" u="sng" dirty="0">
              <a:solidFill>
                <a:schemeClr val="bg1"/>
              </a:solidFill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52214"/>
            <a:ext cx="8610599" cy="1420164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lbertus Medium" pitchFamily="34" charset="0"/>
              </a:rPr>
              <a:t>With a partner, discuss the differences in which the electric current will travel</a:t>
            </a:r>
          </a:p>
        </p:txBody>
      </p:sp>
      <p:pic>
        <p:nvPicPr>
          <p:cNvPr id="6" name="Picture 5" descr="https://dr282zn36sxxg.cloudfront.net/datastreams/f-d%3A55e7dca66edc8196ada3a3228e11b16305405463ab5e5cc0ea50be60%2BIMAGE_THUMB_POSTCARD%2BIMAGE_THUMB_POSTCARD.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99764"/>
            <a:ext cx="3048000" cy="2415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dr282zn36sxxg.cloudfront.net/datastreams/f-d%3Af0cccda3aa995da6de95a0013eeb340364122f33929d28c3a9be6ad6%2BIMAGE_THUMB_POSTCARD%2BIMAGE_THUMB_POSTCARD.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37128"/>
            <a:ext cx="1955800" cy="400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869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846" y="9214"/>
            <a:ext cx="8229600" cy="1143000"/>
          </a:xfrm>
        </p:spPr>
        <p:txBody>
          <a:bodyPr/>
          <a:lstStyle/>
          <a:p>
            <a:r>
              <a:rPr lang="en-US" sz="5400" b="1" u="sng" dirty="0" smtClean="0">
                <a:solidFill>
                  <a:schemeClr val="bg1"/>
                </a:solidFill>
                <a:latin typeface="Albertus Medium" pitchFamily="34" charset="0"/>
              </a:rPr>
              <a:t>Series Circuit</a:t>
            </a:r>
            <a:endParaRPr lang="en-US" sz="5400" b="1" u="sng" dirty="0">
              <a:solidFill>
                <a:schemeClr val="bg1"/>
              </a:solidFill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52214"/>
            <a:ext cx="8610599" cy="2048186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lbertus Medium" pitchFamily="34" charset="0"/>
              </a:rPr>
              <a:t>In a Series Circuit there is only one path for the electric current or electricity to flow.</a:t>
            </a:r>
          </a:p>
        </p:txBody>
      </p:sp>
      <p:pic>
        <p:nvPicPr>
          <p:cNvPr id="8" name="Picture 7" descr="http://a66c7b.medialib.glogster.com/media/a1/a1aa494e0c036dfdf33648e5ffd24549048e5f118723e5785ffd62037b09dc02/series-circuit-bmp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3124200"/>
            <a:ext cx="4648200" cy="373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280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5410200" cy="1143000"/>
          </a:xfrm>
        </p:spPr>
        <p:txBody>
          <a:bodyPr/>
          <a:lstStyle/>
          <a:p>
            <a:pPr algn="l"/>
            <a:r>
              <a:rPr lang="en-US" sz="6600" b="1" u="sng" dirty="0" smtClean="0">
                <a:solidFill>
                  <a:schemeClr val="bg1"/>
                </a:solidFill>
                <a:latin typeface="Albertus Medium" pitchFamily="34" charset="0"/>
              </a:rPr>
              <a:t>Series Circuit</a:t>
            </a:r>
            <a:endParaRPr lang="en-US" sz="6600" b="1" u="sng" dirty="0">
              <a:solidFill>
                <a:schemeClr val="bg1"/>
              </a:solidFill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953000" cy="4525963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  <a:latin typeface="Albertus Medium" pitchFamily="34" charset="0"/>
              </a:rPr>
              <a:t>All of the loads in a </a:t>
            </a:r>
            <a:br>
              <a:rPr lang="en-US" sz="4000" dirty="0" smtClean="0">
                <a:solidFill>
                  <a:schemeClr val="bg1"/>
                </a:solidFill>
                <a:latin typeface="Albertus Medium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Albertus Medium" pitchFamily="34" charset="0"/>
              </a:rPr>
              <a:t>series circuit share the same current.</a:t>
            </a:r>
          </a:p>
          <a:p>
            <a:endParaRPr lang="en-US" sz="2800" dirty="0" smtClean="0">
              <a:solidFill>
                <a:schemeClr val="bg1"/>
              </a:solidFill>
              <a:latin typeface="Albertus Medium" pitchFamily="34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Albertus Medium" pitchFamily="34" charset="0"/>
              </a:rPr>
              <a:t>If there is any break </a:t>
            </a:r>
            <a:br>
              <a:rPr lang="en-US" sz="4000" dirty="0" smtClean="0">
                <a:solidFill>
                  <a:schemeClr val="bg1"/>
                </a:solidFill>
                <a:latin typeface="Albertus Medium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Albertus Medium" pitchFamily="34" charset="0"/>
              </a:rPr>
              <a:t>in the circuit, the charges will stop flowing.</a:t>
            </a:r>
            <a:endParaRPr lang="en-US" sz="4000" dirty="0">
              <a:solidFill>
                <a:schemeClr val="bg1"/>
              </a:solidFill>
              <a:latin typeface="Albertus Medium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7200"/>
            <a:ext cx="3327400" cy="586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88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sz="5400" b="1" u="sng" dirty="0" smtClean="0">
                <a:solidFill>
                  <a:schemeClr val="bg1"/>
                </a:solidFill>
                <a:latin typeface="Albertus Medium" pitchFamily="34" charset="0"/>
              </a:rPr>
              <a:t>Series Circuit</a:t>
            </a:r>
            <a:endParaRPr lang="en-US" sz="5400" b="1" u="sng" dirty="0">
              <a:solidFill>
                <a:schemeClr val="bg1"/>
              </a:solidFill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362"/>
            <a:ext cx="8229600" cy="2743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Albertus Medium" pitchFamily="34" charset="0"/>
              </a:rPr>
              <a:t>Imagine if your refrigerator and a lamp were in a series circuit together. Your refrigerator would run only when the lamp was on. And when the bulb burns out, the refrigerator would stop working.</a:t>
            </a:r>
            <a:endParaRPr lang="en-US" dirty="0">
              <a:solidFill>
                <a:schemeClr val="bg1"/>
              </a:solidFill>
              <a:latin typeface="Albertus Medium" pitchFamily="34" charset="0"/>
            </a:endParaRPr>
          </a:p>
        </p:txBody>
      </p:sp>
      <p:pic>
        <p:nvPicPr>
          <p:cNvPr id="18438" name="Picture 6" descr="http://images.clipartlogo.com/files/images/19/192234/refrigerator_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429000"/>
            <a:ext cx="19812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5" name="Picture 13" descr="C:\Users\ARRINGTONCB\AppData\Local\Microsoft\Windows\Temporary Internet Files\Content.IE5\D60PTS1O\tiffany_studios_daffodil_lamp[1]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3" b="100000" l="2286" r="99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730752"/>
            <a:ext cx="2743200" cy="312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53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bs00299_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0"/>
            <a:ext cx="2287675" cy="1785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bs00299_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31820" y="119007"/>
            <a:ext cx="2209800" cy="168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436267" y="990600"/>
            <a:ext cx="8305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lbertus Medium" pitchFamily="34" charset="0"/>
                <a:cs typeface="Andalus" pitchFamily="18" charset="-78"/>
              </a:rPr>
              <a:t>Essential Question: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lbertus Medium" pitchFamily="34" charset="0"/>
                <a:cs typeface="Andalus" pitchFamily="18" charset="-78"/>
              </a:rPr>
              <a:t>How are series and parallel circuits similar and different in how they transfer energy</a:t>
            </a:r>
            <a:r>
              <a:rPr lang="en-US" sz="4800" dirty="0" smtClean="0">
                <a:solidFill>
                  <a:schemeClr val="bg1"/>
                </a:solidFill>
                <a:latin typeface="Albertus Medium" pitchFamily="34" charset="0"/>
                <a:cs typeface="Andalus" pitchFamily="18" charset="-78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3318" y="4419600"/>
            <a:ext cx="8612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bertus Medium" pitchFamily="34" charset="0"/>
              </a:rPr>
              <a:t>Standard: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Albertus Medium" pitchFamily="34" charset="0"/>
              </a:rPr>
              <a:t>S8P5b</a:t>
            </a:r>
            <a:r>
              <a:rPr lang="en-US" sz="3600" dirty="0">
                <a:solidFill>
                  <a:schemeClr val="bg1"/>
                </a:solidFill>
                <a:latin typeface="Albertus Medium" pitchFamily="34" charset="0"/>
              </a:rPr>
              <a:t>. Demonstrate the advantages and disadvantages of series and parallel circuits and how they transfer energy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sz="5400" b="1" u="sng" dirty="0" smtClean="0">
                <a:solidFill>
                  <a:schemeClr val="bg1"/>
                </a:solidFill>
                <a:latin typeface="Albertus Medium" pitchFamily="34" charset="0"/>
              </a:rPr>
              <a:t>Series Circuit</a:t>
            </a:r>
            <a:endParaRPr lang="en-US" sz="5400" b="1" u="sng" dirty="0">
              <a:solidFill>
                <a:schemeClr val="bg1"/>
              </a:solidFill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96962"/>
            <a:ext cx="8610600" cy="1905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bg1"/>
                </a:solidFill>
                <a:latin typeface="Albertus Medium" pitchFamily="34" charset="0"/>
              </a:rPr>
              <a:t>There are some cases when a series circuit is useful. For example, series circuits are useful in wiring burglar alarms. Why?</a:t>
            </a:r>
            <a:endParaRPr lang="en-US" sz="3600" dirty="0">
              <a:solidFill>
                <a:schemeClr val="bg1"/>
              </a:solidFill>
              <a:latin typeface="Albertus Medium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3263900"/>
            <a:ext cx="86106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dirty="0" smtClean="0">
                <a:solidFill>
                  <a:schemeClr val="bg1"/>
                </a:solidFill>
                <a:latin typeface="Albertus Medium" pitchFamily="34" charset="0"/>
              </a:rPr>
              <a:t>If any part of the circuit in a burglar alarm fails, there will be no current in the system. The lack of current signals that a problem exists, and the alarm will sound.</a:t>
            </a:r>
            <a:endParaRPr lang="en-US" sz="3600" dirty="0">
              <a:solidFill>
                <a:schemeClr val="bg1"/>
              </a:solidFill>
              <a:latin typeface="Albertus Medium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0500" y="58674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dirty="0" smtClean="0">
                <a:solidFill>
                  <a:schemeClr val="bg1"/>
                </a:solidFill>
                <a:latin typeface="Albertus Medium" pitchFamily="34" charset="0"/>
              </a:rPr>
              <a:t>Can you think of any other examples?</a:t>
            </a:r>
            <a:endParaRPr lang="en-US" sz="3600" dirty="0">
              <a:solidFill>
                <a:schemeClr val="bg1"/>
              </a:solidFill>
              <a:latin typeface="Albertus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22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kristiewest.com/wp-content/uploads/2014/06/PullingOutHa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7323"/>
            <a:ext cx="3048000" cy="282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5486400" cy="27305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Albertus Medium" pitchFamily="34" charset="0"/>
              </a:rPr>
              <a:t>Imagine that your house </a:t>
            </a:r>
            <a:r>
              <a:rPr lang="en-US" sz="3600" b="1" dirty="0">
                <a:solidFill>
                  <a:schemeClr val="bg1"/>
                </a:solidFill>
                <a:latin typeface="Albertus Medium" pitchFamily="34" charset="0"/>
              </a:rPr>
              <a:t>i</a:t>
            </a:r>
            <a:r>
              <a:rPr lang="en-US" sz="3600" b="1" dirty="0" smtClean="0">
                <a:solidFill>
                  <a:schemeClr val="bg1"/>
                </a:solidFill>
                <a:latin typeface="Albertus Medium" pitchFamily="34" charset="0"/>
              </a:rPr>
              <a:t>s </a:t>
            </a:r>
            <a:br>
              <a:rPr lang="en-US" sz="3600" b="1" dirty="0" smtClean="0">
                <a:solidFill>
                  <a:schemeClr val="bg1"/>
                </a:solidFill>
                <a:latin typeface="Albertus Medium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Albertus Medium" pitchFamily="34" charset="0"/>
              </a:rPr>
              <a:t>wired in a series circuit. </a:t>
            </a:r>
            <a:br>
              <a:rPr lang="en-US" sz="3600" b="1" dirty="0" smtClean="0">
                <a:solidFill>
                  <a:schemeClr val="bg1"/>
                </a:solidFill>
                <a:latin typeface="Albertus Medium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Albertus Medium" pitchFamily="34" charset="0"/>
              </a:rPr>
              <a:t>What would have to happen if you wanted to watch TV?</a:t>
            </a:r>
            <a:endParaRPr lang="en-US" sz="3600" b="1" dirty="0">
              <a:solidFill>
                <a:schemeClr val="bg1"/>
              </a:solidFill>
              <a:latin typeface="Albertus Medium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3505200"/>
            <a:ext cx="85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sz="3600" b="1" dirty="0" smtClean="0">
                <a:solidFill>
                  <a:schemeClr val="bg1"/>
                </a:solidFill>
                <a:latin typeface="Albertus Medium" pitchFamily="34" charset="0"/>
              </a:rPr>
              <a:t>You would have to turn on other appliances in order to watch TV. </a:t>
            </a:r>
            <a:br>
              <a:rPr lang="en-US" sz="3600" b="1" dirty="0" smtClean="0">
                <a:solidFill>
                  <a:schemeClr val="bg1"/>
                </a:solidFill>
                <a:latin typeface="Albertus Medium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Albertus Medium" pitchFamily="34" charset="0"/>
              </a:rPr>
              <a:t>Stupid right?</a:t>
            </a:r>
            <a:endParaRPr lang="en-US" sz="3600" b="1" dirty="0">
              <a:solidFill>
                <a:schemeClr val="bg1"/>
              </a:solidFill>
              <a:latin typeface="Albertus Medium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03200" y="54864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sz="3600" b="1" dirty="0" smtClean="0">
                <a:solidFill>
                  <a:schemeClr val="bg1"/>
                </a:solidFill>
                <a:latin typeface="Albertus Medium" pitchFamily="34" charset="0"/>
              </a:rPr>
              <a:t>Circuits in buildings are wired in Parallel.</a:t>
            </a:r>
            <a:endParaRPr lang="en-US" sz="3600" b="1" dirty="0">
              <a:solidFill>
                <a:schemeClr val="bg1"/>
              </a:solidFill>
              <a:latin typeface="Albertus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846" y="9214"/>
            <a:ext cx="8229600" cy="1143000"/>
          </a:xfrm>
        </p:spPr>
        <p:txBody>
          <a:bodyPr/>
          <a:lstStyle/>
          <a:p>
            <a:r>
              <a:rPr lang="en-US" sz="5400" b="1" u="sng" dirty="0" smtClean="0">
                <a:solidFill>
                  <a:schemeClr val="bg1"/>
                </a:solidFill>
                <a:latin typeface="Albertus Medium" pitchFamily="34" charset="0"/>
              </a:rPr>
              <a:t>Parallel Circuit</a:t>
            </a:r>
            <a:endParaRPr lang="en-US" sz="5400" b="1" u="sng" dirty="0">
              <a:solidFill>
                <a:schemeClr val="bg1"/>
              </a:solidFill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52214"/>
            <a:ext cx="8610599" cy="2048186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lbertus Medium" pitchFamily="34" charset="0"/>
              </a:rPr>
              <a:t>In a Parallel Circuit there is more than one path for the electric current or electricity to flow.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78200"/>
            <a:ext cx="6475908" cy="30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53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"/>
            <a:ext cx="5410200" cy="1143000"/>
          </a:xfrm>
        </p:spPr>
        <p:txBody>
          <a:bodyPr/>
          <a:lstStyle/>
          <a:p>
            <a:pPr algn="l"/>
            <a:r>
              <a:rPr lang="en-US" sz="6600" b="1" u="sng" dirty="0" smtClean="0">
                <a:solidFill>
                  <a:schemeClr val="bg1"/>
                </a:solidFill>
                <a:latin typeface="Albertus Medium" pitchFamily="34" charset="0"/>
              </a:rPr>
              <a:t>Parallel Circuit</a:t>
            </a:r>
            <a:endParaRPr lang="en-US" sz="6600" b="1" u="sng" dirty="0">
              <a:solidFill>
                <a:schemeClr val="bg1"/>
              </a:solidFill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478300"/>
            <a:ext cx="5562600" cy="51308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  <a:latin typeface="Albertus Medium" pitchFamily="34" charset="0"/>
              </a:rPr>
              <a:t>The electric current branches so that electrons flow through each of the paths</a:t>
            </a:r>
          </a:p>
          <a:p>
            <a:endParaRPr lang="en-US" sz="2800" dirty="0" smtClean="0">
              <a:solidFill>
                <a:schemeClr val="bg1"/>
              </a:solidFill>
              <a:latin typeface="Albertus Medium" pitchFamily="34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Albertus Medium" pitchFamily="34" charset="0"/>
              </a:rPr>
              <a:t>If one path is broken, electrons continue to flow to the other paths</a:t>
            </a:r>
            <a:endParaRPr lang="en-US" sz="4000" dirty="0">
              <a:solidFill>
                <a:schemeClr val="bg1"/>
              </a:solidFill>
              <a:latin typeface="Albertus Medium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63305" y="1995089"/>
            <a:ext cx="6075700" cy="315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77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1600200"/>
            <a:ext cx="8229600" cy="1143000"/>
          </a:xfrm>
        </p:spPr>
        <p:txBody>
          <a:bodyPr/>
          <a:lstStyle/>
          <a:p>
            <a:r>
              <a:rPr lang="en-US" sz="7200" b="1" u="sng" dirty="0" smtClean="0">
                <a:solidFill>
                  <a:schemeClr val="bg1"/>
                </a:solidFill>
                <a:latin typeface="Albertus Medium" pitchFamily="34" charset="0"/>
              </a:rPr>
              <a:t>Circuit Sort Activity</a:t>
            </a:r>
            <a:endParaRPr lang="en-US" sz="7200" b="1" u="sng" dirty="0">
              <a:solidFill>
                <a:schemeClr val="bg1"/>
              </a:solidFill>
              <a:latin typeface="Albertus Medium" pitchFamily="34" charset="0"/>
            </a:endParaRPr>
          </a:p>
        </p:txBody>
      </p:sp>
      <p:pic>
        <p:nvPicPr>
          <p:cNvPr id="6" name="Picture 5" descr="https://dr282zn36sxxg.cloudfront.net/datastreams/f-d%3A55e7dca66edc8196ada3a3228e11b16305405463ab5e5cc0ea50be60%2BIMAGE_THUMB_POSTCARD%2BIMAGE_THUMB_POSTCARD.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3048000" cy="2415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dr282zn36sxxg.cloudfront.net/datastreams/f-d%3Af0cccda3aa995da6de95a0013eeb340364122f33929d28c3a9be6ad6%2BIMAGE_THUMB_POSTCARD%2BIMAGE_THUMB_POSTCARD.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75300" y="2523186"/>
            <a:ext cx="1955800" cy="400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"/>
            <a:ext cx="8534400" cy="1143000"/>
          </a:xfrm>
        </p:spPr>
        <p:txBody>
          <a:bodyPr/>
          <a:lstStyle/>
          <a:p>
            <a:r>
              <a:rPr lang="en-US" sz="5400" b="1" u="sng" dirty="0" smtClean="0">
                <a:solidFill>
                  <a:schemeClr val="bg1"/>
                </a:solidFill>
                <a:latin typeface="Albertus Medium" pitchFamily="34" charset="0"/>
              </a:rPr>
              <a:t>Comparing Series &amp; Parallel</a:t>
            </a:r>
            <a:endParaRPr lang="en-US" sz="5400" b="1" u="sng" dirty="0">
              <a:solidFill>
                <a:schemeClr val="bg1"/>
              </a:solidFill>
              <a:latin typeface="Albertus Medium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800"/>
            <a:ext cx="8859361" cy="5486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500" y="6211669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4"/>
              </a:rPr>
              <a:t>http://</a:t>
            </a:r>
            <a:r>
              <a:rPr lang="en-US" sz="2800" dirty="0" smtClean="0">
                <a:hlinkClick r:id="rId4"/>
              </a:rPr>
              <a:t>oviattfamily.net/electricity/flash/simpleCircuit.swf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761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"/>
            <a:ext cx="8534400" cy="1143000"/>
          </a:xfrm>
        </p:spPr>
        <p:txBody>
          <a:bodyPr/>
          <a:lstStyle/>
          <a:p>
            <a:r>
              <a:rPr lang="en-US" sz="5400" b="1" u="sng" dirty="0" smtClean="0">
                <a:solidFill>
                  <a:schemeClr val="bg1"/>
                </a:solidFill>
                <a:latin typeface="Albertus Medium" pitchFamily="34" charset="0"/>
              </a:rPr>
              <a:t>Comparing Series &amp; Parallel</a:t>
            </a:r>
            <a:endParaRPr lang="en-US" sz="5400" b="1" u="sng" dirty="0">
              <a:solidFill>
                <a:schemeClr val="bg1"/>
              </a:solidFill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752600"/>
            <a:ext cx="8623300" cy="14173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lbertus Medium" pitchFamily="34" charset="0"/>
              </a:rPr>
              <a:t>What are the advantages of using a parallel circuit to a series circuit.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15900" y="3810000"/>
            <a:ext cx="86233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Albertus Medium" pitchFamily="34" charset="0"/>
              </a:rPr>
              <a:t>The load in a parallel circuit will still work if one of the loads is broken or missing. You can use one load at a time, even it another load fails.</a:t>
            </a:r>
          </a:p>
        </p:txBody>
      </p:sp>
    </p:spTree>
    <p:extLst>
      <p:ext uri="{BB962C8B-B14F-4D97-AF65-F5344CB8AC3E}">
        <p14:creationId xmlns:p14="http://schemas.microsoft.com/office/powerpoint/2010/main" val="401787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-63500"/>
            <a:ext cx="8534400" cy="10414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bg1"/>
                </a:solidFill>
                <a:latin typeface="Albertus Medium" pitchFamily="34" charset="0"/>
              </a:rPr>
              <a:t>Comparing Series &amp; Parallel</a:t>
            </a:r>
            <a:endParaRPr lang="en-US" b="1" u="sng" dirty="0">
              <a:solidFill>
                <a:schemeClr val="bg1"/>
              </a:solidFill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914400"/>
            <a:ext cx="8623300" cy="1066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Albertus Medium" pitchFamily="34" charset="0"/>
              </a:rPr>
              <a:t>Watch the online simulation comparing Series and Parallel circuits.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584200" y="2022901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hlinkClick r:id="rId3"/>
              </a:rPr>
              <a:t>http://</a:t>
            </a:r>
            <a:r>
              <a:rPr lang="en-US" sz="2400" dirty="0" smtClean="0">
                <a:solidFill>
                  <a:schemeClr val="bg1"/>
                </a:solidFill>
                <a:hlinkClick r:id="rId3"/>
              </a:rPr>
              <a:t>www.media.pearson.com.au/schools/cw/au_sch_rickard_sw2_1/int/circuits.html</a:t>
            </a:r>
            <a:r>
              <a:rPr lang="en-US" sz="2400" dirty="0" smtClean="0">
                <a:solidFill>
                  <a:schemeClr val="bg1"/>
                </a:solidFill>
              </a:rPr>
              <a:t> 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5900" y="3048000"/>
            <a:ext cx="87757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4000" dirty="0" smtClean="0">
                <a:solidFill>
                  <a:schemeClr val="bg1"/>
                </a:solidFill>
                <a:latin typeface="Albertus Medium" pitchFamily="34" charset="0"/>
              </a:rPr>
              <a:t>Step 1 Teachers: Adjust only the voltage of each diagram. </a:t>
            </a:r>
          </a:p>
          <a:p>
            <a:pPr>
              <a:buFont typeface="Wingdings" pitchFamily="2" charset="2"/>
              <a:buChar char="§"/>
            </a:pPr>
            <a:endParaRPr lang="en-US" sz="1800" dirty="0" smtClean="0">
              <a:solidFill>
                <a:schemeClr val="bg1"/>
              </a:solidFill>
              <a:latin typeface="Albertus Medium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4000" dirty="0" smtClean="0">
                <a:solidFill>
                  <a:schemeClr val="bg1"/>
                </a:solidFill>
                <a:latin typeface="Albertus Medium" pitchFamily="34" charset="0"/>
              </a:rPr>
              <a:t>Students, based on your observations, what do you think Voltage means? [see next slide]</a:t>
            </a:r>
          </a:p>
        </p:txBody>
      </p:sp>
    </p:spTree>
    <p:extLst>
      <p:ext uri="{BB962C8B-B14F-4D97-AF65-F5344CB8AC3E}">
        <p14:creationId xmlns:p14="http://schemas.microsoft.com/office/powerpoint/2010/main" val="105879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0"/>
            <a:ext cx="8534400" cy="10414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bg1"/>
                </a:solidFill>
                <a:latin typeface="Albertus Medium" pitchFamily="34" charset="0"/>
              </a:rPr>
              <a:t>Comparing Series &amp; Parallel</a:t>
            </a:r>
            <a:endParaRPr lang="en-US" b="1" u="sng" dirty="0">
              <a:solidFill>
                <a:schemeClr val="bg1"/>
              </a:solidFill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066800"/>
            <a:ext cx="8623300" cy="1066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Albertus Medium" pitchFamily="34" charset="0"/>
              </a:rPr>
              <a:t>Watch the online simulation comparing Series and Parallel circuits.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5900" y="2362200"/>
            <a:ext cx="87757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Albertus Medium" pitchFamily="34" charset="0"/>
              </a:rPr>
              <a:t>Voltage </a:t>
            </a:r>
            <a:r>
              <a:rPr lang="en-US" dirty="0">
                <a:solidFill>
                  <a:prstClr val="black"/>
                </a:solidFill>
                <a:latin typeface="Albertus Medium" pitchFamily="34" charset="0"/>
              </a:rPr>
              <a:t>is </a:t>
            </a:r>
            <a:r>
              <a:rPr lang="en-US" dirty="0" smtClean="0">
                <a:solidFill>
                  <a:prstClr val="black"/>
                </a:solidFill>
                <a:latin typeface="Albertus Medium" pitchFamily="34" charset="0"/>
              </a:rPr>
              <a:t>the potential difference between two points in a circuit.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Albertus Medium" pitchFamily="34" charset="0"/>
              </a:rPr>
              <a:t>As voltage increases, more electrical potential energy is available to be changed into other forms of energy.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Albertus Medium" pitchFamily="34" charset="0"/>
              </a:rPr>
              <a:t>Basically, higher voltage means a faster flow of electrons or electric current.</a:t>
            </a:r>
          </a:p>
        </p:txBody>
      </p:sp>
    </p:spTree>
    <p:extLst>
      <p:ext uri="{BB962C8B-B14F-4D97-AF65-F5344CB8AC3E}">
        <p14:creationId xmlns:p14="http://schemas.microsoft.com/office/powerpoint/2010/main" val="11107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-63500"/>
            <a:ext cx="8534400" cy="10414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bg1"/>
                </a:solidFill>
                <a:latin typeface="Albertus Medium" pitchFamily="34" charset="0"/>
              </a:rPr>
              <a:t>Comparing Series &amp; Parallel</a:t>
            </a:r>
            <a:endParaRPr lang="en-US" b="1" u="sng" dirty="0">
              <a:solidFill>
                <a:schemeClr val="bg1"/>
              </a:solidFill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914400"/>
            <a:ext cx="8623300" cy="1066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Albertus Medium" pitchFamily="34" charset="0"/>
              </a:rPr>
              <a:t>Watch the online simulation comparing Series and Parallel circuits.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584200" y="2022901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hlinkClick r:id="rId3"/>
              </a:rPr>
              <a:t>http://</a:t>
            </a:r>
            <a:r>
              <a:rPr lang="en-US" sz="2400" dirty="0" smtClean="0">
                <a:solidFill>
                  <a:prstClr val="black"/>
                </a:solidFill>
                <a:hlinkClick r:id="rId3"/>
              </a:rPr>
              <a:t>www.media.pearson.com.au/schools/cw/au_sch_rickard_sw2_1/int/circuits.html</a:t>
            </a:r>
            <a:r>
              <a:rPr lang="en-US" sz="2400" dirty="0" smtClean="0">
                <a:solidFill>
                  <a:prstClr val="black"/>
                </a:solidFill>
              </a:rPr>
              <a:t>  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5900" y="3048000"/>
            <a:ext cx="87757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4000" dirty="0" smtClean="0">
                <a:solidFill>
                  <a:prstClr val="black"/>
                </a:solidFill>
                <a:latin typeface="Albertus Medium" pitchFamily="34" charset="0"/>
              </a:rPr>
              <a:t>Step 2 Teachers: Reduce the voltage back to 1.5v. Slowly increase and decrease the number of globes for each type of circuit. </a:t>
            </a:r>
          </a:p>
          <a:p>
            <a:pPr>
              <a:buFont typeface="Wingdings" pitchFamily="2" charset="2"/>
              <a:buChar char="§"/>
            </a:pPr>
            <a:endParaRPr lang="en-US" sz="1800" dirty="0" smtClean="0">
              <a:solidFill>
                <a:prstClr val="black"/>
              </a:solidFill>
              <a:latin typeface="Albertus Medium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4000" dirty="0" smtClean="0">
                <a:solidFill>
                  <a:prstClr val="black"/>
                </a:solidFill>
                <a:latin typeface="Albertus Medium" pitchFamily="34" charset="0"/>
              </a:rPr>
              <a:t>Students, what do you observe?</a:t>
            </a:r>
          </a:p>
        </p:txBody>
      </p:sp>
    </p:spTree>
    <p:extLst>
      <p:ext uri="{BB962C8B-B14F-4D97-AF65-F5344CB8AC3E}">
        <p14:creationId xmlns:p14="http://schemas.microsoft.com/office/powerpoint/2010/main" val="76074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bs00299_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0"/>
            <a:ext cx="2287675" cy="1785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bs00299_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31820" y="119007"/>
            <a:ext cx="2209800" cy="168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152400" y="953667"/>
            <a:ext cx="8763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prstClr val="black"/>
                </a:solidFill>
                <a:latin typeface="Albertus Medium" pitchFamily="34" charset="0"/>
                <a:cs typeface="Andalus" pitchFamily="18" charset="-78"/>
              </a:rPr>
              <a:t>Review:</a:t>
            </a:r>
          </a:p>
          <a:p>
            <a:pPr algn="ctr"/>
            <a:r>
              <a:rPr lang="en-US" sz="6600" dirty="0" smtClean="0">
                <a:solidFill>
                  <a:prstClr val="black"/>
                </a:solidFill>
                <a:latin typeface="Albertus Medium" pitchFamily="34" charset="0"/>
                <a:cs typeface="Andalus" pitchFamily="18" charset="-78"/>
              </a:rPr>
              <a:t>Turn to a seat partner and discuss the meaning of: electric charge </a:t>
            </a:r>
            <a:br>
              <a:rPr lang="en-US" sz="6600" dirty="0" smtClean="0">
                <a:solidFill>
                  <a:prstClr val="black"/>
                </a:solidFill>
                <a:latin typeface="Albertus Medium" pitchFamily="34" charset="0"/>
                <a:cs typeface="Andalus" pitchFamily="18" charset="-78"/>
              </a:rPr>
            </a:br>
            <a:r>
              <a:rPr lang="en-US" sz="6600" dirty="0" smtClean="0">
                <a:solidFill>
                  <a:prstClr val="black"/>
                </a:solidFill>
                <a:latin typeface="Albertus Medium" pitchFamily="34" charset="0"/>
                <a:cs typeface="Andalus" pitchFamily="18" charset="-78"/>
              </a:rPr>
              <a:t>and electricity</a:t>
            </a:r>
          </a:p>
        </p:txBody>
      </p:sp>
    </p:spTree>
    <p:extLst>
      <p:ext uri="{BB962C8B-B14F-4D97-AF65-F5344CB8AC3E}">
        <p14:creationId xmlns:p14="http://schemas.microsoft.com/office/powerpoint/2010/main" val="370666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1.bp.blogspot.com/-dkp1XsdD0Cw/TpFI8THxZrI/AAAAAAAAAD0/eWqkYSE4Et8/s320/Resista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4800600"/>
            <a:ext cx="460799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5400"/>
            <a:ext cx="8534400" cy="889000"/>
          </a:xfrm>
        </p:spPr>
        <p:txBody>
          <a:bodyPr/>
          <a:lstStyle/>
          <a:p>
            <a:r>
              <a:rPr lang="en-US" sz="4000" b="1" u="sng" dirty="0" smtClean="0">
                <a:solidFill>
                  <a:schemeClr val="bg1"/>
                </a:solidFill>
                <a:latin typeface="Albertus Medium" pitchFamily="34" charset="0"/>
              </a:rPr>
              <a:t>Comparing Series &amp; Parallel</a:t>
            </a:r>
            <a:endParaRPr lang="en-US" sz="4000" b="1" u="sng" dirty="0">
              <a:solidFill>
                <a:schemeClr val="bg1"/>
              </a:solidFill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" y="914400"/>
            <a:ext cx="8991600" cy="2362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400" dirty="0" smtClean="0">
                <a:solidFill>
                  <a:schemeClr val="bg1"/>
                </a:solidFill>
                <a:latin typeface="Albertus Medium" pitchFamily="34" charset="0"/>
              </a:rPr>
              <a:t>In a Series circuit, the current has to travel through each bulb; therefore, adding more light bulbs makes each bulb dimmer because the resistance of the whole circuit has increased.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79400" y="3429000"/>
            <a:ext cx="8623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prstClr val="black"/>
                </a:solidFill>
                <a:latin typeface="Albertus Medium" pitchFamily="34" charset="0"/>
              </a:rPr>
              <a:t>Resistance is how difficult it is for electrons </a:t>
            </a:r>
            <a:br>
              <a:rPr lang="en-US" dirty="0" smtClean="0">
                <a:solidFill>
                  <a:prstClr val="black"/>
                </a:solidFill>
                <a:latin typeface="Albertus Medium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lbertus Medium" pitchFamily="34" charset="0"/>
              </a:rPr>
              <a:t>to flow through a material (friction).</a:t>
            </a:r>
          </a:p>
        </p:txBody>
      </p:sp>
    </p:spTree>
    <p:extLst>
      <p:ext uri="{BB962C8B-B14F-4D97-AF65-F5344CB8AC3E}">
        <p14:creationId xmlns:p14="http://schemas.microsoft.com/office/powerpoint/2010/main" val="155314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1219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Albertus Medium" pitchFamily="34" charset="0"/>
              </a:rPr>
              <a:t>Think of the relationship between Electric Current, Voltage, and Resistance as shown in the diagram below.</a:t>
            </a:r>
          </a:p>
        </p:txBody>
      </p:sp>
      <p:pic>
        <p:nvPicPr>
          <p:cNvPr id="7" name="Picture 8" descr="im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371600"/>
            <a:ext cx="4267200" cy="29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7800" y="4572000"/>
            <a:ext cx="8763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Albertus Medium" pitchFamily="34" charset="0"/>
              </a:rPr>
              <a:t>As the bucket is raised, potential energy is increased (increase in voltage) and there is less resistance (friction) in the hose; therefore the flow of water (electric current) is greater.</a:t>
            </a:r>
          </a:p>
        </p:txBody>
      </p:sp>
    </p:spTree>
    <p:extLst>
      <p:ext uri="{BB962C8B-B14F-4D97-AF65-F5344CB8AC3E}">
        <p14:creationId xmlns:p14="http://schemas.microsoft.com/office/powerpoint/2010/main" val="362206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"/>
            <a:ext cx="8534400" cy="1143000"/>
          </a:xfrm>
        </p:spPr>
        <p:txBody>
          <a:bodyPr/>
          <a:lstStyle/>
          <a:p>
            <a:r>
              <a:rPr lang="en-US" sz="5400" b="1" u="sng" dirty="0" smtClean="0">
                <a:solidFill>
                  <a:schemeClr val="bg1"/>
                </a:solidFill>
                <a:latin typeface="Albertus Medium" pitchFamily="34" charset="0"/>
              </a:rPr>
              <a:t>Comparing Series &amp; Parallel</a:t>
            </a:r>
            <a:endParaRPr lang="en-US" sz="5400" b="1" u="sng" dirty="0">
              <a:solidFill>
                <a:schemeClr val="bg1"/>
              </a:solidFill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91600" cy="1905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bg1"/>
                </a:solidFill>
                <a:latin typeface="Albertus Medium" pitchFamily="34" charset="0"/>
              </a:rPr>
              <a:t>Another advantage of a Parallel circuit is that you can connect loads that need different currents to the same parallel circuit.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15900" y="3860800"/>
            <a:ext cx="86233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dirty="0" smtClean="0">
                <a:solidFill>
                  <a:prstClr val="black"/>
                </a:solidFill>
                <a:latin typeface="Albertus Medium" pitchFamily="34" charset="0"/>
              </a:rPr>
              <a:t>For example, you can connect a hair dryer, which needs a high current to run, to the same circuit as a lamp, </a:t>
            </a:r>
            <a:br>
              <a:rPr lang="en-US" sz="3600" dirty="0" smtClean="0">
                <a:solidFill>
                  <a:prstClr val="black"/>
                </a:solidFill>
                <a:latin typeface="Albertus Medium" pitchFamily="34" charset="0"/>
              </a:rPr>
            </a:br>
            <a:r>
              <a:rPr lang="en-US" sz="3600" dirty="0" smtClean="0">
                <a:solidFill>
                  <a:prstClr val="black"/>
                </a:solidFill>
                <a:latin typeface="Albertus Medium" pitchFamily="34" charset="0"/>
              </a:rPr>
              <a:t>which needs less current to run.</a:t>
            </a:r>
          </a:p>
        </p:txBody>
      </p:sp>
    </p:spTree>
    <p:extLst>
      <p:ext uri="{BB962C8B-B14F-4D97-AF65-F5344CB8AC3E}">
        <p14:creationId xmlns:p14="http://schemas.microsoft.com/office/powerpoint/2010/main" val="117616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u="sng" dirty="0" smtClean="0">
                <a:solidFill>
                  <a:schemeClr val="bg1"/>
                </a:solidFill>
                <a:latin typeface="Albertus Medium" pitchFamily="34" charset="0"/>
              </a:rPr>
              <a:t>Circuit Activities</a:t>
            </a:r>
            <a:endParaRPr lang="en-US" sz="6600" b="1" u="sng" dirty="0">
              <a:solidFill>
                <a:schemeClr val="bg1"/>
              </a:solidFill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752600"/>
            <a:ext cx="8229600" cy="4525963"/>
          </a:xfrm>
        </p:spPr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  <a:latin typeface="Albertus Medium" pitchFamily="34" charset="0"/>
                <a:hlinkClick r:id="rId3"/>
              </a:rPr>
              <a:t>Pumped Up Circuits Song</a:t>
            </a:r>
            <a:endParaRPr lang="en-US" sz="4800" dirty="0" smtClean="0">
              <a:solidFill>
                <a:schemeClr val="bg1"/>
              </a:solidFill>
              <a:latin typeface="Albertus Medium" pitchFamily="34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Albertus Medium" pitchFamily="34" charset="0"/>
              </a:rPr>
              <a:t>Design a Circuit Board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Albertus Medium" pitchFamily="34" charset="0"/>
              </a:rPr>
              <a:t>Build Series and Parallel Circuits [see resources for examples]</a:t>
            </a:r>
            <a:endParaRPr lang="en-US" sz="4800" dirty="0">
              <a:solidFill>
                <a:schemeClr val="bg1"/>
              </a:solidFill>
              <a:latin typeface="Albertus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40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593725" y="37179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39700" y="152400"/>
            <a:ext cx="883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tabLst>
                <a:tab pos="6748463" algn="l"/>
              </a:tabLst>
            </a:pPr>
            <a:r>
              <a:rPr lang="en-US" sz="2800" dirty="0">
                <a:solidFill>
                  <a:schemeClr val="bg1"/>
                </a:solidFill>
                <a:latin typeface="Berlin Sans FB Demi" pitchFamily="34" charset="0"/>
              </a:rPr>
              <a:t>   </a:t>
            </a:r>
            <a:r>
              <a:rPr lang="en-US" sz="3200" b="1" dirty="0">
                <a:solidFill>
                  <a:schemeClr val="bg1"/>
                </a:solidFill>
                <a:latin typeface="Albertus Medium" pitchFamily="34" charset="0"/>
              </a:rPr>
              <a:t>Look at the picture below.  What does it mean if the bulb lights when you touch the wire to the ends of the paper clip? </a:t>
            </a:r>
            <a:endParaRPr lang="en-US" sz="5400" b="1" dirty="0">
              <a:solidFill>
                <a:schemeClr val="bg1"/>
              </a:solidFill>
              <a:latin typeface="Albertus Medium" pitchFamily="34" charset="0"/>
            </a:endParaRPr>
          </a:p>
        </p:txBody>
      </p:sp>
      <p:pic>
        <p:nvPicPr>
          <p:cNvPr id="64519" name="Picture 7" descr="7-1-materials-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9554" y="1788130"/>
            <a:ext cx="6279492" cy="385959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9700" y="5632738"/>
            <a:ext cx="8839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tabLst>
                <a:tab pos="6748463" algn="l"/>
              </a:tabLst>
            </a:pPr>
            <a:r>
              <a:rPr lang="en-US" sz="2800" dirty="0">
                <a:solidFill>
                  <a:schemeClr val="bg1"/>
                </a:solidFill>
                <a:latin typeface="Berlin Sans FB Demi" pitchFamily="34" charset="0"/>
              </a:rPr>
              <a:t>   </a:t>
            </a:r>
            <a:r>
              <a:rPr lang="en-US" sz="3200" b="1" dirty="0" smtClean="0">
                <a:solidFill>
                  <a:schemeClr val="bg1"/>
                </a:solidFill>
                <a:latin typeface="Albertus Medium" pitchFamily="34" charset="0"/>
              </a:rPr>
              <a:t>What about one of the other items like a piece of chalk?</a:t>
            </a:r>
            <a:endParaRPr lang="en-US" sz="5400" b="1" dirty="0">
              <a:solidFill>
                <a:schemeClr val="bg1"/>
              </a:solidFill>
              <a:latin typeface="Albertus Medium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593725" y="37179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77800" y="685800"/>
            <a:ext cx="8839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tabLst>
                <a:tab pos="6748463" algn="l"/>
              </a:tabLst>
            </a:pPr>
            <a:r>
              <a:rPr lang="en-US" sz="2800" dirty="0">
                <a:solidFill>
                  <a:prstClr val="black"/>
                </a:solidFill>
                <a:latin typeface="Berlin Sans FB Demi" pitchFamily="34" charset="0"/>
              </a:rPr>
              <a:t>   </a:t>
            </a:r>
            <a:r>
              <a:rPr lang="en-US" sz="4000" b="1" dirty="0" smtClean="0">
                <a:solidFill>
                  <a:prstClr val="black"/>
                </a:solidFill>
                <a:latin typeface="Albertus Medium" pitchFamily="34" charset="0"/>
              </a:rPr>
              <a:t>Recall that an electrical conductor </a:t>
            </a:r>
            <a:br>
              <a:rPr lang="en-US" sz="4000" b="1" dirty="0" smtClean="0">
                <a:solidFill>
                  <a:prstClr val="black"/>
                </a:solidFill>
                <a:latin typeface="Albertus Medium" pitchFamily="34" charset="0"/>
              </a:rPr>
            </a:br>
            <a:r>
              <a:rPr lang="en-US" sz="4000" b="1" dirty="0" smtClean="0">
                <a:solidFill>
                  <a:prstClr val="black"/>
                </a:solidFill>
                <a:latin typeface="Albertus Medium" pitchFamily="34" charset="0"/>
              </a:rPr>
              <a:t>is a material in which charges can move easily (electrons flow freely).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82600" y="3505200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tabLst>
                <a:tab pos="6748463" algn="l"/>
              </a:tabLst>
            </a:pPr>
            <a:r>
              <a:rPr lang="en-US" sz="4000" b="1" dirty="0">
                <a:solidFill>
                  <a:prstClr val="black"/>
                </a:solidFill>
                <a:latin typeface="Albertus Medium" pitchFamily="34" charset="0"/>
              </a:rPr>
              <a:t>An electrical insulator is a material in which charges cannot move easily (their electrons cannot flow freely). </a:t>
            </a:r>
            <a:endParaRPr lang="en-US" sz="6600" b="1" dirty="0">
              <a:solidFill>
                <a:prstClr val="black"/>
              </a:solidFill>
              <a:latin typeface="Albertus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4" y="1768196"/>
            <a:ext cx="7839075" cy="489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593725" y="37179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39700" y="114300"/>
            <a:ext cx="8839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tabLst>
                <a:tab pos="6748463" algn="l"/>
              </a:tabLst>
            </a:pPr>
            <a:r>
              <a:rPr lang="en-US" sz="2800" dirty="0">
                <a:solidFill>
                  <a:prstClr val="black"/>
                </a:solidFill>
                <a:latin typeface="Berlin Sans FB Demi" pitchFamily="34" charset="0"/>
              </a:rPr>
              <a:t>   </a:t>
            </a:r>
            <a:r>
              <a:rPr lang="en-US" sz="4000" b="1" dirty="0" smtClean="0">
                <a:solidFill>
                  <a:prstClr val="black"/>
                </a:solidFill>
                <a:latin typeface="Albertus Medium" pitchFamily="34" charset="0"/>
              </a:rPr>
              <a:t>An open circuit can be used to test whether an object is a conductor or an insulator.</a:t>
            </a:r>
            <a:endParaRPr lang="en-US" sz="6600" b="1" dirty="0">
              <a:solidFill>
                <a:prstClr val="black"/>
              </a:solidFill>
              <a:latin typeface="Albertus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45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1" y="2583882"/>
            <a:ext cx="6553199" cy="409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593725" y="37179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54000" y="304800"/>
            <a:ext cx="8610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tabLst>
                <a:tab pos="6748463" algn="l"/>
              </a:tabLst>
            </a:pPr>
            <a:r>
              <a:rPr lang="en-US" sz="2800" dirty="0">
                <a:solidFill>
                  <a:prstClr val="black"/>
                </a:solidFill>
                <a:latin typeface="Berlin Sans FB Demi" pitchFamily="34" charset="0"/>
              </a:rPr>
              <a:t>   </a:t>
            </a:r>
            <a:r>
              <a:rPr lang="en-US" sz="4400" b="1" dirty="0" smtClean="0">
                <a:solidFill>
                  <a:prstClr val="black"/>
                </a:solidFill>
                <a:latin typeface="Albertus Medium" pitchFamily="34" charset="0"/>
              </a:rPr>
              <a:t>Look at objects on the next two slides and identify whether the object is a conductor or insulator.</a:t>
            </a:r>
            <a:endParaRPr lang="en-US" sz="7200" b="1" dirty="0">
              <a:solidFill>
                <a:prstClr val="black"/>
              </a:solidFill>
              <a:latin typeface="Albertus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66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435077"/>
              </p:ext>
            </p:extLst>
          </p:nvPr>
        </p:nvGraphicFramePr>
        <p:xfrm>
          <a:off x="-25401" y="76195"/>
          <a:ext cx="9144001" cy="6781805"/>
        </p:xfrm>
        <a:graphic>
          <a:graphicData uri="http://schemas.openxmlformats.org/drawingml/2006/table">
            <a:tbl>
              <a:tblPr/>
              <a:tblGrid>
                <a:gridCol w="982065"/>
                <a:gridCol w="2991919"/>
                <a:gridCol w="1068019"/>
                <a:gridCol w="1068019"/>
                <a:gridCol w="3033979"/>
              </a:tblGrid>
              <a:tr h="898747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u="none" dirty="0" smtClean="0">
                          <a:solidFill>
                            <a:srgbClr val="FF0000"/>
                          </a:solidFill>
                          <a:latin typeface="Britannic Bold"/>
                          <a:ea typeface="Calibri"/>
                          <a:cs typeface="Times New Roman"/>
                        </a:rPr>
                        <a:t>Can electricity flow through this material?</a:t>
                      </a:r>
                      <a:endParaRPr lang="en-US" sz="3000" u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Britannic Bold"/>
                          <a:ea typeface="Calibri"/>
                          <a:cs typeface="Times New Roman"/>
                        </a:rPr>
                        <a:t>HYPOTHESIS</a:t>
                      </a:r>
                      <a:endParaRPr lang="en-US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0985" algn="l"/>
                        </a:tabLst>
                      </a:pPr>
                      <a:r>
                        <a:rPr lang="en-US" sz="3000" b="1" u="sng" dirty="0">
                          <a:solidFill>
                            <a:srgbClr val="0070C0"/>
                          </a:solidFill>
                          <a:latin typeface="Britannic Bold"/>
                          <a:ea typeface="Calibri"/>
                          <a:cs typeface="Times New Roman"/>
                        </a:rPr>
                        <a:t>ACTUAL RESULTS</a:t>
                      </a:r>
                      <a:endParaRPr lang="en-US" sz="3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0985" algn="l"/>
                        </a:tabLs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(Conductor or Insulator?)</a:t>
                      </a:r>
                      <a:endParaRPr lang="en-US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88851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endParaRPr lang="en-US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06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70C0"/>
                          </a:solidFill>
                          <a:latin typeface="Berlin Sans FB Demi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Berlin Sans FB Demi" pitchFamily="34" charset="0"/>
                          <a:ea typeface="Calibri"/>
                          <a:cs typeface="Times New Roman"/>
                        </a:rPr>
                        <a:t>Golf Tee</a:t>
                      </a:r>
                      <a:endParaRPr lang="en-US" sz="2800" dirty="0">
                        <a:solidFill>
                          <a:srgbClr val="0070C0"/>
                        </a:solidFill>
                        <a:latin typeface="Berlin Sans FB Dem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706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70C0"/>
                          </a:solidFill>
                          <a:latin typeface="Berlin Sans FB Demi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Berlin Sans FB Demi" pitchFamily="34" charset="0"/>
                          <a:ea typeface="Calibri"/>
                          <a:cs typeface="Times New Roman"/>
                        </a:rPr>
                        <a:t>Straw</a:t>
                      </a:r>
                      <a:endParaRPr lang="en-US" sz="2800" dirty="0">
                        <a:solidFill>
                          <a:srgbClr val="0070C0"/>
                        </a:solidFill>
                        <a:latin typeface="Berlin Sans FB Dem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706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70C0"/>
                          </a:solidFill>
                          <a:latin typeface="Berlin Sans FB Demi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70C0"/>
                          </a:solidFill>
                          <a:latin typeface="Berlin Sans FB Demi" pitchFamily="34" charset="0"/>
                          <a:ea typeface="Calibri"/>
                          <a:cs typeface="Times New Roman"/>
                        </a:rPr>
                        <a:t>Brass Screw</a:t>
                      </a:r>
                      <a:endParaRPr lang="en-US" sz="2800">
                        <a:solidFill>
                          <a:srgbClr val="0070C0"/>
                        </a:solidFill>
                        <a:latin typeface="Berlin Sans FB Dem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706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70C0"/>
                          </a:solidFill>
                          <a:latin typeface="Berlin Sans FB Demi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70C0"/>
                          </a:solidFill>
                          <a:latin typeface="Berlin Sans FB Demi" pitchFamily="34" charset="0"/>
                          <a:ea typeface="Calibri"/>
                          <a:cs typeface="Times New Roman"/>
                        </a:rPr>
                        <a:t>Paper Clip</a:t>
                      </a:r>
                      <a:endParaRPr lang="en-US" sz="2800">
                        <a:solidFill>
                          <a:srgbClr val="0070C0"/>
                        </a:solidFill>
                        <a:latin typeface="Berlin Sans FB Dem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706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70C0"/>
                          </a:solidFill>
                          <a:latin typeface="Berlin Sans FB Demi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70C0"/>
                          </a:solidFill>
                          <a:latin typeface="Berlin Sans FB Demi" pitchFamily="34" charset="0"/>
                          <a:ea typeface="Calibri"/>
                          <a:cs typeface="Times New Roman"/>
                        </a:rPr>
                        <a:t>Aluminum Screen</a:t>
                      </a:r>
                      <a:endParaRPr lang="en-US" sz="2800">
                        <a:solidFill>
                          <a:srgbClr val="0070C0"/>
                        </a:solidFill>
                        <a:latin typeface="Berlin Sans FB Dem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706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70C0"/>
                          </a:solidFill>
                          <a:latin typeface="Berlin Sans FB Demi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70C0"/>
                          </a:solidFill>
                          <a:latin typeface="Berlin Sans FB Demi" pitchFamily="34" charset="0"/>
                          <a:ea typeface="Calibri"/>
                          <a:cs typeface="Times New Roman"/>
                        </a:rPr>
                        <a:t>Plastic Screen</a:t>
                      </a:r>
                      <a:endParaRPr lang="en-US" sz="2800">
                        <a:solidFill>
                          <a:srgbClr val="0070C0"/>
                        </a:solidFill>
                        <a:latin typeface="Berlin Sans FB Dem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706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70C0"/>
                          </a:solidFill>
                          <a:latin typeface="Berlin Sans FB Demi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Berlin Sans FB Demi" pitchFamily="34" charset="0"/>
                          <a:ea typeface="Calibri"/>
                          <a:cs typeface="Times New Roman"/>
                        </a:rPr>
                        <a:t>Chalk</a:t>
                      </a:r>
                      <a:endParaRPr lang="en-US" sz="2800" dirty="0">
                        <a:solidFill>
                          <a:srgbClr val="0070C0"/>
                        </a:solidFill>
                        <a:latin typeface="Berlin Sans FB Dem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24600" y="1600200"/>
            <a:ext cx="18101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</a:rPr>
              <a:t>Insulator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2341602"/>
            <a:ext cx="18101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</a:rPr>
              <a:t>Insulator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6172200"/>
            <a:ext cx="18101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</a:rPr>
              <a:t>Insulator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3103602"/>
            <a:ext cx="21307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Conductor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3865602"/>
            <a:ext cx="21307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Conductor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4627602"/>
            <a:ext cx="21307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Conductor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9200" y="5364202"/>
            <a:ext cx="18101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</a:rPr>
              <a:t>Insulator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286776"/>
              </p:ext>
            </p:extLst>
          </p:nvPr>
        </p:nvGraphicFramePr>
        <p:xfrm>
          <a:off x="-22089" y="1598543"/>
          <a:ext cx="9144001" cy="5334000"/>
        </p:xfrm>
        <a:graphic>
          <a:graphicData uri="http://schemas.openxmlformats.org/drawingml/2006/table">
            <a:tbl>
              <a:tblPr/>
              <a:tblGrid>
                <a:gridCol w="685801"/>
                <a:gridCol w="3288183"/>
                <a:gridCol w="1068019"/>
                <a:gridCol w="1068019"/>
                <a:gridCol w="3033979"/>
              </a:tblGrid>
              <a:tr h="6667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latin typeface="Berlin Sans FB Demi" pitchFamily="34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Berlin Sans FB Demi" pitchFamily="34" charset="0"/>
                          <a:ea typeface="Calibri"/>
                          <a:cs typeface="Times New Roman"/>
                        </a:rPr>
                        <a:t>Pencil </a:t>
                      </a:r>
                      <a:endParaRPr lang="en-US" sz="2000" dirty="0">
                        <a:solidFill>
                          <a:srgbClr val="0070C0"/>
                        </a:solidFill>
                        <a:latin typeface="Berlin Sans FB Dem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latin typeface="Berlin Sans FB Demi" pitchFamily="34" charset="0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Berlin Sans FB Demi" pitchFamily="34" charset="0"/>
                          <a:ea typeface="Calibri"/>
                          <a:cs typeface="Times New Roman"/>
                        </a:rPr>
                        <a:t>Brass Paper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Berlin Sans FB Demi" pitchFamily="34" charset="0"/>
                          <a:ea typeface="Calibri"/>
                          <a:cs typeface="Times New Roman"/>
                        </a:rPr>
                        <a:t>Fastener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Berlin Sans FB Dem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rgbClr val="0070C0"/>
                          </a:solidFill>
                          <a:latin typeface="Berlin Sans FB Demi" pitchFamily="34" charset="0"/>
                          <a:ea typeface="Calibri"/>
                          <a:cs typeface="Times New Roman"/>
                        </a:rPr>
                        <a:t>(brad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latin typeface="Berlin Sans FB Demi" pitchFamily="34" charset="0"/>
                          <a:ea typeface="Calibri"/>
                          <a:cs typeface="Times New Roman"/>
                        </a:rPr>
                        <a:t>)</a:t>
                      </a:r>
                      <a:endParaRPr lang="en-US" sz="1500" dirty="0">
                        <a:solidFill>
                          <a:srgbClr val="0070C0"/>
                        </a:solidFill>
                        <a:latin typeface="Berlin Sans FB Dem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latin typeface="Berlin Sans FB Demi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Berlin Sans FB Demi" pitchFamily="34" charset="0"/>
                          <a:ea typeface="Calibri"/>
                          <a:cs typeface="Times New Roman"/>
                        </a:rPr>
                        <a:t>Finishing Nail</a:t>
                      </a:r>
                      <a:endParaRPr lang="en-US" sz="2000" dirty="0">
                        <a:solidFill>
                          <a:srgbClr val="0070C0"/>
                        </a:solidFill>
                        <a:latin typeface="Berlin Sans FB Dem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latin typeface="Berlin Sans FB Demi" pitchFamily="34" charset="0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Berlin Sans FB Demi" pitchFamily="34" charset="0"/>
                          <a:ea typeface="Calibri"/>
                          <a:cs typeface="Times New Roman"/>
                        </a:rPr>
                        <a:t>Aluminum Nail </a:t>
                      </a:r>
                      <a:r>
                        <a:rPr lang="en-US" sz="1500" b="1" dirty="0" smtClean="0">
                          <a:solidFill>
                            <a:srgbClr val="0070C0"/>
                          </a:solidFill>
                          <a:latin typeface="Berlin Sans FB Demi" pitchFamily="34" charset="0"/>
                          <a:ea typeface="Calibri"/>
                          <a:cs typeface="Times New Roman"/>
                        </a:rPr>
                        <a:t>(flat head)</a:t>
                      </a:r>
                      <a:endParaRPr lang="en-US" sz="1500" dirty="0">
                        <a:solidFill>
                          <a:srgbClr val="0070C0"/>
                        </a:solidFill>
                        <a:latin typeface="Berlin Sans FB Dem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latin typeface="Berlin Sans FB Demi" pitchFamily="34" charset="0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Berlin Sans FB Demi" pitchFamily="34" charset="0"/>
                          <a:ea typeface="Calibri"/>
                          <a:cs typeface="Times New Roman"/>
                        </a:rPr>
                        <a:t>Marble</a:t>
                      </a:r>
                      <a:endParaRPr lang="en-US" sz="2000" dirty="0">
                        <a:solidFill>
                          <a:srgbClr val="0070C0"/>
                        </a:solidFill>
                        <a:latin typeface="Berlin Sans FB Dem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latin typeface="Berlin Sans FB Demi" pitchFamily="34" charset="0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70C0"/>
                          </a:solidFill>
                          <a:latin typeface="Berlin Sans FB Demi" pitchFamily="34" charset="0"/>
                          <a:ea typeface="Calibri"/>
                          <a:cs typeface="Times New Roman"/>
                        </a:rPr>
                        <a:t>Pipe Cleaner</a:t>
                      </a:r>
                      <a:endParaRPr lang="en-US" sz="2000">
                        <a:solidFill>
                          <a:srgbClr val="0070C0"/>
                        </a:solidFill>
                        <a:latin typeface="Berlin Sans FB Dem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latin typeface="Berlin Sans FB Demi" pitchFamily="34" charset="0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70C0"/>
                          </a:solidFill>
                          <a:latin typeface="Berlin Sans FB Demi" pitchFamily="34" charset="0"/>
                          <a:ea typeface="Calibri"/>
                          <a:cs typeface="Times New Roman"/>
                        </a:rPr>
                        <a:t>Copper Wire</a:t>
                      </a:r>
                      <a:endParaRPr lang="en-US" sz="2000">
                        <a:solidFill>
                          <a:srgbClr val="0070C0"/>
                        </a:solidFill>
                        <a:latin typeface="Berlin Sans FB Dem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latin typeface="Berlin Sans FB Demi" pitchFamily="34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Berlin Sans FB Demi" pitchFamily="34" charset="0"/>
                          <a:ea typeface="Calibri"/>
                          <a:cs typeface="Times New Roman"/>
                        </a:rPr>
                        <a:t>Aluminum Rod</a:t>
                      </a:r>
                      <a:endParaRPr lang="en-US" sz="2000" dirty="0">
                        <a:solidFill>
                          <a:srgbClr val="0070C0"/>
                        </a:solidFill>
                        <a:latin typeface="Berlin Sans FB Dem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229972"/>
              </p:ext>
            </p:extLst>
          </p:nvPr>
        </p:nvGraphicFramePr>
        <p:xfrm>
          <a:off x="-34789" y="159009"/>
          <a:ext cx="9144001" cy="1364991"/>
        </p:xfrm>
        <a:graphic>
          <a:graphicData uri="http://schemas.openxmlformats.org/drawingml/2006/table">
            <a:tbl>
              <a:tblPr/>
              <a:tblGrid>
                <a:gridCol w="3973984"/>
                <a:gridCol w="1068019"/>
                <a:gridCol w="1068019"/>
                <a:gridCol w="3033979"/>
              </a:tblGrid>
              <a:tr h="65594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u="none" dirty="0" smtClean="0">
                          <a:solidFill>
                            <a:srgbClr val="FF0000"/>
                          </a:solidFill>
                          <a:latin typeface="Britannic Bold"/>
                          <a:ea typeface="Calibri"/>
                          <a:cs typeface="Times New Roman"/>
                        </a:rPr>
                        <a:t>Can electricity flow through this material?</a:t>
                      </a:r>
                      <a:endParaRPr lang="en-US" sz="3000" u="none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Britannic Bold"/>
                          <a:ea typeface="Calibri"/>
                          <a:cs typeface="Times New Roman"/>
                        </a:rPr>
                        <a:t>HYPOTHESIS</a:t>
                      </a:r>
                      <a:endParaRPr lang="en-US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0985" algn="l"/>
                        </a:tabLst>
                      </a:pPr>
                      <a:r>
                        <a:rPr lang="en-US" sz="2400" b="1" u="sng" dirty="0">
                          <a:solidFill>
                            <a:srgbClr val="0070C0"/>
                          </a:solidFill>
                          <a:latin typeface="Britannic Bold"/>
                          <a:ea typeface="Calibri"/>
                          <a:cs typeface="Times New Roman"/>
                        </a:rPr>
                        <a:t>ACTUAL RESULTS</a:t>
                      </a:r>
                      <a:endParaRPr lang="en-US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0985" algn="l"/>
                        </a:tabLs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(Conductor or Insulator?)</a:t>
                      </a:r>
                      <a:endParaRPr lang="en-US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090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endParaRPr lang="en-US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0" y="1524000"/>
            <a:ext cx="3090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Lead to lead-conductor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Wood- Insulator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8400" y="4246602"/>
            <a:ext cx="18101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</a:rPr>
              <a:t>Insulator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7364" y="4854714"/>
            <a:ext cx="3057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Metal to metal -conductor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Brush- Insulator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8400" y="2209800"/>
            <a:ext cx="21307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Conductor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2875002"/>
            <a:ext cx="21307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Conductor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3560802"/>
            <a:ext cx="21307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Conductor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5542002"/>
            <a:ext cx="21307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Conductor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6172200"/>
            <a:ext cx="21307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Conductor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 descr="bs00299_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203981" y="4357989"/>
            <a:ext cx="2940019" cy="223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249533" y="457200"/>
            <a:ext cx="874206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Albertus Medium" pitchFamily="34" charset="0"/>
                <a:cs typeface="Andalus" pitchFamily="18" charset="-78"/>
              </a:rPr>
              <a:t>Electric Charge: </a:t>
            </a:r>
            <a:r>
              <a:rPr lang="en-US" sz="4000" dirty="0" smtClean="0">
                <a:solidFill>
                  <a:prstClr val="black"/>
                </a:solidFill>
                <a:latin typeface="Albertus Medium" pitchFamily="34" charset="0"/>
                <a:cs typeface="Andalus" pitchFamily="18" charset="-78"/>
              </a:rPr>
              <a:t>Objects become positively charged when they lose electrons and negatively charged when they gain electrons; objects with like charges repel and objects with opposite charges attract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1" y="4724400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Albertus Medium" pitchFamily="34" charset="0"/>
              </a:rPr>
              <a:t>Electricity:</a:t>
            </a:r>
            <a:r>
              <a:rPr lang="en-US" sz="4000" dirty="0" smtClean="0">
                <a:solidFill>
                  <a:prstClr val="black"/>
                </a:solidFill>
                <a:latin typeface="Albertus Medium" pitchFamily="34" charset="0"/>
              </a:rPr>
              <a:t> the </a:t>
            </a:r>
            <a:r>
              <a:rPr lang="en-US" sz="4000" dirty="0">
                <a:solidFill>
                  <a:prstClr val="black"/>
                </a:solidFill>
                <a:latin typeface="Albertus Medium" pitchFamily="34" charset="0"/>
              </a:rPr>
              <a:t>presence and/or flow of electric charges</a:t>
            </a:r>
          </a:p>
        </p:txBody>
      </p:sp>
    </p:spTree>
    <p:extLst>
      <p:ext uri="{BB962C8B-B14F-4D97-AF65-F5344CB8AC3E}">
        <p14:creationId xmlns:p14="http://schemas.microsoft.com/office/powerpoint/2010/main" val="238110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529756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03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ykonline.yksd.com/distanceedcourses/Courses/PhysicalScience/Lessons/FourthQuarter/Chapter11/11-01Images/23ElectricCurrent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52400"/>
            <a:ext cx="8686800" cy="638175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56485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249533" y="533400"/>
            <a:ext cx="874206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  <a:latin typeface="Albertus Medium" pitchFamily="34" charset="0"/>
                <a:cs typeface="Andalus" pitchFamily="18" charset="-78"/>
              </a:rPr>
              <a:t>All matter is composed of positive and negative particles.</a:t>
            </a:r>
            <a:endParaRPr lang="en-US" sz="4400" dirty="0" smtClean="0">
              <a:solidFill>
                <a:prstClr val="black"/>
              </a:solidFill>
              <a:latin typeface="Albertus Medium" pitchFamily="34" charset="0"/>
              <a:cs typeface="Andalus" pitchFamily="18" charset="-78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52400" y="2590800"/>
            <a:ext cx="874206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  <a:latin typeface="Albertus Medium" pitchFamily="34" charset="0"/>
                <a:cs typeface="Andalus" pitchFamily="18" charset="-78"/>
              </a:rPr>
              <a:t>The flow of charged particles </a:t>
            </a:r>
            <a:br>
              <a:rPr lang="en-US" sz="4400" b="1" dirty="0" smtClean="0">
                <a:solidFill>
                  <a:prstClr val="black"/>
                </a:solidFill>
                <a:latin typeface="Albertus Medium" pitchFamily="34" charset="0"/>
                <a:cs typeface="Andalus" pitchFamily="18" charset="-78"/>
              </a:rPr>
            </a:br>
            <a:r>
              <a:rPr lang="en-US" sz="4400" b="1" dirty="0" smtClean="0">
                <a:solidFill>
                  <a:prstClr val="black"/>
                </a:solidFill>
                <a:latin typeface="Albertus Medium" pitchFamily="34" charset="0"/>
                <a:cs typeface="Andalus" pitchFamily="18" charset="-78"/>
              </a:rPr>
              <a:t>is an electric current.</a:t>
            </a:r>
            <a:endParaRPr lang="en-US" sz="4400" dirty="0" smtClean="0">
              <a:solidFill>
                <a:prstClr val="black"/>
              </a:solidFill>
              <a:latin typeface="Albertus Medium" pitchFamily="34" charset="0"/>
              <a:cs typeface="Andalus" pitchFamily="18" charset="-7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088" y="4687949"/>
            <a:ext cx="9211811" cy="220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5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RRINGTONCB\AppData\Local\Microsoft\Windows\Temporary Internet Files\Content.IE5\H6Y16ATA\computer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8533">
            <a:off x="-173059" y="2441902"/>
            <a:ext cx="3748871" cy="24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257069" y="228600"/>
            <a:ext cx="874206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  <a:latin typeface="Albertus Medium" pitchFamily="34" charset="0"/>
                <a:cs typeface="Andalus" pitchFamily="18" charset="-78"/>
              </a:rPr>
              <a:t>When you watch TV, use a computer, or even turn on a light, you depend on moving charges for the electrical energy that you need.</a:t>
            </a:r>
            <a:endParaRPr lang="en-US" sz="4000" dirty="0" smtClean="0">
              <a:solidFill>
                <a:prstClr val="black"/>
              </a:solidFill>
              <a:latin typeface="Albertus Medium" pitchFamily="34" charset="0"/>
              <a:cs typeface="Andalus" pitchFamily="18" charset="-78"/>
            </a:endParaRPr>
          </a:p>
        </p:txBody>
      </p:sp>
      <p:pic>
        <p:nvPicPr>
          <p:cNvPr id="3074" name="Picture 2" descr="C:\Users\ARRINGTONCB\AppData\Local\Microsoft\Windows\Temporary Internet Files\Content.IE5\H6Y16ATA\Arcelik_LED_TV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0"/>
            <a:ext cx="365760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RRINGTONCB\AppData\Local\Microsoft\Windows\Temporary Internet Files\Content.IE5\9DVB63W2\LCUJZ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161225"/>
            <a:ext cx="1513850" cy="151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82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williamson-labs.com/images/aa-dc-28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82800"/>
            <a:ext cx="640387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5259" y="490933"/>
            <a:ext cx="9143999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700" b="1" dirty="0" smtClean="0">
                <a:solidFill>
                  <a:prstClr val="black"/>
                </a:solidFill>
                <a:latin typeface="Albertus Medium" pitchFamily="34" charset="0"/>
                <a:cs typeface="Andalus" pitchFamily="18" charset="-78"/>
              </a:rPr>
              <a:t>Higher Current = Faster Moving Electric Charges (Electrons) </a:t>
            </a:r>
            <a:endParaRPr lang="en-US" sz="4700" dirty="0" smtClean="0">
              <a:solidFill>
                <a:prstClr val="black"/>
              </a:solidFill>
              <a:latin typeface="Albertus Medium" pitchFamily="34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353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23514</TotalTime>
  <Words>2554</Words>
  <Application>Microsoft Office PowerPoint</Application>
  <PresentationFormat>On-screen Show (4:3)</PresentationFormat>
  <Paragraphs>284</Paragraphs>
  <Slides>50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2" baseType="lpstr">
      <vt:lpstr>ＭＳ Ｐゴシック</vt:lpstr>
      <vt:lpstr>Albertus Medium</vt:lpstr>
      <vt:lpstr>Andalus</vt:lpstr>
      <vt:lpstr>Arial</vt:lpstr>
      <vt:lpstr>Berlin Sans FB Demi</vt:lpstr>
      <vt:lpstr>Britannic Bold</vt:lpstr>
      <vt:lpstr>Calibri</vt:lpstr>
      <vt:lpstr>Comic Sans MS</vt:lpstr>
      <vt:lpstr>Rockwell Extra Bold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Electric Currents are  like roller coasters.  They follow a  fixed pathway.</vt:lpstr>
      <vt:lpstr>Electric Circuits</vt:lpstr>
      <vt:lpstr>Electric Circuits</vt:lpstr>
      <vt:lpstr>Electric Circuits</vt:lpstr>
      <vt:lpstr>Energy Source Examples</vt:lpstr>
      <vt:lpstr>Load Examples Changes electrical energy to other forms of energy</vt:lpstr>
      <vt:lpstr>Electric Circuits</vt:lpstr>
      <vt:lpstr>Electric Circuits</vt:lpstr>
      <vt:lpstr>Connections in a Circuit</vt:lpstr>
      <vt:lpstr>The illustrations below show four ways in which a simple circuit can be made. </vt:lpstr>
      <vt:lpstr>Make a Simple Circuit</vt:lpstr>
      <vt:lpstr>PowerPoint Presentation</vt:lpstr>
      <vt:lpstr>Formative Assessment</vt:lpstr>
      <vt:lpstr>Bill Nye  Electric Circuits</vt:lpstr>
      <vt:lpstr>Electric Circuits</vt:lpstr>
      <vt:lpstr>Different Types of Circuits</vt:lpstr>
      <vt:lpstr>Different Types of Circuits</vt:lpstr>
      <vt:lpstr>Series Circuit</vt:lpstr>
      <vt:lpstr>Series Circuit</vt:lpstr>
      <vt:lpstr>Series Circuit</vt:lpstr>
      <vt:lpstr>Series Circuit</vt:lpstr>
      <vt:lpstr>Imagine that your house is  wired in a series circuit.  What would have to happen if you wanted to watch TV?</vt:lpstr>
      <vt:lpstr>Parallel Circuit</vt:lpstr>
      <vt:lpstr>Parallel Circuit</vt:lpstr>
      <vt:lpstr>Circuit Sort Activity</vt:lpstr>
      <vt:lpstr>Comparing Series &amp; Parallel</vt:lpstr>
      <vt:lpstr>Comparing Series &amp; Parallel</vt:lpstr>
      <vt:lpstr>Comparing Series &amp; Parallel</vt:lpstr>
      <vt:lpstr>Comparing Series &amp; Parallel</vt:lpstr>
      <vt:lpstr>Comparing Series &amp; Parallel</vt:lpstr>
      <vt:lpstr>Comparing Series &amp; Parallel</vt:lpstr>
      <vt:lpstr>PowerPoint Presentation</vt:lpstr>
      <vt:lpstr>Comparing Series &amp; Parallel</vt:lpstr>
      <vt:lpstr>Circuit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AMSTI-USA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3_5 scispeca</dc:creator>
  <cp:lastModifiedBy>Kathryn Simonelli</cp:lastModifiedBy>
  <cp:revision>335</cp:revision>
  <cp:lastPrinted>2008-12-18T20:50:36Z</cp:lastPrinted>
  <dcterms:created xsi:type="dcterms:W3CDTF">2009-01-19T15:44:55Z</dcterms:created>
  <dcterms:modified xsi:type="dcterms:W3CDTF">2019-11-16T20:38:39Z</dcterms:modified>
</cp:coreProperties>
</file>