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media1.WAV" ContentType="audio/x-wav"/>
  <Override PartName="/ppt/media/media2.WAV" ContentType="audio/x-wav"/>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12" r:id="rId3"/>
    <p:sldMasterId id="2147483776" r:id="rId4"/>
  </p:sldMasterIdLst>
  <p:notesMasterIdLst>
    <p:notesMasterId r:id="rId59"/>
  </p:notesMasterIdLst>
  <p:sldIdLst>
    <p:sldId id="335" r:id="rId5"/>
    <p:sldId id="336" r:id="rId6"/>
    <p:sldId id="350" r:id="rId7"/>
    <p:sldId id="293" r:id="rId8"/>
    <p:sldId id="294" r:id="rId9"/>
    <p:sldId id="351" r:id="rId10"/>
    <p:sldId id="296" r:id="rId11"/>
    <p:sldId id="295" r:id="rId12"/>
    <p:sldId id="297" r:id="rId13"/>
    <p:sldId id="257" r:id="rId14"/>
    <p:sldId id="298" r:id="rId15"/>
    <p:sldId id="265" r:id="rId16"/>
    <p:sldId id="259" r:id="rId17"/>
    <p:sldId id="299" r:id="rId18"/>
    <p:sldId id="261" r:id="rId19"/>
    <p:sldId id="301" r:id="rId20"/>
    <p:sldId id="262" r:id="rId21"/>
    <p:sldId id="279" r:id="rId22"/>
    <p:sldId id="268" r:id="rId23"/>
    <p:sldId id="273" r:id="rId24"/>
    <p:sldId id="308" r:id="rId25"/>
    <p:sldId id="309" r:id="rId26"/>
    <p:sldId id="311" r:id="rId27"/>
    <p:sldId id="310" r:id="rId28"/>
    <p:sldId id="312" r:id="rId29"/>
    <p:sldId id="313" r:id="rId30"/>
    <p:sldId id="314" r:id="rId31"/>
    <p:sldId id="323" r:id="rId32"/>
    <p:sldId id="318" r:id="rId33"/>
    <p:sldId id="319" r:id="rId34"/>
    <p:sldId id="320" r:id="rId35"/>
    <p:sldId id="343" r:id="rId36"/>
    <p:sldId id="322" r:id="rId37"/>
    <p:sldId id="289" r:id="rId38"/>
    <p:sldId id="290" r:id="rId39"/>
    <p:sldId id="339" r:id="rId40"/>
    <p:sldId id="325" r:id="rId41"/>
    <p:sldId id="348" r:id="rId42"/>
    <p:sldId id="349" r:id="rId43"/>
    <p:sldId id="342" r:id="rId44"/>
    <p:sldId id="340" r:id="rId45"/>
    <p:sldId id="326" r:id="rId46"/>
    <p:sldId id="327" r:id="rId47"/>
    <p:sldId id="328" r:id="rId48"/>
    <p:sldId id="330" r:id="rId49"/>
    <p:sldId id="333" r:id="rId50"/>
    <p:sldId id="331" r:id="rId51"/>
    <p:sldId id="334" r:id="rId52"/>
    <p:sldId id="332" r:id="rId53"/>
    <p:sldId id="345" r:id="rId54"/>
    <p:sldId id="346" r:id="rId55"/>
    <p:sldId id="347" r:id="rId56"/>
    <p:sldId id="341" r:id="rId57"/>
    <p:sldId id="337"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EEFE"/>
    <a:srgbClr val="96EAFE"/>
    <a:srgbClr val="7C5989"/>
    <a:srgbClr val="000066"/>
    <a:srgbClr val="4D6B89"/>
    <a:srgbClr val="384E64"/>
    <a:srgbClr val="27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9655" autoAdjust="0"/>
  </p:normalViewPr>
  <p:slideViewPr>
    <p:cSldViewPr>
      <p:cViewPr varScale="1">
        <p:scale>
          <a:sx n="77" d="100"/>
          <a:sy n="77" d="100"/>
        </p:scale>
        <p:origin x="120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028F684-EE1D-45EA-A126-004F7A87E179}" type="datetimeFigureOut">
              <a:rPr lang="en-US"/>
              <a:pPr>
                <a:defRPr/>
              </a:pPr>
              <a:t>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3DB4A41-3C77-4C06-99A5-5A6BBD93F527}" type="slidenum">
              <a:rPr lang="en-US"/>
              <a:pPr>
                <a:defRPr/>
              </a:pPr>
              <a:t>‹#›</a:t>
            </a:fld>
            <a:endParaRPr lang="en-US"/>
          </a:p>
        </p:txBody>
      </p:sp>
    </p:spTree>
    <p:extLst>
      <p:ext uri="{BB962C8B-B14F-4D97-AF65-F5344CB8AC3E}">
        <p14:creationId xmlns:p14="http://schemas.microsoft.com/office/powerpoint/2010/main" val="3190350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use the slide to activate students prior knowledge. The teacher can pose the questions to the class, individual students, or let the students pair up to answer the questions. The teacher should not spend more than 5 minutes on discussing</a:t>
            </a:r>
            <a:r>
              <a:rPr lang="en-US" altLang="en-US" baseline="0" dirty="0" smtClean="0"/>
              <a:t> the slide.</a:t>
            </a:r>
            <a:endParaRPr lang="en-US" altLang="en-US" dirty="0" smtClean="0"/>
          </a:p>
          <a:p>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E4D171-4BD8-4DDE-9EDB-B148A6613DD0}" type="slidenum">
              <a:rPr lang="en-US" altLang="en-US" smtClean="0"/>
              <a:pPr/>
              <a:t>1</a:t>
            </a:fld>
            <a:endParaRPr lang="en-US" altLang="en-US" smtClean="0"/>
          </a:p>
        </p:txBody>
      </p:sp>
    </p:spTree>
    <p:extLst>
      <p:ext uri="{BB962C8B-B14F-4D97-AF65-F5344CB8AC3E}">
        <p14:creationId xmlns:p14="http://schemas.microsoft.com/office/powerpoint/2010/main" val="118670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656982-BE80-47D3-838F-5C3107F6EFCA}" type="slidenum">
              <a:rPr lang="en-US" altLang="en-US" smtClean="0"/>
              <a:pPr/>
              <a:t>10</a:t>
            </a:fld>
            <a:endParaRPr lang="en-US" altLang="en-US" smtClean="0"/>
          </a:p>
        </p:txBody>
      </p:sp>
    </p:spTree>
    <p:extLst>
      <p:ext uri="{BB962C8B-B14F-4D97-AF65-F5344CB8AC3E}">
        <p14:creationId xmlns:p14="http://schemas.microsoft.com/office/powerpoint/2010/main" val="263455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AEA8A5-FEE0-401C-9887-0C1438DED6D1}" type="slidenum">
              <a:rPr lang="en-US" altLang="en-US" smtClean="0"/>
              <a:pPr/>
              <a:t>11</a:t>
            </a:fld>
            <a:endParaRPr lang="en-US" altLang="en-US" smtClean="0"/>
          </a:p>
        </p:txBody>
      </p:sp>
    </p:spTree>
    <p:extLst>
      <p:ext uri="{BB962C8B-B14F-4D97-AF65-F5344CB8AC3E}">
        <p14:creationId xmlns:p14="http://schemas.microsoft.com/office/powerpoint/2010/main" val="405243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use the images on the slide to illustrate examples of mechanical energy. </a:t>
            </a:r>
          </a:p>
          <a:p>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4045A3-DF5D-4893-9092-EB444A286950}" type="slidenum">
              <a:rPr lang="en-US" altLang="en-US" smtClean="0"/>
              <a:pPr/>
              <a:t>12</a:t>
            </a:fld>
            <a:endParaRPr lang="en-US" altLang="en-US" smtClean="0"/>
          </a:p>
        </p:txBody>
      </p:sp>
    </p:spTree>
    <p:extLst>
      <p:ext uri="{BB962C8B-B14F-4D97-AF65-F5344CB8AC3E}">
        <p14:creationId xmlns:p14="http://schemas.microsoft.com/office/powerpoint/2010/main" val="107564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59D1B6-B440-445F-9940-799439A033B4}" type="slidenum">
              <a:rPr lang="en-US" altLang="en-US" smtClean="0"/>
              <a:pPr/>
              <a:t>13</a:t>
            </a:fld>
            <a:endParaRPr lang="en-US" altLang="en-US" smtClean="0"/>
          </a:p>
        </p:txBody>
      </p:sp>
    </p:spTree>
    <p:extLst>
      <p:ext uri="{BB962C8B-B14F-4D97-AF65-F5344CB8AC3E}">
        <p14:creationId xmlns:p14="http://schemas.microsoft.com/office/powerpoint/2010/main" val="1884370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use the images on the slide to illustrate examples of light energy. </a:t>
            </a:r>
          </a:p>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044B49-E012-47AB-885D-56BE51A7CF70}" type="slidenum">
              <a:rPr lang="en-US" altLang="en-US" smtClean="0"/>
              <a:pPr/>
              <a:t>14</a:t>
            </a:fld>
            <a:endParaRPr lang="en-US" altLang="en-US" smtClean="0"/>
          </a:p>
        </p:txBody>
      </p:sp>
    </p:spTree>
    <p:extLst>
      <p:ext uri="{BB962C8B-B14F-4D97-AF65-F5344CB8AC3E}">
        <p14:creationId xmlns:p14="http://schemas.microsoft.com/office/powerpoint/2010/main" val="2801782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AD3290-343B-4634-B261-870458226103}" type="slidenum">
              <a:rPr lang="en-US" altLang="en-US" smtClean="0"/>
              <a:pPr/>
              <a:t>15</a:t>
            </a:fld>
            <a:endParaRPr lang="en-US" altLang="en-US" smtClean="0"/>
          </a:p>
        </p:txBody>
      </p:sp>
    </p:spTree>
    <p:extLst>
      <p:ext uri="{BB962C8B-B14F-4D97-AF65-F5344CB8AC3E}">
        <p14:creationId xmlns:p14="http://schemas.microsoft.com/office/powerpoint/2010/main" val="4273820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8D052B-A16E-4EAD-8C58-B56AECEF275E}" type="slidenum">
              <a:rPr lang="en-US" altLang="en-US" smtClean="0"/>
              <a:pPr/>
              <a:t>16</a:t>
            </a:fld>
            <a:endParaRPr lang="en-US" altLang="en-US" smtClean="0"/>
          </a:p>
        </p:txBody>
      </p:sp>
    </p:spTree>
    <p:extLst>
      <p:ext uri="{BB962C8B-B14F-4D97-AF65-F5344CB8AC3E}">
        <p14:creationId xmlns:p14="http://schemas.microsoft.com/office/powerpoint/2010/main" val="557692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Instructional Approach(s): The teacher should present the information on the slide while the students record the important information on their graphic organizer.</a:t>
            </a:r>
          </a:p>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E96F64-56AF-47E9-A82D-1BFD6A2003FB}" type="slidenum">
              <a:rPr lang="en-US" altLang="en-US" smtClean="0"/>
              <a:pPr/>
              <a:t>17</a:t>
            </a:fld>
            <a:endParaRPr lang="en-US" altLang="en-US" smtClean="0"/>
          </a:p>
        </p:txBody>
      </p:sp>
    </p:spTree>
    <p:extLst>
      <p:ext uri="{BB962C8B-B14F-4D97-AF65-F5344CB8AC3E}">
        <p14:creationId xmlns:p14="http://schemas.microsoft.com/office/powerpoint/2010/main" val="998921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use the images on the slide to illustrate examples of chemical energy. </a:t>
            </a:r>
          </a:p>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7588B6-C2AF-47CA-9B98-8CA4B20CDF0D}" type="slidenum">
              <a:rPr lang="en-US" altLang="en-US" smtClean="0"/>
              <a:pPr/>
              <a:t>18</a:t>
            </a:fld>
            <a:endParaRPr lang="en-US" altLang="en-US" smtClean="0"/>
          </a:p>
        </p:txBody>
      </p:sp>
    </p:spTree>
    <p:extLst>
      <p:ext uri="{BB962C8B-B14F-4D97-AF65-F5344CB8AC3E}">
        <p14:creationId xmlns:p14="http://schemas.microsoft.com/office/powerpoint/2010/main" val="1268612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Instructional Approach(s): The teacher should use the images on the slide to illustrate the difference between radiant energy and mechanical energy.</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122A04-C0F9-42F7-8EE3-A499ED70435B}" type="slidenum">
              <a:rPr lang="en-US" altLang="en-US" smtClean="0"/>
              <a:pPr/>
              <a:t>19</a:t>
            </a:fld>
            <a:endParaRPr lang="en-US" altLang="en-US" smtClean="0"/>
          </a:p>
        </p:txBody>
      </p:sp>
    </p:spTree>
    <p:extLst>
      <p:ext uri="{BB962C8B-B14F-4D97-AF65-F5344CB8AC3E}">
        <p14:creationId xmlns:p14="http://schemas.microsoft.com/office/powerpoint/2010/main" val="427107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introduce the essential question and the standard that aligns to the essential question</a:t>
            </a:r>
          </a:p>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986A10-DFC6-4BD2-A88F-17B4B249CE83}" type="slidenum">
              <a:rPr lang="en-US" altLang="en-US" smtClean="0"/>
              <a:pPr/>
              <a:t>2</a:t>
            </a:fld>
            <a:endParaRPr lang="en-US" altLang="en-US" smtClean="0"/>
          </a:p>
        </p:txBody>
      </p:sp>
    </p:spTree>
    <p:extLst>
      <p:ext uri="{BB962C8B-B14F-4D97-AF65-F5344CB8AC3E}">
        <p14:creationId xmlns:p14="http://schemas.microsoft.com/office/powerpoint/2010/main" val="1346138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922183-9F8D-4DF7-AF6E-6D266C546040}" type="slidenum">
              <a:rPr lang="en-US" altLang="en-US" smtClean="0"/>
              <a:pPr/>
              <a:t>20</a:t>
            </a:fld>
            <a:endParaRPr lang="en-US" altLang="en-US" smtClean="0"/>
          </a:p>
        </p:txBody>
      </p:sp>
    </p:spTree>
    <p:extLst>
      <p:ext uri="{BB962C8B-B14F-4D97-AF65-F5344CB8AC3E}">
        <p14:creationId xmlns:p14="http://schemas.microsoft.com/office/powerpoint/2010/main" val="1432253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081A0A-5818-40C9-94F5-7DC76A67FDF7}" type="slidenum">
              <a:rPr lang="en-US" altLang="en-US" smtClean="0"/>
              <a:pPr/>
              <a:t>21</a:t>
            </a:fld>
            <a:endParaRPr lang="en-US" altLang="en-US" smtClean="0"/>
          </a:p>
        </p:txBody>
      </p:sp>
    </p:spTree>
    <p:extLst>
      <p:ext uri="{BB962C8B-B14F-4D97-AF65-F5344CB8AC3E}">
        <p14:creationId xmlns:p14="http://schemas.microsoft.com/office/powerpoint/2010/main" val="4051189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33EEDE-4C4C-4EC9-85DD-A26F52A88770}" type="slidenum">
              <a:rPr lang="en-US" altLang="en-US" smtClean="0"/>
              <a:pPr/>
              <a:t>22</a:t>
            </a:fld>
            <a:endParaRPr lang="en-US" altLang="en-US" smtClean="0"/>
          </a:p>
        </p:txBody>
      </p:sp>
    </p:spTree>
    <p:extLst>
      <p:ext uri="{BB962C8B-B14F-4D97-AF65-F5344CB8AC3E}">
        <p14:creationId xmlns:p14="http://schemas.microsoft.com/office/powerpoint/2010/main" val="1200652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0C97A1-9383-45F8-B246-9582B02B369E}" type="slidenum">
              <a:rPr lang="en-US" altLang="en-US" smtClean="0"/>
              <a:pPr/>
              <a:t>23</a:t>
            </a:fld>
            <a:endParaRPr lang="en-US" altLang="en-US" smtClean="0"/>
          </a:p>
        </p:txBody>
      </p:sp>
    </p:spTree>
    <p:extLst>
      <p:ext uri="{BB962C8B-B14F-4D97-AF65-F5344CB8AC3E}">
        <p14:creationId xmlns:p14="http://schemas.microsoft.com/office/powerpoint/2010/main" val="2952232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B2A9BA-A922-4C65-A973-F67CA1A2D048}" type="slidenum">
              <a:rPr lang="en-US" altLang="en-US" smtClean="0"/>
              <a:pPr/>
              <a:t>24</a:t>
            </a:fld>
            <a:endParaRPr lang="en-US" altLang="en-US" smtClean="0"/>
          </a:p>
        </p:txBody>
      </p:sp>
    </p:spTree>
    <p:extLst>
      <p:ext uri="{BB962C8B-B14F-4D97-AF65-F5344CB8AC3E}">
        <p14:creationId xmlns:p14="http://schemas.microsoft.com/office/powerpoint/2010/main" val="1884210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16C797-F668-4FB7-99CF-CB93F1C814F7}" type="slidenum">
              <a:rPr lang="en-US" altLang="en-US" smtClean="0"/>
              <a:pPr/>
              <a:t>25</a:t>
            </a:fld>
            <a:endParaRPr lang="en-US" altLang="en-US" smtClean="0"/>
          </a:p>
        </p:txBody>
      </p:sp>
    </p:spTree>
    <p:extLst>
      <p:ext uri="{BB962C8B-B14F-4D97-AF65-F5344CB8AC3E}">
        <p14:creationId xmlns:p14="http://schemas.microsoft.com/office/powerpoint/2010/main" val="4242541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a:t>
            </a:r>
            <a:r>
              <a:rPr lang="en-US" baseline="0" dirty="0" smtClean="0"/>
              <a:t>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26</a:t>
            </a:fld>
            <a:endParaRPr lang="en-US"/>
          </a:p>
        </p:txBody>
      </p:sp>
    </p:spTree>
    <p:extLst>
      <p:ext uri="{BB962C8B-B14F-4D97-AF65-F5344CB8AC3E}">
        <p14:creationId xmlns:p14="http://schemas.microsoft.com/office/powerpoint/2010/main" val="1786189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 The teacher should use the link to demonstrate the size of the law of conservation of energy. </a:t>
            </a:r>
          </a:p>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0F9857-F8E5-47BA-969C-9176678F02FF}" type="slidenum">
              <a:rPr lang="en-US" altLang="en-US" smtClean="0"/>
              <a:pPr/>
              <a:t>27</a:t>
            </a:fld>
            <a:endParaRPr lang="en-US" altLang="en-US" smtClean="0"/>
          </a:p>
        </p:txBody>
      </p:sp>
    </p:spTree>
    <p:extLst>
      <p:ext uri="{BB962C8B-B14F-4D97-AF65-F5344CB8AC3E}">
        <p14:creationId xmlns:p14="http://schemas.microsoft.com/office/powerpoint/2010/main" val="3701918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a:t>
            </a:r>
            <a:r>
              <a:rPr lang="en-US" altLang="en-US" baseline="0" dirty="0" smtClean="0"/>
              <a:t> the examples to fit.</a:t>
            </a:r>
            <a:endParaRPr lang="en-US"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7CBB7E-7B2A-4D68-B846-4E59DCE3A5D6}" type="slidenum">
              <a:rPr lang="en-US" altLang="en-US" smtClean="0"/>
              <a:pPr/>
              <a:t>28</a:t>
            </a:fld>
            <a:endParaRPr lang="en-US" altLang="en-US" smtClean="0"/>
          </a:p>
        </p:txBody>
      </p:sp>
    </p:spTree>
    <p:extLst>
      <p:ext uri="{BB962C8B-B14F-4D97-AF65-F5344CB8AC3E}">
        <p14:creationId xmlns:p14="http://schemas.microsoft.com/office/powerpoint/2010/main" val="2184351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a:t>
            </a:r>
          </a:p>
          <a:p>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3773CD-D420-4666-A49A-BA3651510CAD}" type="slidenum">
              <a:rPr lang="en-US" altLang="en-US" smtClean="0"/>
              <a:pPr/>
              <a:t>29</a:t>
            </a:fld>
            <a:endParaRPr lang="en-US" altLang="en-US" smtClean="0"/>
          </a:p>
        </p:txBody>
      </p:sp>
    </p:spTree>
    <p:extLst>
      <p:ext uri="{BB962C8B-B14F-4D97-AF65-F5344CB8AC3E}">
        <p14:creationId xmlns:p14="http://schemas.microsoft.com/office/powerpoint/2010/main" val="148794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allow students to scan the QR Code if desired to follow along or review the </a:t>
            </a:r>
            <a:r>
              <a:rPr lang="en-US" baseline="0" dirty="0" err="1" smtClean="0"/>
              <a:t>ppt</a:t>
            </a:r>
            <a:r>
              <a:rPr lang="en-US" baseline="0" dirty="0" smtClean="0"/>
              <a:t> at a later date.</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3</a:t>
            </a:fld>
            <a:endParaRPr lang="en-US"/>
          </a:p>
        </p:txBody>
      </p:sp>
    </p:spTree>
    <p:extLst>
      <p:ext uri="{BB962C8B-B14F-4D97-AF65-F5344CB8AC3E}">
        <p14:creationId xmlns:p14="http://schemas.microsoft.com/office/powerpoint/2010/main" val="213052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a:t>
            </a:r>
          </a:p>
          <a:p>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FE50B5-8E61-4B9F-A757-1883035C501E}" type="slidenum">
              <a:rPr lang="en-US" altLang="en-US" smtClean="0"/>
              <a:pPr/>
              <a:t>30</a:t>
            </a:fld>
            <a:endParaRPr lang="en-US" altLang="en-US" smtClean="0"/>
          </a:p>
        </p:txBody>
      </p:sp>
    </p:spTree>
    <p:extLst>
      <p:ext uri="{BB962C8B-B14F-4D97-AF65-F5344CB8AC3E}">
        <p14:creationId xmlns:p14="http://schemas.microsoft.com/office/powerpoint/2010/main" val="2882866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 Another example: Electrical energy changes into thermal energy when a wire carrying an electric current gets hot.</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B67490-94DE-4DDB-9F78-808A2C758AEC}" type="slidenum">
              <a:rPr lang="en-US" altLang="en-US" smtClean="0"/>
              <a:pPr/>
              <a:t>31</a:t>
            </a:fld>
            <a:endParaRPr lang="en-US" altLang="en-US" smtClean="0"/>
          </a:p>
        </p:txBody>
      </p:sp>
    </p:spTree>
    <p:extLst>
      <p:ext uri="{BB962C8B-B14F-4D97-AF65-F5344CB8AC3E}">
        <p14:creationId xmlns:p14="http://schemas.microsoft.com/office/powerpoint/2010/main" val="662485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Instructional Approach(s): The teacher should use the image on the slide to illustrate the energy transformation in riding a bike.</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1985C9-FBA4-4CBF-90E1-A4A14C96E6E9}" type="slidenum">
              <a:rPr lang="en-US" altLang="en-US" smtClean="0"/>
              <a:pPr/>
              <a:t>32</a:t>
            </a:fld>
            <a:endParaRPr lang="en-US" altLang="en-US" smtClean="0"/>
          </a:p>
        </p:txBody>
      </p:sp>
    </p:spTree>
    <p:extLst>
      <p:ext uri="{BB962C8B-B14F-4D97-AF65-F5344CB8AC3E}">
        <p14:creationId xmlns:p14="http://schemas.microsoft.com/office/powerpoint/2010/main" val="2675411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use the image on the slide to illustrate the energy transformation in a car.</a:t>
            </a:r>
          </a:p>
          <a:p>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0721E5-7590-48F6-916A-2E0215E78F57}" type="slidenum">
              <a:rPr lang="en-US" altLang="en-US" smtClean="0"/>
              <a:pPr/>
              <a:t>33</a:t>
            </a:fld>
            <a:endParaRPr lang="en-US" altLang="en-US" smtClean="0"/>
          </a:p>
        </p:txBody>
      </p:sp>
    </p:spTree>
    <p:extLst>
      <p:ext uri="{BB962C8B-B14F-4D97-AF65-F5344CB8AC3E}">
        <p14:creationId xmlns:p14="http://schemas.microsoft.com/office/powerpoint/2010/main" val="3749617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use the image on the slide to illustrate the energy transformation in a car. Allow</a:t>
            </a:r>
            <a:r>
              <a:rPr lang="en-US" altLang="en-US" baseline="0" dirty="0" smtClean="0"/>
              <a:t> students time to individually or with a partner discuss additional transformations that occur in a car. After no more than 3 minutes, go to the next slide to see some of the possible responses.</a:t>
            </a:r>
            <a:endParaRPr lang="en-US" altLang="en-US" dirty="0" smtClean="0"/>
          </a:p>
          <a:p>
            <a:endParaRPr lang="en-US" alt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03B40A-9489-4B33-9A9E-0F5D303D4BFA}" type="slidenum">
              <a:rPr lang="en-US" altLang="en-US" smtClean="0"/>
              <a:pPr/>
              <a:t>34</a:t>
            </a:fld>
            <a:endParaRPr lang="en-US" altLang="en-US" smtClean="0"/>
          </a:p>
        </p:txBody>
      </p:sp>
    </p:spTree>
    <p:extLst>
      <p:ext uri="{BB962C8B-B14F-4D97-AF65-F5344CB8AC3E}">
        <p14:creationId xmlns:p14="http://schemas.microsoft.com/office/powerpoint/2010/main" val="316155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use the images on the slide to illustrate the energy transformation in a car</a:t>
            </a:r>
            <a:r>
              <a:rPr lang="en-US" altLang="en-US" baseline="0" dirty="0" smtClean="0"/>
              <a:t> after allowing students to discuss them on the previous slide.</a:t>
            </a:r>
            <a:endParaRPr lang="en-US" altLang="en-US" dirty="0" smtClean="0"/>
          </a:p>
          <a:p>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895468-88ED-4913-927D-0B757B35357E}" type="slidenum">
              <a:rPr lang="en-US" altLang="en-US" smtClean="0"/>
              <a:pPr/>
              <a:t>35</a:t>
            </a:fld>
            <a:endParaRPr lang="en-US" altLang="en-US" smtClean="0"/>
          </a:p>
        </p:txBody>
      </p:sp>
    </p:spTree>
    <p:extLst>
      <p:ext uri="{BB962C8B-B14F-4D97-AF65-F5344CB8AC3E}">
        <p14:creationId xmlns:p14="http://schemas.microsoft.com/office/powerpoint/2010/main" val="3920510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use the image on the slide to illustrate the energy transformations.</a:t>
            </a:r>
          </a:p>
          <a:p>
            <a:endParaRPr lang="en-US" alt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FFF5AF-9608-4F14-8540-F6A02615EFA6}" type="slidenum">
              <a:rPr lang="en-US" altLang="en-US" smtClean="0"/>
              <a:pPr/>
              <a:t>36</a:t>
            </a:fld>
            <a:endParaRPr lang="en-US" altLang="en-US" smtClean="0"/>
          </a:p>
        </p:txBody>
      </p:sp>
    </p:spTree>
    <p:extLst>
      <p:ext uri="{BB962C8B-B14F-4D97-AF65-F5344CB8AC3E}">
        <p14:creationId xmlns:p14="http://schemas.microsoft.com/office/powerpoint/2010/main" val="279729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use the images on the slide to illustrate the energy transformations.</a:t>
            </a:r>
          </a:p>
          <a:p>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4AE7FC-7D7C-43A4-8178-5F9CA41C3D6A}" type="slidenum">
              <a:rPr lang="en-US" altLang="en-US" smtClean="0"/>
              <a:pPr/>
              <a:t>37</a:t>
            </a:fld>
            <a:endParaRPr lang="en-US" altLang="en-US" smtClean="0"/>
          </a:p>
        </p:txBody>
      </p:sp>
    </p:spTree>
    <p:extLst>
      <p:ext uri="{BB962C8B-B14F-4D97-AF65-F5344CB8AC3E}">
        <p14:creationId xmlns:p14="http://schemas.microsoft.com/office/powerpoint/2010/main" val="2423678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link. The teacher should ask the class or call on students to answer the question. Click the mouse to reveal the answer.</a:t>
            </a:r>
          </a:p>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412E78-7D6A-4538-A411-CAD3C92459CC}" type="slidenum">
              <a:rPr lang="en-US" altLang="en-US" smtClean="0"/>
              <a:pPr/>
              <a:t>38</a:t>
            </a:fld>
            <a:endParaRPr lang="en-US" altLang="en-US" smtClean="0"/>
          </a:p>
        </p:txBody>
      </p:sp>
    </p:spTree>
    <p:extLst>
      <p:ext uri="{BB962C8B-B14F-4D97-AF65-F5344CB8AC3E}">
        <p14:creationId xmlns:p14="http://schemas.microsoft.com/office/powerpoint/2010/main" val="3153145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can use the How is Energy Like Money? Handout [linked on the resource page] as either a class discussion, individual student work, or partner work. Do not give more than 5-10 minutes for the entire activity. When ready, click the mouse to discuss the answers with the class.</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39</a:t>
            </a:fld>
            <a:endParaRPr lang="en-US"/>
          </a:p>
        </p:txBody>
      </p:sp>
    </p:spTree>
    <p:extLst>
      <p:ext uri="{BB962C8B-B14F-4D97-AF65-F5344CB8AC3E}">
        <p14:creationId xmlns:p14="http://schemas.microsoft.com/office/powerpoint/2010/main" val="261236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a:t>
            </a:r>
          </a:p>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DA7460-A59A-4DBE-9167-9805F496EA06}" type="slidenum">
              <a:rPr lang="en-US" altLang="en-US" smtClean="0"/>
              <a:pPr/>
              <a:t>4</a:t>
            </a:fld>
            <a:endParaRPr lang="en-US" altLang="en-US" smtClean="0"/>
          </a:p>
        </p:txBody>
      </p:sp>
    </p:spTree>
    <p:extLst>
      <p:ext uri="{BB962C8B-B14F-4D97-AF65-F5344CB8AC3E}">
        <p14:creationId xmlns:p14="http://schemas.microsoft.com/office/powerpoint/2010/main" val="3844928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show the video to reinforce the concepts</a:t>
            </a:r>
            <a:r>
              <a:rPr lang="en-US" baseline="0" dirty="0" smtClean="0"/>
              <a:t> of energy and matter</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40</a:t>
            </a:fld>
            <a:endParaRPr lang="en-US"/>
          </a:p>
        </p:txBody>
      </p:sp>
    </p:spTree>
    <p:extLst>
      <p:ext uri="{BB962C8B-B14F-4D97-AF65-F5344CB8AC3E}">
        <p14:creationId xmlns:p14="http://schemas.microsoft.com/office/powerpoint/2010/main" val="2175304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Students can work individually or with a partner. However, the teacher should use the activity as a form of formative assessment to determine if students are mastering the concepts of energy transformations.</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41</a:t>
            </a:fld>
            <a:endParaRPr lang="en-US"/>
          </a:p>
        </p:txBody>
      </p:sp>
    </p:spTree>
    <p:extLst>
      <p:ext uri="{BB962C8B-B14F-4D97-AF65-F5344CB8AC3E}">
        <p14:creationId xmlns:p14="http://schemas.microsoft.com/office/powerpoint/2010/main" val="2222970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DAF9B6-F369-4552-B782-20678748BD46}" type="slidenum">
              <a:rPr lang="en-US" altLang="en-US" smtClean="0"/>
              <a:pPr/>
              <a:t>42</a:t>
            </a:fld>
            <a:endParaRPr lang="en-US" altLang="en-US" smtClean="0"/>
          </a:p>
        </p:txBody>
      </p:sp>
    </p:spTree>
    <p:extLst>
      <p:ext uri="{BB962C8B-B14F-4D97-AF65-F5344CB8AC3E}">
        <p14:creationId xmlns:p14="http://schemas.microsoft.com/office/powerpoint/2010/main" val="1620360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8008F0-E039-482A-93AD-6A04AE453A7E}" type="slidenum">
              <a:rPr lang="en-US" altLang="en-US" smtClean="0"/>
              <a:pPr/>
              <a:t>43</a:t>
            </a:fld>
            <a:endParaRPr lang="en-US" altLang="en-US" smtClean="0"/>
          </a:p>
        </p:txBody>
      </p:sp>
    </p:spTree>
    <p:extLst>
      <p:ext uri="{BB962C8B-B14F-4D97-AF65-F5344CB8AC3E}">
        <p14:creationId xmlns:p14="http://schemas.microsoft.com/office/powerpoint/2010/main" val="3706038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F736C2-227D-4174-89E3-49C482BE0F6B}" type="slidenum">
              <a:rPr lang="en-US" altLang="en-US" smtClean="0"/>
              <a:pPr/>
              <a:t>44</a:t>
            </a:fld>
            <a:endParaRPr lang="en-US" altLang="en-US" smtClean="0"/>
          </a:p>
        </p:txBody>
      </p:sp>
    </p:spTree>
    <p:extLst>
      <p:ext uri="{BB962C8B-B14F-4D97-AF65-F5344CB8AC3E}">
        <p14:creationId xmlns:p14="http://schemas.microsoft.com/office/powerpoint/2010/main" val="856297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18BE40-44ED-4E07-9A9E-9AD353085FC9}" type="slidenum">
              <a:rPr lang="en-US" altLang="en-US" smtClean="0"/>
              <a:pPr/>
              <a:t>45</a:t>
            </a:fld>
            <a:endParaRPr lang="en-US" altLang="en-US" smtClean="0"/>
          </a:p>
        </p:txBody>
      </p:sp>
    </p:spTree>
    <p:extLst>
      <p:ext uri="{BB962C8B-B14F-4D97-AF65-F5344CB8AC3E}">
        <p14:creationId xmlns:p14="http://schemas.microsoft.com/office/powerpoint/2010/main" val="2064366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FAADDB-DE32-44AD-B54E-A2FF3EF042ED}" type="slidenum">
              <a:rPr lang="en-US" altLang="en-US" smtClean="0"/>
              <a:pPr/>
              <a:t>47</a:t>
            </a:fld>
            <a:endParaRPr lang="en-US" altLang="en-US" smtClean="0"/>
          </a:p>
        </p:txBody>
      </p:sp>
    </p:spTree>
    <p:extLst>
      <p:ext uri="{BB962C8B-B14F-4D97-AF65-F5344CB8AC3E}">
        <p14:creationId xmlns:p14="http://schemas.microsoft.com/office/powerpoint/2010/main" val="3014463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9EF449-E05D-4E1F-89C2-BB1425E78403}" type="slidenum">
              <a:rPr lang="en-US" altLang="en-US" smtClean="0"/>
              <a:pPr/>
              <a:t>48</a:t>
            </a:fld>
            <a:endParaRPr lang="en-US" altLang="en-US" smtClean="0"/>
          </a:p>
        </p:txBody>
      </p:sp>
    </p:spTree>
    <p:extLst>
      <p:ext uri="{BB962C8B-B14F-4D97-AF65-F5344CB8AC3E}">
        <p14:creationId xmlns:p14="http://schemas.microsoft.com/office/powerpoint/2010/main" val="920661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5A017F-8C49-4634-BC80-D33FAF2BDE61}" type="slidenum">
              <a:rPr lang="en-US" altLang="en-US" smtClean="0"/>
              <a:pPr/>
              <a:t>49</a:t>
            </a:fld>
            <a:endParaRPr lang="en-US" altLang="en-US" smtClean="0"/>
          </a:p>
        </p:txBody>
      </p:sp>
    </p:spTree>
    <p:extLst>
      <p:ext uri="{BB962C8B-B14F-4D97-AF65-F5344CB8AC3E}">
        <p14:creationId xmlns:p14="http://schemas.microsoft.com/office/powerpoint/2010/main" val="38764593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14AE64-CD5E-43DF-8953-7C05DD72CED1}" type="slidenum">
              <a:rPr lang="en-US" altLang="en-US" smtClean="0"/>
              <a:pPr/>
              <a:t>50</a:t>
            </a:fld>
            <a:endParaRPr lang="en-US" altLang="en-US" smtClean="0"/>
          </a:p>
        </p:txBody>
      </p:sp>
    </p:spTree>
    <p:extLst>
      <p:ext uri="{BB962C8B-B14F-4D97-AF65-F5344CB8AC3E}">
        <p14:creationId xmlns:p14="http://schemas.microsoft.com/office/powerpoint/2010/main" val="244894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a:t>
            </a:r>
          </a:p>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C61F9F-AC05-4E81-9A62-C19179055535}" type="slidenum">
              <a:rPr lang="en-US" altLang="en-US" smtClean="0"/>
              <a:pPr/>
              <a:t>5</a:t>
            </a:fld>
            <a:endParaRPr lang="en-US" altLang="en-US" smtClean="0"/>
          </a:p>
        </p:txBody>
      </p:sp>
    </p:spTree>
    <p:extLst>
      <p:ext uri="{BB962C8B-B14F-4D97-AF65-F5344CB8AC3E}">
        <p14:creationId xmlns:p14="http://schemas.microsoft.com/office/powerpoint/2010/main" val="765112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14E9DB-59F5-403B-AB96-8F3314D95C47}" type="slidenum">
              <a:rPr lang="en-US" altLang="en-US" smtClean="0"/>
              <a:pPr/>
              <a:t>51</a:t>
            </a:fld>
            <a:endParaRPr lang="en-US" altLang="en-US" smtClean="0"/>
          </a:p>
        </p:txBody>
      </p:sp>
    </p:spTree>
    <p:extLst>
      <p:ext uri="{BB962C8B-B14F-4D97-AF65-F5344CB8AC3E}">
        <p14:creationId xmlns:p14="http://schemas.microsoft.com/office/powerpoint/2010/main" val="31509507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23A3AD-3D31-4C9A-84F1-025E0AC31C79}" type="slidenum">
              <a:rPr lang="en-US" altLang="en-US" smtClean="0"/>
              <a:pPr/>
              <a:t>52</a:t>
            </a:fld>
            <a:endParaRPr lang="en-US" altLang="en-US" smtClean="0"/>
          </a:p>
        </p:txBody>
      </p:sp>
    </p:spTree>
    <p:extLst>
      <p:ext uri="{BB962C8B-B14F-4D97-AF65-F5344CB8AC3E}">
        <p14:creationId xmlns:p14="http://schemas.microsoft.com/office/powerpoint/2010/main" val="2263483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If needed, the teacher can use the additional activities [linked on the energy resource page] to review.</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5D2B1B-A56F-4C6E-A19D-F5ADD5A3E71D}" type="slidenum">
              <a:rPr lang="en-US" altLang="en-US" smtClean="0"/>
              <a:pPr/>
              <a:t>53</a:t>
            </a:fld>
            <a:endParaRPr lang="en-US" altLang="en-US" smtClean="0"/>
          </a:p>
        </p:txBody>
      </p:sp>
    </p:spTree>
    <p:extLst>
      <p:ext uri="{BB962C8B-B14F-4D97-AF65-F5344CB8AC3E}">
        <p14:creationId xmlns:p14="http://schemas.microsoft.com/office/powerpoint/2010/main" val="35772497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Each student should complete the summarizer. The teacher should use the summarizer to determine the level of student mastery and if differentiation is needed.</a:t>
            </a:r>
          </a:p>
          <a:p>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139B79-FA7C-4135-9CFD-A082475E5399}" type="slidenum">
              <a:rPr lang="en-US" altLang="en-US" smtClean="0"/>
              <a:pPr/>
              <a:t>54</a:t>
            </a:fld>
            <a:endParaRPr lang="en-US" altLang="en-US" smtClean="0"/>
          </a:p>
        </p:txBody>
      </p:sp>
    </p:spTree>
    <p:extLst>
      <p:ext uri="{BB962C8B-B14F-4D97-AF65-F5344CB8AC3E}">
        <p14:creationId xmlns:p14="http://schemas.microsoft.com/office/powerpoint/2010/main" val="421266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give each student a copy of the Forms of</a:t>
            </a:r>
            <a:r>
              <a:rPr lang="en-US" baseline="0" dirty="0" smtClean="0"/>
              <a:t> Energy Graphic Organizer</a:t>
            </a:r>
            <a:r>
              <a:rPr lang="en-US" dirty="0" smtClean="0"/>
              <a:t> [linked on the  resource page] to record important information during the lesson.</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6</a:t>
            </a:fld>
            <a:endParaRPr lang="en-US"/>
          </a:p>
        </p:txBody>
      </p:sp>
    </p:spTree>
    <p:extLst>
      <p:ext uri="{BB962C8B-B14F-4D97-AF65-F5344CB8AC3E}">
        <p14:creationId xmlns:p14="http://schemas.microsoft.com/office/powerpoint/2010/main" val="72477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88124A-8416-46D1-B018-D2BF6D846D5A}" type="slidenum">
              <a:rPr lang="en-US" altLang="en-US" smtClean="0"/>
              <a:pPr/>
              <a:t>7</a:t>
            </a:fld>
            <a:endParaRPr lang="en-US" altLang="en-US" smtClean="0"/>
          </a:p>
        </p:txBody>
      </p:sp>
    </p:spTree>
    <p:extLst>
      <p:ext uri="{BB962C8B-B14F-4D97-AF65-F5344CB8AC3E}">
        <p14:creationId xmlns:p14="http://schemas.microsoft.com/office/powerpoint/2010/main" val="2418875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use the images on the slide to illustrate examples of molecular movement for heat. </a:t>
            </a:r>
          </a:p>
          <a:p>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2599A0-D25A-45AE-BC36-1885811C9C40}" type="slidenum">
              <a:rPr lang="en-US" altLang="en-US" smtClean="0"/>
              <a:pPr/>
              <a:t>8</a:t>
            </a:fld>
            <a:endParaRPr lang="en-US" altLang="en-US" smtClean="0"/>
          </a:p>
        </p:txBody>
      </p:sp>
    </p:spTree>
    <p:extLst>
      <p:ext uri="{BB962C8B-B14F-4D97-AF65-F5344CB8AC3E}">
        <p14:creationId xmlns:p14="http://schemas.microsoft.com/office/powerpoint/2010/main" val="4079383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use the images on the slide to illustrate examples of thermal energy. </a:t>
            </a:r>
          </a:p>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58D125-FC0E-44FF-BF7C-22FF4B7478A5}" type="slidenum">
              <a:rPr lang="en-US" altLang="en-US" smtClean="0"/>
              <a:pPr/>
              <a:t>9</a:t>
            </a:fld>
            <a:endParaRPr lang="en-US" altLang="en-US" smtClean="0"/>
          </a:p>
        </p:txBody>
      </p:sp>
    </p:spTree>
    <p:extLst>
      <p:ext uri="{BB962C8B-B14F-4D97-AF65-F5344CB8AC3E}">
        <p14:creationId xmlns:p14="http://schemas.microsoft.com/office/powerpoint/2010/main" val="417903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203229C-EB1C-4222-949E-613C09A2D94C}" type="slidenum">
              <a:rPr lang="en-US"/>
              <a:pPr>
                <a:defRPr/>
              </a:pPr>
              <a:t>‹#›</a:t>
            </a:fld>
            <a:endParaRPr lang="en-US"/>
          </a:p>
        </p:txBody>
      </p:sp>
    </p:spTree>
    <p:extLst>
      <p:ext uri="{BB962C8B-B14F-4D97-AF65-F5344CB8AC3E}">
        <p14:creationId xmlns:p14="http://schemas.microsoft.com/office/powerpoint/2010/main" val="2737445467"/>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A8EE4-1EBA-43C8-8A66-286B3B094A9C}" type="slidenum">
              <a:rPr lang="en-US"/>
              <a:pPr>
                <a:defRPr/>
              </a:pPr>
              <a:t>‹#›</a:t>
            </a:fld>
            <a:endParaRPr lang="en-US"/>
          </a:p>
        </p:txBody>
      </p:sp>
    </p:spTree>
    <p:extLst>
      <p:ext uri="{BB962C8B-B14F-4D97-AF65-F5344CB8AC3E}">
        <p14:creationId xmlns:p14="http://schemas.microsoft.com/office/powerpoint/2010/main" val="2196922642"/>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119B9-9D5D-4424-BFD2-957248CD2D5F}" type="slidenum">
              <a:rPr lang="en-US"/>
              <a:pPr>
                <a:defRPr/>
              </a:pPr>
              <a:t>‹#›</a:t>
            </a:fld>
            <a:endParaRPr lang="en-US"/>
          </a:p>
        </p:txBody>
      </p:sp>
    </p:spTree>
    <p:extLst>
      <p:ext uri="{BB962C8B-B14F-4D97-AF65-F5344CB8AC3E}">
        <p14:creationId xmlns:p14="http://schemas.microsoft.com/office/powerpoint/2010/main" val="1059930146"/>
      </p:ext>
    </p:extLst>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72A6B29-8731-4AA3-8517-B4427166A6BA}" type="slidenum">
              <a:rPr lang="en-US"/>
              <a:pPr>
                <a:defRPr/>
              </a:pPr>
              <a:t>‹#›</a:t>
            </a:fld>
            <a:endParaRPr lang="en-US"/>
          </a:p>
        </p:txBody>
      </p:sp>
    </p:spTree>
    <p:extLst>
      <p:ext uri="{BB962C8B-B14F-4D97-AF65-F5344CB8AC3E}">
        <p14:creationId xmlns:p14="http://schemas.microsoft.com/office/powerpoint/2010/main" val="2578759346"/>
      </p:ext>
    </p:extLst>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3397BD1-1EF1-46C5-B420-7AE0E786C4A4}" type="slidenum">
              <a:rPr lang="en-US"/>
              <a:pPr>
                <a:defRPr/>
              </a:pPr>
              <a:t>‹#›</a:t>
            </a:fld>
            <a:endParaRPr lang="en-US"/>
          </a:p>
        </p:txBody>
      </p:sp>
    </p:spTree>
    <p:extLst>
      <p:ext uri="{BB962C8B-B14F-4D97-AF65-F5344CB8AC3E}">
        <p14:creationId xmlns:p14="http://schemas.microsoft.com/office/powerpoint/2010/main" val="2688517679"/>
      </p:ext>
    </p:extLst>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31E509-9E44-40D6-806C-F72265482BF6}" type="slidenum">
              <a:rPr lang="en-US"/>
              <a:pPr>
                <a:defRPr/>
              </a:pPr>
              <a:t>‹#›</a:t>
            </a:fld>
            <a:endParaRPr lang="en-US"/>
          </a:p>
        </p:txBody>
      </p:sp>
    </p:spTree>
    <p:extLst>
      <p:ext uri="{BB962C8B-B14F-4D97-AF65-F5344CB8AC3E}">
        <p14:creationId xmlns:p14="http://schemas.microsoft.com/office/powerpoint/2010/main" val="515869485"/>
      </p:ext>
    </p:extLst>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36957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FD54B7-D0C2-4665-9A58-F64A00841CC6}" type="slidenum">
              <a:rPr lang="en-US"/>
              <a:pPr>
                <a:defRPr/>
              </a:pPr>
              <a:t>‹#›</a:t>
            </a:fld>
            <a:endParaRPr lang="en-US"/>
          </a:p>
        </p:txBody>
      </p:sp>
    </p:spTree>
    <p:extLst>
      <p:ext uri="{BB962C8B-B14F-4D97-AF65-F5344CB8AC3E}">
        <p14:creationId xmlns:p14="http://schemas.microsoft.com/office/powerpoint/2010/main" val="2773425219"/>
      </p:ext>
    </p:extLst>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999CF14-0BEA-4C10-8C01-3E4DBBDA8142}" type="slidenum">
              <a:rPr lang="en-US"/>
              <a:pPr>
                <a:defRPr/>
              </a:pPr>
              <a:t>‹#›</a:t>
            </a:fld>
            <a:endParaRPr lang="en-US"/>
          </a:p>
        </p:txBody>
      </p:sp>
    </p:spTree>
    <p:extLst>
      <p:ext uri="{BB962C8B-B14F-4D97-AF65-F5344CB8AC3E}">
        <p14:creationId xmlns:p14="http://schemas.microsoft.com/office/powerpoint/2010/main" val="3158163716"/>
      </p:ext>
    </p:extLst>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DFB69F-A98B-40C8-8389-F76AAC4B798D}" type="slidenum">
              <a:rPr lang="en-US"/>
              <a:pPr>
                <a:defRPr/>
              </a:pPr>
              <a:t>‹#›</a:t>
            </a:fld>
            <a:endParaRPr lang="en-US"/>
          </a:p>
        </p:txBody>
      </p:sp>
    </p:spTree>
    <p:extLst>
      <p:ext uri="{BB962C8B-B14F-4D97-AF65-F5344CB8AC3E}">
        <p14:creationId xmlns:p14="http://schemas.microsoft.com/office/powerpoint/2010/main" val="223485818"/>
      </p:ext>
    </p:extLst>
  </p:cSld>
  <p:clrMapOvr>
    <a:masterClrMapping/>
  </p:clrMapOvr>
  <p:transition spd="slow">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A872DA-0E80-4BB1-8012-652EBCF13454}" type="slidenum">
              <a:rPr lang="en-US"/>
              <a:pPr>
                <a:defRPr/>
              </a:pPr>
              <a:t>‹#›</a:t>
            </a:fld>
            <a:endParaRPr lang="en-US"/>
          </a:p>
        </p:txBody>
      </p:sp>
    </p:spTree>
    <p:extLst>
      <p:ext uri="{BB962C8B-B14F-4D97-AF65-F5344CB8AC3E}">
        <p14:creationId xmlns:p14="http://schemas.microsoft.com/office/powerpoint/2010/main" val="1788308316"/>
      </p:ext>
    </p:extLst>
  </p:cSld>
  <p:clrMapOvr>
    <a:masterClrMapping/>
  </p:clrMapOvr>
  <p:transition spd="slow">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DD78D-CE5A-4198-93CB-AA49D52D3748}" type="slidenum">
              <a:rPr lang="en-US"/>
              <a:pPr>
                <a:defRPr/>
              </a:pPr>
              <a:t>‹#›</a:t>
            </a:fld>
            <a:endParaRPr lang="en-US"/>
          </a:p>
        </p:txBody>
      </p:sp>
    </p:spTree>
    <p:extLst>
      <p:ext uri="{BB962C8B-B14F-4D97-AF65-F5344CB8AC3E}">
        <p14:creationId xmlns:p14="http://schemas.microsoft.com/office/powerpoint/2010/main" val="4232636240"/>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152AD-C3C7-439E-A85C-C90BBE1F8AA7}" type="slidenum">
              <a:rPr lang="en-US"/>
              <a:pPr>
                <a:defRPr/>
              </a:pPr>
              <a:t>‹#›</a:t>
            </a:fld>
            <a:endParaRPr lang="en-US"/>
          </a:p>
        </p:txBody>
      </p:sp>
    </p:spTree>
    <p:extLst>
      <p:ext uri="{BB962C8B-B14F-4D97-AF65-F5344CB8AC3E}">
        <p14:creationId xmlns:p14="http://schemas.microsoft.com/office/powerpoint/2010/main" val="2461701971"/>
      </p:ext>
    </p:extLst>
  </p:cSld>
  <p:clrMapOvr>
    <a:masterClrMapping/>
  </p:clrMapOvr>
  <p:transition spd="slow">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1E1C67-7F3F-4D21-8735-3F1A7414B1C7}" type="slidenum">
              <a:rPr lang="en-US"/>
              <a:pPr>
                <a:defRPr/>
              </a:pPr>
              <a:t>‹#›</a:t>
            </a:fld>
            <a:endParaRPr lang="en-US"/>
          </a:p>
        </p:txBody>
      </p:sp>
    </p:spTree>
    <p:extLst>
      <p:ext uri="{BB962C8B-B14F-4D97-AF65-F5344CB8AC3E}">
        <p14:creationId xmlns:p14="http://schemas.microsoft.com/office/powerpoint/2010/main" val="53669009"/>
      </p:ext>
    </p:extLst>
  </p:cSld>
  <p:clrMapOvr>
    <a:masterClrMapping/>
  </p:clrMapOvr>
  <p:transition spd="slow">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D92310-BCE2-40FA-B11D-47B7EF027CE3}" type="slidenum">
              <a:rPr lang="en-US"/>
              <a:pPr>
                <a:defRPr/>
              </a:pPr>
              <a:t>‹#›</a:t>
            </a:fld>
            <a:endParaRPr lang="en-US"/>
          </a:p>
        </p:txBody>
      </p:sp>
    </p:spTree>
    <p:extLst>
      <p:ext uri="{BB962C8B-B14F-4D97-AF65-F5344CB8AC3E}">
        <p14:creationId xmlns:p14="http://schemas.microsoft.com/office/powerpoint/2010/main" val="3896434197"/>
      </p:ext>
    </p:extLst>
  </p:cSld>
  <p:clrMapOvr>
    <a:masterClrMapping/>
  </p:clrMapOvr>
  <p:transition spd="slow">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68A02C-A2D1-4626-A0F0-DDF29CA320AE}" type="slidenum">
              <a:rPr lang="en-US"/>
              <a:pPr>
                <a:defRPr/>
              </a:pPr>
              <a:t>‹#›</a:t>
            </a:fld>
            <a:endParaRPr lang="en-US"/>
          </a:p>
        </p:txBody>
      </p:sp>
    </p:spTree>
    <p:extLst>
      <p:ext uri="{BB962C8B-B14F-4D97-AF65-F5344CB8AC3E}">
        <p14:creationId xmlns:p14="http://schemas.microsoft.com/office/powerpoint/2010/main" val="391604543"/>
      </p:ext>
    </p:extLst>
  </p:cSld>
  <p:clrMapOvr>
    <a:masterClrMapping/>
  </p:clrMapOvr>
  <p:transition spd="slow">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A63A6F-6F0C-4C12-A7F3-F2193B63B976}" type="slidenum">
              <a:rPr lang="en-US"/>
              <a:pPr>
                <a:defRPr/>
              </a:pPr>
              <a:t>‹#›</a:t>
            </a:fld>
            <a:endParaRPr lang="en-US"/>
          </a:p>
        </p:txBody>
      </p:sp>
    </p:spTree>
    <p:extLst>
      <p:ext uri="{BB962C8B-B14F-4D97-AF65-F5344CB8AC3E}">
        <p14:creationId xmlns:p14="http://schemas.microsoft.com/office/powerpoint/2010/main" val="4242145030"/>
      </p:ext>
    </p:extLst>
  </p:cSld>
  <p:clrMapOvr>
    <a:masterClrMapping/>
  </p:clrMapOvr>
  <p:transition spd="slow">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333079-5CBB-4478-9C7F-B60814878FAA}" type="slidenum">
              <a:rPr lang="en-US"/>
              <a:pPr>
                <a:defRPr/>
              </a:pPr>
              <a:t>‹#›</a:t>
            </a:fld>
            <a:endParaRPr lang="en-US"/>
          </a:p>
        </p:txBody>
      </p:sp>
    </p:spTree>
    <p:extLst>
      <p:ext uri="{BB962C8B-B14F-4D97-AF65-F5344CB8AC3E}">
        <p14:creationId xmlns:p14="http://schemas.microsoft.com/office/powerpoint/2010/main" val="3683478802"/>
      </p:ext>
    </p:extLst>
  </p:cSld>
  <p:clrMapOvr>
    <a:masterClrMapping/>
  </p:clrMapOvr>
  <p:transition spd="slow">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9BEB3E-4EE2-41E2-A66F-DD6EF8E96848}" type="slidenum">
              <a:rPr lang="en-US"/>
              <a:pPr>
                <a:defRPr/>
              </a:pPr>
              <a:t>‹#›</a:t>
            </a:fld>
            <a:endParaRPr lang="en-US"/>
          </a:p>
        </p:txBody>
      </p:sp>
    </p:spTree>
    <p:extLst>
      <p:ext uri="{BB962C8B-B14F-4D97-AF65-F5344CB8AC3E}">
        <p14:creationId xmlns:p14="http://schemas.microsoft.com/office/powerpoint/2010/main" val="2546019978"/>
      </p:ext>
    </p:extLst>
  </p:cSld>
  <p:clrMapOvr>
    <a:masterClrMapping/>
  </p:clrMapOvr>
  <p:transition spd="slow">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E95E32-66E5-4F3B-9C05-4019034C049B}" type="slidenum">
              <a:rPr lang="en-US"/>
              <a:pPr>
                <a:defRPr/>
              </a:pPr>
              <a:t>‹#›</a:t>
            </a:fld>
            <a:endParaRPr lang="en-US"/>
          </a:p>
        </p:txBody>
      </p:sp>
    </p:spTree>
    <p:extLst>
      <p:ext uri="{BB962C8B-B14F-4D97-AF65-F5344CB8AC3E}">
        <p14:creationId xmlns:p14="http://schemas.microsoft.com/office/powerpoint/2010/main" val="3015209072"/>
      </p:ext>
    </p:extLst>
  </p:cSld>
  <p:clrMapOvr>
    <a:masterClrMapping/>
  </p:clrMapOvr>
  <p:transition spd="slow">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9526881-DBCB-46FE-B6E8-E8494C9CCEF4}" type="slidenum">
              <a:rPr lang="en-US"/>
              <a:pPr>
                <a:defRPr/>
              </a:pPr>
              <a:t>‹#›</a:t>
            </a:fld>
            <a:endParaRPr lang="en-US"/>
          </a:p>
        </p:txBody>
      </p:sp>
    </p:spTree>
    <p:extLst>
      <p:ext uri="{BB962C8B-B14F-4D97-AF65-F5344CB8AC3E}">
        <p14:creationId xmlns:p14="http://schemas.microsoft.com/office/powerpoint/2010/main" val="573927053"/>
      </p:ext>
    </p:extLst>
  </p:cSld>
  <p:clrMapOvr>
    <a:masterClrMapping/>
  </p:clrMapOvr>
  <p:transition spd="slow">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2E6695-5E33-4CF3-8032-F700BA0858AC}" type="slidenum">
              <a:rPr lang="en-US"/>
              <a:pPr>
                <a:defRPr/>
              </a:pPr>
              <a:t>‹#›</a:t>
            </a:fld>
            <a:endParaRPr lang="en-US"/>
          </a:p>
        </p:txBody>
      </p:sp>
    </p:spTree>
    <p:extLst>
      <p:ext uri="{BB962C8B-B14F-4D97-AF65-F5344CB8AC3E}">
        <p14:creationId xmlns:p14="http://schemas.microsoft.com/office/powerpoint/2010/main" val="1036987848"/>
      </p:ext>
    </p:extLst>
  </p:cSld>
  <p:clrMapOvr>
    <a:masterClrMapping/>
  </p:clrMapOvr>
  <p:transition spd="slow">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26A4A95-CB2D-49AE-9835-9905F44EAD00}" type="slidenum">
              <a:rPr lang="en-US"/>
              <a:pPr>
                <a:defRPr/>
              </a:pPr>
              <a:t>‹#›</a:t>
            </a:fld>
            <a:endParaRPr lang="en-US"/>
          </a:p>
        </p:txBody>
      </p:sp>
    </p:spTree>
    <p:extLst>
      <p:ext uri="{BB962C8B-B14F-4D97-AF65-F5344CB8AC3E}">
        <p14:creationId xmlns:p14="http://schemas.microsoft.com/office/powerpoint/2010/main" val="1164350151"/>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A57E0-4B21-4D93-AA80-A38940DACF49}" type="slidenum">
              <a:rPr lang="en-US"/>
              <a:pPr>
                <a:defRPr/>
              </a:pPr>
              <a:t>‹#›</a:t>
            </a:fld>
            <a:endParaRPr lang="en-US"/>
          </a:p>
        </p:txBody>
      </p:sp>
    </p:spTree>
    <p:extLst>
      <p:ext uri="{BB962C8B-B14F-4D97-AF65-F5344CB8AC3E}">
        <p14:creationId xmlns:p14="http://schemas.microsoft.com/office/powerpoint/2010/main" val="2531093329"/>
      </p:ext>
    </p:extLst>
  </p:cSld>
  <p:clrMapOvr>
    <a:masterClrMapping/>
  </p:clrMapOvr>
  <p:transition spd="slow">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36957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A2A104-9DAC-4CC0-A290-DF6253DDE1F0}" type="slidenum">
              <a:rPr lang="en-US"/>
              <a:pPr>
                <a:defRPr/>
              </a:pPr>
              <a:t>‹#›</a:t>
            </a:fld>
            <a:endParaRPr lang="en-US"/>
          </a:p>
        </p:txBody>
      </p:sp>
    </p:spTree>
    <p:extLst>
      <p:ext uri="{BB962C8B-B14F-4D97-AF65-F5344CB8AC3E}">
        <p14:creationId xmlns:p14="http://schemas.microsoft.com/office/powerpoint/2010/main" val="1031766179"/>
      </p:ext>
    </p:extLst>
  </p:cSld>
  <p:clrMapOvr>
    <a:masterClrMapping/>
  </p:clrMapOvr>
  <p:transition spd="slow">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59A814E-7661-4E09-94B9-FF558582C74C}" type="slidenum">
              <a:rPr lang="en-US"/>
              <a:pPr>
                <a:defRPr/>
              </a:pPr>
              <a:t>‹#›</a:t>
            </a:fld>
            <a:endParaRPr lang="en-US"/>
          </a:p>
        </p:txBody>
      </p:sp>
    </p:spTree>
    <p:extLst>
      <p:ext uri="{BB962C8B-B14F-4D97-AF65-F5344CB8AC3E}">
        <p14:creationId xmlns:p14="http://schemas.microsoft.com/office/powerpoint/2010/main" val="3614966267"/>
      </p:ext>
    </p:extLst>
  </p:cSld>
  <p:clrMapOvr>
    <a:masterClrMapping/>
  </p:clrMapOvr>
  <p:transition spd="slow">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B2C83D-F5EA-46B0-94C6-85C8D0C3BC0B}" type="slidenum">
              <a:rPr lang="en-US"/>
              <a:pPr>
                <a:defRPr/>
              </a:pPr>
              <a:t>‹#›</a:t>
            </a:fld>
            <a:endParaRPr lang="en-US"/>
          </a:p>
        </p:txBody>
      </p:sp>
    </p:spTree>
    <p:extLst>
      <p:ext uri="{BB962C8B-B14F-4D97-AF65-F5344CB8AC3E}">
        <p14:creationId xmlns:p14="http://schemas.microsoft.com/office/powerpoint/2010/main" val="4251807407"/>
      </p:ext>
    </p:extLst>
  </p:cSld>
  <p:clrMapOvr>
    <a:masterClrMapping/>
  </p:clrMapOvr>
  <p:transition spd="slow">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89479-7C63-43A3-8DB0-7EC48ABB17AB}" type="slidenum">
              <a:rPr lang="en-US"/>
              <a:pPr>
                <a:defRPr/>
              </a:pPr>
              <a:t>‹#›</a:t>
            </a:fld>
            <a:endParaRPr lang="en-US"/>
          </a:p>
        </p:txBody>
      </p:sp>
    </p:spTree>
    <p:extLst>
      <p:ext uri="{BB962C8B-B14F-4D97-AF65-F5344CB8AC3E}">
        <p14:creationId xmlns:p14="http://schemas.microsoft.com/office/powerpoint/2010/main" val="3217726693"/>
      </p:ext>
    </p:extLst>
  </p:cSld>
  <p:clrMapOvr>
    <a:masterClrMapping/>
  </p:clrMapOvr>
  <p:transition spd="slow">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8CBD1D-D181-42BD-9CD5-BAF354EFD7DB}" type="slidenum">
              <a:rPr lang="en-US"/>
              <a:pPr>
                <a:defRPr/>
              </a:pPr>
              <a:t>‹#›</a:t>
            </a:fld>
            <a:endParaRPr lang="en-US"/>
          </a:p>
        </p:txBody>
      </p:sp>
    </p:spTree>
    <p:extLst>
      <p:ext uri="{BB962C8B-B14F-4D97-AF65-F5344CB8AC3E}">
        <p14:creationId xmlns:p14="http://schemas.microsoft.com/office/powerpoint/2010/main" val="1259380055"/>
      </p:ext>
    </p:extLst>
  </p:cSld>
  <p:clrMapOvr>
    <a:masterClrMapping/>
  </p:clrMapOvr>
  <p:transition spd="slow">
    <p:blinds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A1A3EF-9757-4773-9AC9-B46FA191BCF5}" type="slidenum">
              <a:rPr lang="en-US"/>
              <a:pPr>
                <a:defRPr/>
              </a:pPr>
              <a:t>‹#›</a:t>
            </a:fld>
            <a:endParaRPr lang="en-US"/>
          </a:p>
        </p:txBody>
      </p:sp>
    </p:spTree>
    <p:extLst>
      <p:ext uri="{BB962C8B-B14F-4D97-AF65-F5344CB8AC3E}">
        <p14:creationId xmlns:p14="http://schemas.microsoft.com/office/powerpoint/2010/main" val="2168517495"/>
      </p:ext>
    </p:extLst>
  </p:cSld>
  <p:clrMapOvr>
    <a:masterClrMapping/>
  </p:clrMapOvr>
  <p:transition spd="slow">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79014D-4D58-4049-AF51-ED8EC2D78970}" type="slidenum">
              <a:rPr lang="en-US"/>
              <a:pPr>
                <a:defRPr/>
              </a:pPr>
              <a:t>‹#›</a:t>
            </a:fld>
            <a:endParaRPr lang="en-US"/>
          </a:p>
        </p:txBody>
      </p:sp>
    </p:spTree>
    <p:extLst>
      <p:ext uri="{BB962C8B-B14F-4D97-AF65-F5344CB8AC3E}">
        <p14:creationId xmlns:p14="http://schemas.microsoft.com/office/powerpoint/2010/main" val="530219407"/>
      </p:ext>
    </p:extLst>
  </p:cSld>
  <p:clrMapOvr>
    <a:masterClrMapping/>
  </p:clrMapOvr>
  <p:transition spd="slow">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593D28-E1AA-4B01-AD9E-F3B96FFF1544}" type="slidenum">
              <a:rPr lang="en-US"/>
              <a:pPr>
                <a:defRPr/>
              </a:pPr>
              <a:t>‹#›</a:t>
            </a:fld>
            <a:endParaRPr lang="en-US"/>
          </a:p>
        </p:txBody>
      </p:sp>
    </p:spTree>
    <p:extLst>
      <p:ext uri="{BB962C8B-B14F-4D97-AF65-F5344CB8AC3E}">
        <p14:creationId xmlns:p14="http://schemas.microsoft.com/office/powerpoint/2010/main" val="360479926"/>
      </p:ext>
    </p:extLst>
  </p:cSld>
  <p:clrMapOvr>
    <a:masterClrMapping/>
  </p:clrMapOvr>
  <p:transition spd="slow">
    <p:blinds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F7B3AC-C94F-4432-AB84-686C2CFFA813}" type="slidenum">
              <a:rPr lang="en-US"/>
              <a:pPr>
                <a:defRPr/>
              </a:pPr>
              <a:t>‹#›</a:t>
            </a:fld>
            <a:endParaRPr lang="en-US"/>
          </a:p>
        </p:txBody>
      </p:sp>
    </p:spTree>
    <p:extLst>
      <p:ext uri="{BB962C8B-B14F-4D97-AF65-F5344CB8AC3E}">
        <p14:creationId xmlns:p14="http://schemas.microsoft.com/office/powerpoint/2010/main" val="3510062755"/>
      </p:ext>
    </p:extLst>
  </p:cSld>
  <p:clrMapOvr>
    <a:masterClrMapping/>
  </p:clrMapOvr>
  <p:transition spd="slow">
    <p:blinds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11734-BFE6-40EF-8034-B728F855671A}" type="slidenum">
              <a:rPr lang="en-US"/>
              <a:pPr>
                <a:defRPr/>
              </a:pPr>
              <a:t>‹#›</a:t>
            </a:fld>
            <a:endParaRPr lang="en-US"/>
          </a:p>
        </p:txBody>
      </p:sp>
    </p:spTree>
    <p:extLst>
      <p:ext uri="{BB962C8B-B14F-4D97-AF65-F5344CB8AC3E}">
        <p14:creationId xmlns:p14="http://schemas.microsoft.com/office/powerpoint/2010/main" val="1876101358"/>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39BC1A-C559-4F01-A5DB-E92EAC620394}" type="slidenum">
              <a:rPr lang="en-US"/>
              <a:pPr>
                <a:defRPr/>
              </a:pPr>
              <a:t>‹#›</a:t>
            </a:fld>
            <a:endParaRPr lang="en-US"/>
          </a:p>
        </p:txBody>
      </p:sp>
    </p:spTree>
    <p:extLst>
      <p:ext uri="{BB962C8B-B14F-4D97-AF65-F5344CB8AC3E}">
        <p14:creationId xmlns:p14="http://schemas.microsoft.com/office/powerpoint/2010/main" val="3432974449"/>
      </p:ext>
    </p:extLst>
  </p:cSld>
  <p:clrMapOvr>
    <a:masterClrMapping/>
  </p:clrMapOvr>
  <p:transition spd="slow">
    <p:blinds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D33BCB-855D-44AE-9E59-8E4363651864}" type="slidenum">
              <a:rPr lang="en-US"/>
              <a:pPr>
                <a:defRPr/>
              </a:pPr>
              <a:t>‹#›</a:t>
            </a:fld>
            <a:endParaRPr lang="en-US"/>
          </a:p>
        </p:txBody>
      </p:sp>
    </p:spTree>
    <p:extLst>
      <p:ext uri="{BB962C8B-B14F-4D97-AF65-F5344CB8AC3E}">
        <p14:creationId xmlns:p14="http://schemas.microsoft.com/office/powerpoint/2010/main" val="1870863891"/>
      </p:ext>
    </p:extLst>
  </p:cSld>
  <p:clrMapOvr>
    <a:masterClrMapping/>
  </p:clrMapOvr>
  <p:transition spd="slow">
    <p:blinds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2DEF5F-E671-4D74-812F-D25311392262}" type="slidenum">
              <a:rPr lang="en-US"/>
              <a:pPr>
                <a:defRPr/>
              </a:pPr>
              <a:t>‹#›</a:t>
            </a:fld>
            <a:endParaRPr lang="en-US"/>
          </a:p>
        </p:txBody>
      </p:sp>
    </p:spTree>
    <p:extLst>
      <p:ext uri="{BB962C8B-B14F-4D97-AF65-F5344CB8AC3E}">
        <p14:creationId xmlns:p14="http://schemas.microsoft.com/office/powerpoint/2010/main" val="1744790840"/>
      </p:ext>
    </p:extLst>
  </p:cSld>
  <p:clrMapOvr>
    <a:masterClrMapping/>
  </p:clrMapOvr>
  <p:transition spd="slow">
    <p:blinds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C4CDC36-A4C7-4F2E-8E91-4F9534A150D1}" type="slidenum">
              <a:rPr lang="en-US"/>
              <a:pPr>
                <a:defRPr/>
              </a:pPr>
              <a:t>‹#›</a:t>
            </a:fld>
            <a:endParaRPr lang="en-US"/>
          </a:p>
        </p:txBody>
      </p:sp>
    </p:spTree>
    <p:extLst>
      <p:ext uri="{BB962C8B-B14F-4D97-AF65-F5344CB8AC3E}">
        <p14:creationId xmlns:p14="http://schemas.microsoft.com/office/powerpoint/2010/main" val="2400149242"/>
      </p:ext>
    </p:extLst>
  </p:cSld>
  <p:clrMapOvr>
    <a:masterClrMapping/>
  </p:clrMapOvr>
  <p:transition spd="slow">
    <p:blinds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D0FE740-6210-4811-B0CF-BD52738FBE82}" type="slidenum">
              <a:rPr lang="en-US"/>
              <a:pPr>
                <a:defRPr/>
              </a:pPr>
              <a:t>‹#›</a:t>
            </a:fld>
            <a:endParaRPr lang="en-US"/>
          </a:p>
        </p:txBody>
      </p:sp>
    </p:spTree>
    <p:extLst>
      <p:ext uri="{BB962C8B-B14F-4D97-AF65-F5344CB8AC3E}">
        <p14:creationId xmlns:p14="http://schemas.microsoft.com/office/powerpoint/2010/main" val="3052427273"/>
      </p:ext>
    </p:extLst>
  </p:cSld>
  <p:clrMapOvr>
    <a:masterClrMapping/>
  </p:clrMapOvr>
  <p:transition spd="slow">
    <p:blinds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85B5809-DCA4-43BC-84FC-966049CE41DA}" type="slidenum">
              <a:rPr lang="en-US"/>
              <a:pPr>
                <a:defRPr/>
              </a:pPr>
              <a:t>‹#›</a:t>
            </a:fld>
            <a:endParaRPr lang="en-US"/>
          </a:p>
        </p:txBody>
      </p:sp>
    </p:spTree>
    <p:extLst>
      <p:ext uri="{BB962C8B-B14F-4D97-AF65-F5344CB8AC3E}">
        <p14:creationId xmlns:p14="http://schemas.microsoft.com/office/powerpoint/2010/main" val="87907631"/>
      </p:ext>
    </p:extLst>
  </p:cSld>
  <p:clrMapOvr>
    <a:masterClrMapping/>
  </p:clrMapOvr>
  <p:transition spd="slow">
    <p:blinds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36957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B096C6-D4AA-4644-AEA3-5D468A6A4AE9}" type="slidenum">
              <a:rPr lang="en-US"/>
              <a:pPr>
                <a:defRPr/>
              </a:pPr>
              <a:t>‹#›</a:t>
            </a:fld>
            <a:endParaRPr lang="en-US"/>
          </a:p>
        </p:txBody>
      </p:sp>
    </p:spTree>
    <p:extLst>
      <p:ext uri="{BB962C8B-B14F-4D97-AF65-F5344CB8AC3E}">
        <p14:creationId xmlns:p14="http://schemas.microsoft.com/office/powerpoint/2010/main" val="52732842"/>
      </p:ext>
    </p:extLst>
  </p:cSld>
  <p:clrMapOvr>
    <a:masterClrMapping/>
  </p:clrMapOvr>
  <p:transition spd="slow">
    <p:blinds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B25BE1D-D890-455E-B1E7-0F993B7686D0}" type="slidenum">
              <a:rPr lang="en-US"/>
              <a:pPr>
                <a:defRPr/>
              </a:pPr>
              <a:t>‹#›</a:t>
            </a:fld>
            <a:endParaRPr lang="en-US"/>
          </a:p>
        </p:txBody>
      </p:sp>
    </p:spTree>
    <p:extLst>
      <p:ext uri="{BB962C8B-B14F-4D97-AF65-F5344CB8AC3E}">
        <p14:creationId xmlns:p14="http://schemas.microsoft.com/office/powerpoint/2010/main" val="567449000"/>
      </p:ext>
    </p:extLst>
  </p:cSld>
  <p:clrMapOvr>
    <a:masterClrMapping/>
  </p:clrMapOvr>
  <p:transition spd="slow">
    <p:blinds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1CE5F-E544-4A9B-BAAA-3296B3AD7C06}" type="slidenum">
              <a:rPr lang="en-US"/>
              <a:pPr>
                <a:defRPr/>
              </a:pPr>
              <a:t>‹#›</a:t>
            </a:fld>
            <a:endParaRPr lang="en-US"/>
          </a:p>
        </p:txBody>
      </p:sp>
    </p:spTree>
    <p:extLst>
      <p:ext uri="{BB962C8B-B14F-4D97-AF65-F5344CB8AC3E}">
        <p14:creationId xmlns:p14="http://schemas.microsoft.com/office/powerpoint/2010/main" val="3026430093"/>
      </p:ext>
    </p:extLst>
  </p:cSld>
  <p:clrMapOvr>
    <a:masterClrMapping/>
  </p:clrMapOvr>
  <p:transition spd="slow">
    <p:blinds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7CFAE-C864-47FC-AD1B-36BAE91C8A21}" type="slidenum">
              <a:rPr lang="en-US"/>
              <a:pPr>
                <a:defRPr/>
              </a:pPr>
              <a:t>‹#›</a:t>
            </a:fld>
            <a:endParaRPr lang="en-US"/>
          </a:p>
        </p:txBody>
      </p:sp>
    </p:spTree>
    <p:extLst>
      <p:ext uri="{BB962C8B-B14F-4D97-AF65-F5344CB8AC3E}">
        <p14:creationId xmlns:p14="http://schemas.microsoft.com/office/powerpoint/2010/main" val="2928771667"/>
      </p:ext>
    </p:extLst>
  </p:cSld>
  <p:clrMapOvr>
    <a:masterClrMapping/>
  </p:clrMapOvr>
  <p:transition spd="slow">
    <p:blinds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EF1246-6729-43CE-BDB8-C08389F19A00}" type="slidenum">
              <a:rPr lang="en-US"/>
              <a:pPr>
                <a:defRPr/>
              </a:pPr>
              <a:t>‹#›</a:t>
            </a:fld>
            <a:endParaRPr lang="en-US"/>
          </a:p>
        </p:txBody>
      </p:sp>
    </p:spTree>
    <p:extLst>
      <p:ext uri="{BB962C8B-B14F-4D97-AF65-F5344CB8AC3E}">
        <p14:creationId xmlns:p14="http://schemas.microsoft.com/office/powerpoint/2010/main" val="3835585817"/>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BD8318-1364-4F1D-99FE-EB0C71663387}" type="slidenum">
              <a:rPr lang="en-US"/>
              <a:pPr>
                <a:defRPr/>
              </a:pPr>
              <a:t>‹#›</a:t>
            </a:fld>
            <a:endParaRPr lang="en-US"/>
          </a:p>
        </p:txBody>
      </p:sp>
    </p:spTree>
    <p:extLst>
      <p:ext uri="{BB962C8B-B14F-4D97-AF65-F5344CB8AC3E}">
        <p14:creationId xmlns:p14="http://schemas.microsoft.com/office/powerpoint/2010/main" val="7753396"/>
      </p:ext>
    </p:extLst>
  </p:cSld>
  <p:clrMapOvr>
    <a:masterClrMapping/>
  </p:clrMapOvr>
  <p:transition spd="slow">
    <p:blinds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904E35-5877-4205-B59E-F8F190F2C38D}" type="slidenum">
              <a:rPr lang="en-US"/>
              <a:pPr>
                <a:defRPr/>
              </a:pPr>
              <a:t>‹#›</a:t>
            </a:fld>
            <a:endParaRPr lang="en-US"/>
          </a:p>
        </p:txBody>
      </p:sp>
    </p:spTree>
    <p:extLst>
      <p:ext uri="{BB962C8B-B14F-4D97-AF65-F5344CB8AC3E}">
        <p14:creationId xmlns:p14="http://schemas.microsoft.com/office/powerpoint/2010/main" val="2229757295"/>
      </p:ext>
    </p:extLst>
  </p:cSld>
  <p:clrMapOvr>
    <a:masterClrMapping/>
  </p:clrMapOvr>
  <p:transition spd="slow">
    <p:blinds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5A9555-889D-43AA-BD2F-CDA9D6A3C34C}" type="slidenum">
              <a:rPr lang="en-US"/>
              <a:pPr>
                <a:defRPr/>
              </a:pPr>
              <a:t>‹#›</a:t>
            </a:fld>
            <a:endParaRPr lang="en-US"/>
          </a:p>
        </p:txBody>
      </p:sp>
    </p:spTree>
    <p:extLst>
      <p:ext uri="{BB962C8B-B14F-4D97-AF65-F5344CB8AC3E}">
        <p14:creationId xmlns:p14="http://schemas.microsoft.com/office/powerpoint/2010/main" val="627830099"/>
      </p:ext>
    </p:extLst>
  </p:cSld>
  <p:clrMapOvr>
    <a:masterClrMapping/>
  </p:clrMapOvr>
  <p:transition spd="slow">
    <p:blinds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0D696C-89A1-49AB-A30C-7E606E49B34B}" type="slidenum">
              <a:rPr lang="en-US"/>
              <a:pPr>
                <a:defRPr/>
              </a:pPr>
              <a:t>‹#›</a:t>
            </a:fld>
            <a:endParaRPr lang="en-US"/>
          </a:p>
        </p:txBody>
      </p:sp>
    </p:spTree>
    <p:extLst>
      <p:ext uri="{BB962C8B-B14F-4D97-AF65-F5344CB8AC3E}">
        <p14:creationId xmlns:p14="http://schemas.microsoft.com/office/powerpoint/2010/main" val="2338429461"/>
      </p:ext>
    </p:extLst>
  </p:cSld>
  <p:clrMapOvr>
    <a:masterClrMapping/>
  </p:clrMapOvr>
  <p:transition spd="slow">
    <p:blinds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6FAC6B-EA68-4384-BC89-5FD74BB23AEE}" type="slidenum">
              <a:rPr lang="en-US"/>
              <a:pPr>
                <a:defRPr/>
              </a:pPr>
              <a:t>‹#›</a:t>
            </a:fld>
            <a:endParaRPr lang="en-US"/>
          </a:p>
        </p:txBody>
      </p:sp>
    </p:spTree>
    <p:extLst>
      <p:ext uri="{BB962C8B-B14F-4D97-AF65-F5344CB8AC3E}">
        <p14:creationId xmlns:p14="http://schemas.microsoft.com/office/powerpoint/2010/main" val="1437174465"/>
      </p:ext>
    </p:extLst>
  </p:cSld>
  <p:clrMapOvr>
    <a:masterClrMapping/>
  </p:clrMapOvr>
  <p:transition spd="slow">
    <p:blinds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1B3B45-1180-4EB6-BA89-BD115BFA7B29}" type="slidenum">
              <a:rPr lang="en-US"/>
              <a:pPr>
                <a:defRPr/>
              </a:pPr>
              <a:t>‹#›</a:t>
            </a:fld>
            <a:endParaRPr lang="en-US"/>
          </a:p>
        </p:txBody>
      </p:sp>
    </p:spTree>
    <p:extLst>
      <p:ext uri="{BB962C8B-B14F-4D97-AF65-F5344CB8AC3E}">
        <p14:creationId xmlns:p14="http://schemas.microsoft.com/office/powerpoint/2010/main" val="2141367882"/>
      </p:ext>
    </p:extLst>
  </p:cSld>
  <p:clrMapOvr>
    <a:masterClrMapping/>
  </p:clrMapOvr>
  <p:transition spd="slow">
    <p:blinds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4759B-2D25-421A-971C-EAE08897C237}" type="slidenum">
              <a:rPr lang="en-US"/>
              <a:pPr>
                <a:defRPr/>
              </a:pPr>
              <a:t>‹#›</a:t>
            </a:fld>
            <a:endParaRPr lang="en-US"/>
          </a:p>
        </p:txBody>
      </p:sp>
    </p:spTree>
    <p:extLst>
      <p:ext uri="{BB962C8B-B14F-4D97-AF65-F5344CB8AC3E}">
        <p14:creationId xmlns:p14="http://schemas.microsoft.com/office/powerpoint/2010/main" val="2076098161"/>
      </p:ext>
    </p:extLst>
  </p:cSld>
  <p:clrMapOvr>
    <a:masterClrMapping/>
  </p:clrMapOvr>
  <p:transition spd="slow">
    <p:blinds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5957C2-F3F9-4737-9586-21840CA7E33A}" type="slidenum">
              <a:rPr lang="en-US"/>
              <a:pPr>
                <a:defRPr/>
              </a:pPr>
              <a:t>‹#›</a:t>
            </a:fld>
            <a:endParaRPr lang="en-US"/>
          </a:p>
        </p:txBody>
      </p:sp>
    </p:spTree>
    <p:extLst>
      <p:ext uri="{BB962C8B-B14F-4D97-AF65-F5344CB8AC3E}">
        <p14:creationId xmlns:p14="http://schemas.microsoft.com/office/powerpoint/2010/main" val="4151223766"/>
      </p:ext>
    </p:extLst>
  </p:cSld>
  <p:clrMapOvr>
    <a:masterClrMapping/>
  </p:clrMapOvr>
  <p:transition spd="slow">
    <p:blinds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2E83A57-1430-4E2B-AE2F-E6CA5E3B476E}" type="slidenum">
              <a:rPr lang="en-US"/>
              <a:pPr>
                <a:defRPr/>
              </a:pPr>
              <a:t>‹#›</a:t>
            </a:fld>
            <a:endParaRPr lang="en-US"/>
          </a:p>
        </p:txBody>
      </p:sp>
    </p:spTree>
    <p:extLst>
      <p:ext uri="{BB962C8B-B14F-4D97-AF65-F5344CB8AC3E}">
        <p14:creationId xmlns:p14="http://schemas.microsoft.com/office/powerpoint/2010/main" val="2158012305"/>
      </p:ext>
    </p:extLst>
  </p:cSld>
  <p:clrMapOvr>
    <a:masterClrMapping/>
  </p:clrMapOvr>
  <p:transition spd="slow">
    <p:blinds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C9DCC24-C50A-49B7-896B-52587DC68E5E}" type="slidenum">
              <a:rPr lang="en-US"/>
              <a:pPr>
                <a:defRPr/>
              </a:pPr>
              <a:t>‹#›</a:t>
            </a:fld>
            <a:endParaRPr lang="en-US"/>
          </a:p>
        </p:txBody>
      </p:sp>
    </p:spTree>
    <p:extLst>
      <p:ext uri="{BB962C8B-B14F-4D97-AF65-F5344CB8AC3E}">
        <p14:creationId xmlns:p14="http://schemas.microsoft.com/office/powerpoint/2010/main" val="1133592834"/>
      </p:ext>
    </p:extLst>
  </p:cSld>
  <p:clrMapOvr>
    <a:masterClrMapping/>
  </p:clrMapOvr>
  <p:transition spd="slow">
    <p:blinds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F0BDF8E-6564-417E-A137-F7C5044FB8EE}" type="slidenum">
              <a:rPr lang="en-US"/>
              <a:pPr>
                <a:defRPr/>
              </a:pPr>
              <a:t>‹#›</a:t>
            </a:fld>
            <a:endParaRPr lang="en-US"/>
          </a:p>
        </p:txBody>
      </p:sp>
    </p:spTree>
    <p:extLst>
      <p:ext uri="{BB962C8B-B14F-4D97-AF65-F5344CB8AC3E}">
        <p14:creationId xmlns:p14="http://schemas.microsoft.com/office/powerpoint/2010/main" val="2793964273"/>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E4D156-CC62-4B96-A19F-00CBB949E0B2}" type="slidenum">
              <a:rPr lang="en-US"/>
              <a:pPr>
                <a:defRPr/>
              </a:pPr>
              <a:t>‹#›</a:t>
            </a:fld>
            <a:endParaRPr lang="en-US"/>
          </a:p>
        </p:txBody>
      </p:sp>
    </p:spTree>
    <p:extLst>
      <p:ext uri="{BB962C8B-B14F-4D97-AF65-F5344CB8AC3E}">
        <p14:creationId xmlns:p14="http://schemas.microsoft.com/office/powerpoint/2010/main" val="3077247627"/>
      </p:ext>
    </p:extLst>
  </p:cSld>
  <p:clrMapOvr>
    <a:masterClrMapping/>
  </p:clrMapOvr>
  <p:transition spd="slow">
    <p:blinds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36957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267F35-EB23-4387-A755-7D3B7598CE1C}" type="slidenum">
              <a:rPr lang="en-US"/>
              <a:pPr>
                <a:defRPr/>
              </a:pPr>
              <a:t>‹#›</a:t>
            </a:fld>
            <a:endParaRPr lang="en-US"/>
          </a:p>
        </p:txBody>
      </p:sp>
    </p:spTree>
    <p:extLst>
      <p:ext uri="{BB962C8B-B14F-4D97-AF65-F5344CB8AC3E}">
        <p14:creationId xmlns:p14="http://schemas.microsoft.com/office/powerpoint/2010/main" val="1844287527"/>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DE1DE8-EB7C-4FB9-9E24-A00A4E909E45}" type="slidenum">
              <a:rPr lang="en-US"/>
              <a:pPr>
                <a:defRPr/>
              </a:pPr>
              <a:t>‹#›</a:t>
            </a:fld>
            <a:endParaRPr lang="en-US"/>
          </a:p>
        </p:txBody>
      </p:sp>
    </p:spTree>
    <p:extLst>
      <p:ext uri="{BB962C8B-B14F-4D97-AF65-F5344CB8AC3E}">
        <p14:creationId xmlns:p14="http://schemas.microsoft.com/office/powerpoint/2010/main" val="178534294"/>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F65199-1F49-43C4-901D-51E1E557A726}" type="slidenum">
              <a:rPr lang="en-US"/>
              <a:pPr>
                <a:defRPr/>
              </a:pPr>
              <a:t>‹#›</a:t>
            </a:fld>
            <a:endParaRPr lang="en-US"/>
          </a:p>
        </p:txBody>
      </p:sp>
    </p:spTree>
    <p:extLst>
      <p:ext uri="{BB962C8B-B14F-4D97-AF65-F5344CB8AC3E}">
        <p14:creationId xmlns:p14="http://schemas.microsoft.com/office/powerpoint/2010/main" val="886612696"/>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A131C4-F343-436F-8F1F-8E9A009F7519}" type="slidenum">
              <a:rPr lang="en-US"/>
              <a:pPr>
                <a:defRPr/>
              </a:pPr>
              <a:t>‹#›</a:t>
            </a:fld>
            <a:endParaRPr lang="en-US"/>
          </a:p>
        </p:txBody>
      </p:sp>
    </p:spTree>
    <p:extLst>
      <p:ext uri="{BB962C8B-B14F-4D97-AF65-F5344CB8AC3E}">
        <p14:creationId xmlns:p14="http://schemas.microsoft.com/office/powerpoint/2010/main" val="1752580503"/>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vl1pPr>
          </a:lstStyle>
          <a:p>
            <a:pPr>
              <a:defRPr/>
            </a:pPr>
            <a:fld id="{A0634233-D744-4B5C-9990-8AA3906919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8F0AF897-7670-45BB-A6D0-956B356DD8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3"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5"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EE07E55E-E977-451A-8376-611888D439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4"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9"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5F443868-799D-4D2B-9489-37445618DB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5"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exploratorium.edu/baseball/baseketball.htm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wmf"/></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7.xml"/><Relationship Id="rId4" Type="http://schemas.openxmlformats.org/officeDocument/2006/relationships/image" Target="../media/image37.gif"/></Relationships>
</file>

<file path=ppt/slides/_rels/slide3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GNMS-MC\SYS\drive2\Andy%20Hui,%20Kelly%20Chan%20-%20Generate%20Electricity%20Myself.mp3" TargetMode="External"/><Relationship Id="rId1" Type="http://schemas.microsoft.com/office/2007/relationships/media" Target="file:///\\GNMS-MC\SYS\drive2\Andy%20Hui,%20Kelly%20Chan%20-%20Generate%20Electricity%20Myself.mp3" TargetMode="Externa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13" Type="http://schemas.openxmlformats.org/officeDocument/2006/relationships/image" Target="../media/image44.png"/><Relationship Id="rId3" Type="http://schemas.microsoft.com/office/2007/relationships/media" Target="../media/media2.WAV"/><Relationship Id="rId7" Type="http://schemas.openxmlformats.org/officeDocument/2006/relationships/slideLayout" Target="../slideLayouts/slideLayout2.xml"/><Relationship Id="rId12" Type="http://schemas.openxmlformats.org/officeDocument/2006/relationships/image" Target="../media/image43.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file:///C:\Documents%20and%20Settings\Ray\My%20Documents\My%20Music\cars007.wav" TargetMode="External"/><Relationship Id="rId11" Type="http://schemas.openxmlformats.org/officeDocument/2006/relationships/hyperlink" Target="http://images.google.com/imgres?imgurl=http://www.dansmc.com/spnorm.jpg&amp;imgrefurl=http://www.dansmc.com/sparkplugs1.htm&amp;h=445&amp;w=578&amp;sz=58&amp;tbnid=jvhCGCbL8GoJ:&amp;tbnh=101&amp;tbnw=132&amp;hl=en&amp;start=2&amp;prev=/images?q%3Dspark%2Bplugs%26svnum%3D10%26hl%3Den%26lr%3D%26rls%3DRNWE,RNWE:2004-52,RNWE:en%26sa%3DG" TargetMode="External"/><Relationship Id="rId5" Type="http://schemas.microsoft.com/office/2007/relationships/media" Target="file:///C:\Documents%20and%20Settings\Ray\My%20Documents\My%20Music\cars007.wav" TargetMode="External"/><Relationship Id="rId15" Type="http://schemas.openxmlformats.org/officeDocument/2006/relationships/image" Target="../media/image40.png"/><Relationship Id="rId10" Type="http://schemas.openxmlformats.org/officeDocument/2006/relationships/image" Target="../media/image42.jpeg"/><Relationship Id="rId4" Type="http://schemas.openxmlformats.org/officeDocument/2006/relationships/audio" Target="../media/media2.WAV"/><Relationship Id="rId9" Type="http://schemas.openxmlformats.org/officeDocument/2006/relationships/image" Target="../media/image41.jpeg"/><Relationship Id="rId14" Type="http://schemas.openxmlformats.org/officeDocument/2006/relationships/image" Target="../media/image45.gif"/></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discovery.com/tv-shows/other-shows/videos/time-warp-lighting-a-match.htm"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tudyjams.scholastic.com/studyjams/jams/science/matter/energy-and-matter.htm"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8.gif"/></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0" y="152400"/>
            <a:ext cx="9144000" cy="1447800"/>
          </a:xfrm>
        </p:spPr>
        <p:txBody>
          <a:bodyPr/>
          <a:lstStyle/>
          <a:p>
            <a:r>
              <a:rPr lang="en-US" altLang="en-US" smtClean="0">
                <a:latin typeface="Berlin Sans FB Demi" pitchFamily="34" charset="0"/>
              </a:rPr>
              <a:t>Identify all the forms of energy you see in the picture below.</a:t>
            </a:r>
          </a:p>
        </p:txBody>
      </p:sp>
      <p:pic>
        <p:nvPicPr>
          <p:cNvPr id="9219" name="Picture 17"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714500"/>
            <a:ext cx="93853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304800"/>
            <a:ext cx="5724525" cy="1600200"/>
          </a:xfrm>
        </p:spPr>
        <p:txBody>
          <a:bodyPr/>
          <a:lstStyle/>
          <a:p>
            <a:pPr eaLnBrk="1" hangingPunct="1"/>
            <a:r>
              <a:rPr lang="en-US" altLang="en-US" sz="6000" b="1" smtClean="0">
                <a:latin typeface="Berlin Sans FB Demi" pitchFamily="34" charset="0"/>
              </a:rPr>
              <a:t>Mechanical </a:t>
            </a:r>
            <a:br>
              <a:rPr lang="en-US" altLang="en-US" sz="6000" b="1" smtClean="0">
                <a:latin typeface="Berlin Sans FB Demi" pitchFamily="34" charset="0"/>
              </a:rPr>
            </a:br>
            <a:r>
              <a:rPr lang="en-US" altLang="en-US" sz="6000" b="1" smtClean="0">
                <a:latin typeface="Berlin Sans FB Demi" pitchFamily="34" charset="0"/>
              </a:rPr>
              <a:t>Energy</a:t>
            </a:r>
          </a:p>
        </p:txBody>
      </p:sp>
      <p:sp>
        <p:nvSpPr>
          <p:cNvPr id="107525" name="Rectangle 5"/>
          <p:cNvSpPr>
            <a:spLocks noGrp="1" noChangeArrowheads="1"/>
          </p:cNvSpPr>
          <p:nvPr>
            <p:ph type="body" sz="half" idx="2"/>
          </p:nvPr>
        </p:nvSpPr>
        <p:spPr>
          <a:xfrm>
            <a:off x="457200" y="2286000"/>
            <a:ext cx="8534400" cy="4343400"/>
          </a:xfrm>
        </p:spPr>
        <p:txBody>
          <a:bodyPr/>
          <a:lstStyle/>
          <a:p>
            <a:pPr eaLnBrk="1" hangingPunct="1">
              <a:lnSpc>
                <a:spcPct val="90000"/>
              </a:lnSpc>
            </a:pPr>
            <a:r>
              <a:rPr lang="en-US" altLang="en-US" sz="4000" dirty="0" smtClean="0">
                <a:solidFill>
                  <a:srgbClr val="FF0000"/>
                </a:solidFill>
                <a:latin typeface="Berlin Sans FB Demi" pitchFamily="34" charset="0"/>
              </a:rPr>
              <a:t>Energy of motion </a:t>
            </a:r>
          </a:p>
          <a:p>
            <a:pPr eaLnBrk="1" hangingPunct="1">
              <a:lnSpc>
                <a:spcPct val="90000"/>
              </a:lnSpc>
            </a:pPr>
            <a:r>
              <a:rPr lang="en-US" altLang="en-US" sz="4000" dirty="0" smtClean="0">
                <a:solidFill>
                  <a:srgbClr val="FF0000"/>
                </a:solidFill>
                <a:latin typeface="Berlin Sans FB Demi" pitchFamily="34" charset="0"/>
              </a:rPr>
              <a:t>The total energy of motion and </a:t>
            </a:r>
            <a:br>
              <a:rPr lang="en-US" altLang="en-US" sz="4000" dirty="0" smtClean="0">
                <a:solidFill>
                  <a:srgbClr val="FF0000"/>
                </a:solidFill>
                <a:latin typeface="Berlin Sans FB Demi" pitchFamily="34" charset="0"/>
              </a:rPr>
            </a:br>
            <a:r>
              <a:rPr lang="en-US" altLang="en-US" sz="4000" dirty="0" smtClean="0">
                <a:solidFill>
                  <a:srgbClr val="FF0000"/>
                </a:solidFill>
                <a:latin typeface="Berlin Sans FB Demi" pitchFamily="34" charset="0"/>
              </a:rPr>
              <a:t>  position of an object </a:t>
            </a:r>
            <a:br>
              <a:rPr lang="en-US" altLang="en-US" sz="4000" dirty="0" smtClean="0">
                <a:solidFill>
                  <a:srgbClr val="FF0000"/>
                </a:solidFill>
                <a:latin typeface="Berlin Sans FB Demi" pitchFamily="34" charset="0"/>
              </a:rPr>
            </a:br>
            <a:r>
              <a:rPr lang="en-US" altLang="en-US" sz="4000" dirty="0" smtClean="0">
                <a:solidFill>
                  <a:srgbClr val="FF0000"/>
                </a:solidFill>
                <a:latin typeface="Berlin Sans FB Demi" pitchFamily="34" charset="0"/>
              </a:rPr>
              <a:t> (potential energy + kinetic energy)</a:t>
            </a:r>
          </a:p>
          <a:p>
            <a:pPr eaLnBrk="1" hangingPunct="1">
              <a:lnSpc>
                <a:spcPct val="90000"/>
              </a:lnSpc>
            </a:pPr>
            <a:r>
              <a:rPr lang="en-US" altLang="en-US" sz="4000" dirty="0" smtClean="0">
                <a:latin typeface="Berlin Sans FB Demi" pitchFamily="34" charset="0"/>
              </a:rPr>
              <a:t>Mechanical energy can be all  </a:t>
            </a:r>
            <a:br>
              <a:rPr lang="en-US" altLang="en-US" sz="4000" dirty="0" smtClean="0">
                <a:latin typeface="Berlin Sans FB Demi" pitchFamily="34" charset="0"/>
              </a:rPr>
            </a:br>
            <a:r>
              <a:rPr lang="en-US" altLang="en-US" sz="4000" dirty="0" smtClean="0">
                <a:latin typeface="Berlin Sans FB Demi" pitchFamily="34" charset="0"/>
              </a:rPr>
              <a:t>  potential energy, all kinetic </a:t>
            </a:r>
            <a:br>
              <a:rPr lang="en-US" altLang="en-US" sz="4000" dirty="0" smtClean="0">
                <a:latin typeface="Berlin Sans FB Demi" pitchFamily="34" charset="0"/>
              </a:rPr>
            </a:br>
            <a:r>
              <a:rPr lang="en-US" altLang="en-US" sz="4000" dirty="0" smtClean="0">
                <a:latin typeface="Berlin Sans FB Demi" pitchFamily="34" charset="0"/>
              </a:rPr>
              <a:t>  energy, or some of each.</a:t>
            </a:r>
          </a:p>
        </p:txBody>
      </p:sp>
      <p:pic>
        <p:nvPicPr>
          <p:cNvPr id="14340" name="Picture 12" descr="Girl_skates_3.gif - (5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3513"/>
            <a:ext cx="1524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107522"/>
                                        </p:tgtEl>
                                        <p:attrNameLst>
                                          <p:attrName>style.visibility</p:attrName>
                                        </p:attrNameLst>
                                      </p:cBhvr>
                                      <p:to>
                                        <p:strVal val="visible"/>
                                      </p:to>
                                    </p:set>
                                    <p:animEffect transition="in" filter="wipe(down)">
                                      <p:cBhvr>
                                        <p:cTn id="7" dur="580">
                                          <p:stCondLst>
                                            <p:cond delay="0"/>
                                          </p:stCondLst>
                                        </p:cTn>
                                        <p:tgtEl>
                                          <p:spTgt spid="107522"/>
                                        </p:tgtEl>
                                      </p:cBhvr>
                                    </p:animEffect>
                                    <p:anim calcmode="lin" valueType="num">
                                      <p:cBhvr>
                                        <p:cTn id="8" dur="1822" tmFilter="0,0; 0.14,0.36; 0.43,0.73; 0.71,0.91; 1.0,1.0">
                                          <p:stCondLst>
                                            <p:cond delay="0"/>
                                          </p:stCondLst>
                                        </p:cTn>
                                        <p:tgtEl>
                                          <p:spTgt spid="1075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2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22"/>
                                        </p:tgtEl>
                                      </p:cBhvr>
                                      <p:to x="100000" y="60000"/>
                                    </p:animScale>
                                    <p:animScale>
                                      <p:cBhvr>
                                        <p:cTn id="14" dur="166" decel="50000">
                                          <p:stCondLst>
                                            <p:cond delay="676"/>
                                          </p:stCondLst>
                                        </p:cTn>
                                        <p:tgtEl>
                                          <p:spTgt spid="107522"/>
                                        </p:tgtEl>
                                      </p:cBhvr>
                                      <p:to x="100000" y="100000"/>
                                    </p:animScale>
                                    <p:animScale>
                                      <p:cBhvr>
                                        <p:cTn id="15" dur="26">
                                          <p:stCondLst>
                                            <p:cond delay="1312"/>
                                          </p:stCondLst>
                                        </p:cTn>
                                        <p:tgtEl>
                                          <p:spTgt spid="107522"/>
                                        </p:tgtEl>
                                      </p:cBhvr>
                                      <p:to x="100000" y="80000"/>
                                    </p:animScale>
                                    <p:animScale>
                                      <p:cBhvr>
                                        <p:cTn id="16" dur="166" decel="50000">
                                          <p:stCondLst>
                                            <p:cond delay="1338"/>
                                          </p:stCondLst>
                                        </p:cTn>
                                        <p:tgtEl>
                                          <p:spTgt spid="107522"/>
                                        </p:tgtEl>
                                      </p:cBhvr>
                                      <p:to x="100000" y="100000"/>
                                    </p:animScale>
                                    <p:animScale>
                                      <p:cBhvr>
                                        <p:cTn id="17" dur="26">
                                          <p:stCondLst>
                                            <p:cond delay="1642"/>
                                          </p:stCondLst>
                                        </p:cTn>
                                        <p:tgtEl>
                                          <p:spTgt spid="107522"/>
                                        </p:tgtEl>
                                      </p:cBhvr>
                                      <p:to x="100000" y="90000"/>
                                    </p:animScale>
                                    <p:animScale>
                                      <p:cBhvr>
                                        <p:cTn id="18" dur="166" decel="50000">
                                          <p:stCondLst>
                                            <p:cond delay="1668"/>
                                          </p:stCondLst>
                                        </p:cTn>
                                        <p:tgtEl>
                                          <p:spTgt spid="107522"/>
                                        </p:tgtEl>
                                      </p:cBhvr>
                                      <p:to x="100000" y="100000"/>
                                    </p:animScale>
                                    <p:animScale>
                                      <p:cBhvr>
                                        <p:cTn id="19" dur="26">
                                          <p:stCondLst>
                                            <p:cond delay="1808"/>
                                          </p:stCondLst>
                                        </p:cTn>
                                        <p:tgtEl>
                                          <p:spTgt spid="107522"/>
                                        </p:tgtEl>
                                      </p:cBhvr>
                                      <p:to x="100000" y="95000"/>
                                    </p:animScale>
                                    <p:animScale>
                                      <p:cBhvr>
                                        <p:cTn id="20" dur="166" decel="50000">
                                          <p:stCondLst>
                                            <p:cond delay="1834"/>
                                          </p:stCondLst>
                                        </p:cTn>
                                        <p:tgtEl>
                                          <p:spTgt spid="107522"/>
                                        </p:tgtEl>
                                      </p:cBhvr>
                                      <p:to x="100000" y="100000"/>
                                    </p:animScale>
                                  </p:childTnLst>
                                </p:cTn>
                              </p:par>
                            </p:childTnLst>
                          </p:cTn>
                        </p:par>
                        <p:par>
                          <p:cTn id="21" fill="hold" nodeType="afterGroup">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14340"/>
                                        </p:tgtEl>
                                        <p:attrNameLst>
                                          <p:attrName>style.visibility</p:attrName>
                                        </p:attrNameLst>
                                      </p:cBhvr>
                                      <p:to>
                                        <p:strVal val="visible"/>
                                      </p:to>
                                    </p:set>
                                    <p:animEffect transition="in" filter="fade">
                                      <p:cBhvr>
                                        <p:cTn id="24" dur="500"/>
                                        <p:tgtEl>
                                          <p:spTgt spid="143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7525">
                                            <p:txEl>
                                              <p:pRg st="0" end="0"/>
                                            </p:txEl>
                                          </p:spTgt>
                                        </p:tgtEl>
                                        <p:attrNameLst>
                                          <p:attrName>style.visibility</p:attrName>
                                        </p:attrNameLst>
                                      </p:cBhvr>
                                      <p:to>
                                        <p:strVal val="visible"/>
                                      </p:to>
                                    </p:set>
                                    <p:anim calcmode="lin" valueType="num">
                                      <p:cBhvr>
                                        <p:cTn id="29" dur="1000" fill="hold"/>
                                        <p:tgtEl>
                                          <p:spTgt spid="107525">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07525">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10752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7525">
                                            <p:txEl>
                                              <p:pRg st="1" end="1"/>
                                            </p:txEl>
                                          </p:spTgt>
                                        </p:tgtEl>
                                        <p:attrNameLst>
                                          <p:attrName>style.visibility</p:attrName>
                                        </p:attrNameLst>
                                      </p:cBhvr>
                                      <p:to>
                                        <p:strVal val="visible"/>
                                      </p:to>
                                    </p:set>
                                    <p:anim calcmode="lin" valueType="num">
                                      <p:cBhvr>
                                        <p:cTn id="36" dur="1000" fill="hold"/>
                                        <p:tgtEl>
                                          <p:spTgt spid="107525">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107525">
                                            <p:txEl>
                                              <p:pRg st="1" end="1"/>
                                            </p:txEl>
                                          </p:spTgt>
                                        </p:tgtEl>
                                        <p:attrNameLst>
                                          <p:attrName>ppt_h</p:attrName>
                                        </p:attrNameLst>
                                      </p:cBhvr>
                                      <p:tavLst>
                                        <p:tav tm="0">
                                          <p:val>
                                            <p:fltVal val="0"/>
                                          </p:val>
                                        </p:tav>
                                        <p:tav tm="100000">
                                          <p:val>
                                            <p:strVal val="#ppt_h"/>
                                          </p:val>
                                        </p:tav>
                                      </p:tavLst>
                                    </p:anim>
                                    <p:animEffect transition="in" filter="fade">
                                      <p:cBhvr>
                                        <p:cTn id="38" dur="1000"/>
                                        <p:tgtEl>
                                          <p:spTgt spid="107525">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7525">
                                            <p:txEl>
                                              <p:pRg st="2" end="2"/>
                                            </p:txEl>
                                          </p:spTgt>
                                        </p:tgtEl>
                                        <p:attrNameLst>
                                          <p:attrName>style.visibility</p:attrName>
                                        </p:attrNameLst>
                                      </p:cBhvr>
                                      <p:to>
                                        <p:strVal val="visible"/>
                                      </p:to>
                                    </p:set>
                                    <p:anim calcmode="lin" valueType="num">
                                      <p:cBhvr>
                                        <p:cTn id="43" dur="1000" fill="hold"/>
                                        <p:tgtEl>
                                          <p:spTgt spid="107525">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107525">
                                            <p:txEl>
                                              <p:pRg st="2" end="2"/>
                                            </p:txEl>
                                          </p:spTgt>
                                        </p:tgtEl>
                                        <p:attrNameLst>
                                          <p:attrName>ppt_h</p:attrName>
                                        </p:attrNameLst>
                                      </p:cBhvr>
                                      <p:tavLst>
                                        <p:tav tm="0">
                                          <p:val>
                                            <p:fltVal val="0"/>
                                          </p:val>
                                        </p:tav>
                                        <p:tav tm="100000">
                                          <p:val>
                                            <p:strVal val="#ppt_h"/>
                                          </p:val>
                                        </p:tav>
                                      </p:tavLst>
                                    </p:anim>
                                    <p:animEffect transition="in" filter="fade">
                                      <p:cBhvr>
                                        <p:cTn id="45" dur="1000"/>
                                        <p:tgtEl>
                                          <p:spTgt spid="1075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381000"/>
            <a:ext cx="5257800" cy="1447800"/>
          </a:xfrm>
        </p:spPr>
        <p:txBody>
          <a:bodyPr/>
          <a:lstStyle/>
          <a:p>
            <a:pPr eaLnBrk="1" hangingPunct="1"/>
            <a:r>
              <a:rPr lang="en-US" altLang="en-US" sz="6000" b="1" smtClean="0">
                <a:latin typeface="Berlin Sans FB Demi" pitchFamily="34" charset="0"/>
              </a:rPr>
              <a:t>Mechanical Energy</a:t>
            </a:r>
          </a:p>
        </p:txBody>
      </p:sp>
      <p:sp>
        <p:nvSpPr>
          <p:cNvPr id="107525" name="Rectangle 5"/>
          <p:cNvSpPr>
            <a:spLocks noGrp="1" noChangeArrowheads="1"/>
          </p:cNvSpPr>
          <p:nvPr>
            <p:ph type="body" sz="half" idx="2"/>
          </p:nvPr>
        </p:nvSpPr>
        <p:spPr>
          <a:xfrm>
            <a:off x="76200" y="2438400"/>
            <a:ext cx="8991600" cy="4286250"/>
          </a:xfrm>
        </p:spPr>
        <p:txBody>
          <a:bodyPr/>
          <a:lstStyle/>
          <a:p>
            <a:pPr eaLnBrk="1" hangingPunct="1">
              <a:lnSpc>
                <a:spcPct val="90000"/>
              </a:lnSpc>
            </a:pPr>
            <a:r>
              <a:rPr lang="en-US" altLang="en-US" sz="3100" smtClean="0">
                <a:latin typeface="Berlin Sans FB Demi" pitchFamily="34" charset="0"/>
              </a:rPr>
              <a:t>The mechanical energy of an </a:t>
            </a:r>
            <a:br>
              <a:rPr lang="en-US" altLang="en-US" sz="3100" smtClean="0">
                <a:latin typeface="Berlin Sans FB Demi" pitchFamily="34" charset="0"/>
              </a:rPr>
            </a:br>
            <a:r>
              <a:rPr lang="en-US" altLang="en-US" sz="3100" smtClean="0">
                <a:latin typeface="Berlin Sans FB Demi" pitchFamily="34" charset="0"/>
              </a:rPr>
              <a:t>object stays the same, but the </a:t>
            </a:r>
            <a:br>
              <a:rPr lang="en-US" altLang="en-US" sz="3100" smtClean="0">
                <a:latin typeface="Berlin Sans FB Demi" pitchFamily="34" charset="0"/>
              </a:rPr>
            </a:br>
            <a:r>
              <a:rPr lang="en-US" altLang="en-US" sz="3100" smtClean="0">
                <a:latin typeface="Berlin Sans FB Demi" pitchFamily="34" charset="0"/>
              </a:rPr>
              <a:t>potential and kinetic energy of </a:t>
            </a:r>
            <a:br>
              <a:rPr lang="en-US" altLang="en-US" sz="3100" smtClean="0">
                <a:latin typeface="Berlin Sans FB Demi" pitchFamily="34" charset="0"/>
              </a:rPr>
            </a:br>
            <a:r>
              <a:rPr lang="en-US" altLang="en-US" sz="3100" smtClean="0">
                <a:latin typeface="Berlin Sans FB Demi" pitchFamily="34" charset="0"/>
              </a:rPr>
              <a:t>an object can increase or decrease.</a:t>
            </a:r>
          </a:p>
          <a:p>
            <a:pPr eaLnBrk="1" hangingPunct="1">
              <a:lnSpc>
                <a:spcPct val="90000"/>
              </a:lnSpc>
            </a:pPr>
            <a:r>
              <a:rPr lang="en-US" altLang="en-US" sz="3100" smtClean="0">
                <a:latin typeface="Berlin Sans FB Demi" pitchFamily="34" charset="0"/>
              </a:rPr>
              <a:t>Think of juggling. The kinetic energy decreases until all of the pin’s kinetic energy turns into potential energy, and it stops moving upward.</a:t>
            </a:r>
          </a:p>
          <a:p>
            <a:pPr eaLnBrk="1" hangingPunct="1">
              <a:lnSpc>
                <a:spcPct val="90000"/>
              </a:lnSpc>
            </a:pPr>
            <a:r>
              <a:rPr lang="en-US" altLang="en-US" sz="3100" smtClean="0">
                <a:latin typeface="Berlin Sans FB Demi" pitchFamily="34" charset="0"/>
              </a:rPr>
              <a:t>As the pin falls back down again, its potential energy starts changing back into kinetic energy.</a:t>
            </a:r>
          </a:p>
        </p:txBody>
      </p:sp>
      <p:pic>
        <p:nvPicPr>
          <p:cNvPr id="15364" name="Picture 10" descr="3ball shower m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76200"/>
            <a:ext cx="236220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107522"/>
                                        </p:tgtEl>
                                        <p:attrNameLst>
                                          <p:attrName>style.visibility</p:attrName>
                                        </p:attrNameLst>
                                      </p:cBhvr>
                                      <p:to>
                                        <p:strVal val="visible"/>
                                      </p:to>
                                    </p:set>
                                    <p:animEffect transition="in" filter="wipe(down)">
                                      <p:cBhvr>
                                        <p:cTn id="7" dur="580">
                                          <p:stCondLst>
                                            <p:cond delay="0"/>
                                          </p:stCondLst>
                                        </p:cTn>
                                        <p:tgtEl>
                                          <p:spTgt spid="107522"/>
                                        </p:tgtEl>
                                      </p:cBhvr>
                                    </p:animEffect>
                                    <p:anim calcmode="lin" valueType="num">
                                      <p:cBhvr>
                                        <p:cTn id="8" dur="1822" tmFilter="0,0; 0.14,0.36; 0.43,0.73; 0.71,0.91; 1.0,1.0">
                                          <p:stCondLst>
                                            <p:cond delay="0"/>
                                          </p:stCondLst>
                                        </p:cTn>
                                        <p:tgtEl>
                                          <p:spTgt spid="1075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2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22"/>
                                        </p:tgtEl>
                                      </p:cBhvr>
                                      <p:to x="100000" y="60000"/>
                                    </p:animScale>
                                    <p:animScale>
                                      <p:cBhvr>
                                        <p:cTn id="14" dur="166" decel="50000">
                                          <p:stCondLst>
                                            <p:cond delay="676"/>
                                          </p:stCondLst>
                                        </p:cTn>
                                        <p:tgtEl>
                                          <p:spTgt spid="107522"/>
                                        </p:tgtEl>
                                      </p:cBhvr>
                                      <p:to x="100000" y="100000"/>
                                    </p:animScale>
                                    <p:animScale>
                                      <p:cBhvr>
                                        <p:cTn id="15" dur="26">
                                          <p:stCondLst>
                                            <p:cond delay="1312"/>
                                          </p:stCondLst>
                                        </p:cTn>
                                        <p:tgtEl>
                                          <p:spTgt spid="107522"/>
                                        </p:tgtEl>
                                      </p:cBhvr>
                                      <p:to x="100000" y="80000"/>
                                    </p:animScale>
                                    <p:animScale>
                                      <p:cBhvr>
                                        <p:cTn id="16" dur="166" decel="50000">
                                          <p:stCondLst>
                                            <p:cond delay="1338"/>
                                          </p:stCondLst>
                                        </p:cTn>
                                        <p:tgtEl>
                                          <p:spTgt spid="107522"/>
                                        </p:tgtEl>
                                      </p:cBhvr>
                                      <p:to x="100000" y="100000"/>
                                    </p:animScale>
                                    <p:animScale>
                                      <p:cBhvr>
                                        <p:cTn id="17" dur="26">
                                          <p:stCondLst>
                                            <p:cond delay="1642"/>
                                          </p:stCondLst>
                                        </p:cTn>
                                        <p:tgtEl>
                                          <p:spTgt spid="107522"/>
                                        </p:tgtEl>
                                      </p:cBhvr>
                                      <p:to x="100000" y="90000"/>
                                    </p:animScale>
                                    <p:animScale>
                                      <p:cBhvr>
                                        <p:cTn id="18" dur="166" decel="50000">
                                          <p:stCondLst>
                                            <p:cond delay="1668"/>
                                          </p:stCondLst>
                                        </p:cTn>
                                        <p:tgtEl>
                                          <p:spTgt spid="107522"/>
                                        </p:tgtEl>
                                      </p:cBhvr>
                                      <p:to x="100000" y="100000"/>
                                    </p:animScale>
                                    <p:animScale>
                                      <p:cBhvr>
                                        <p:cTn id="19" dur="26">
                                          <p:stCondLst>
                                            <p:cond delay="1808"/>
                                          </p:stCondLst>
                                        </p:cTn>
                                        <p:tgtEl>
                                          <p:spTgt spid="107522"/>
                                        </p:tgtEl>
                                      </p:cBhvr>
                                      <p:to x="100000" y="95000"/>
                                    </p:animScale>
                                    <p:animScale>
                                      <p:cBhvr>
                                        <p:cTn id="20" dur="166" decel="50000">
                                          <p:stCondLst>
                                            <p:cond delay="1834"/>
                                          </p:stCondLst>
                                        </p:cTn>
                                        <p:tgtEl>
                                          <p:spTgt spid="10752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7525">
                                            <p:txEl>
                                              <p:pRg st="0" end="0"/>
                                            </p:txEl>
                                          </p:spTgt>
                                        </p:tgtEl>
                                        <p:attrNameLst>
                                          <p:attrName>style.visibility</p:attrName>
                                        </p:attrNameLst>
                                      </p:cBhvr>
                                      <p:to>
                                        <p:strVal val="visible"/>
                                      </p:to>
                                    </p:set>
                                    <p:anim calcmode="lin" valueType="num">
                                      <p:cBhvr>
                                        <p:cTn id="25" dur="1000" fill="hold"/>
                                        <p:tgtEl>
                                          <p:spTgt spid="10752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07525">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107525">
                                            <p:txEl>
                                              <p:pRg st="0" end="0"/>
                                            </p:txEl>
                                          </p:spTgt>
                                        </p:tgtEl>
                                      </p:cBhvr>
                                    </p:animEffect>
                                  </p:childTnLst>
                                </p:cTn>
                              </p:par>
                            </p:childTnLst>
                          </p:cTn>
                        </p:par>
                        <p:par>
                          <p:cTn id="28" fill="hold" nodeType="afterGroup">
                            <p:stCondLst>
                              <p:cond delay="1000"/>
                            </p:stCondLst>
                            <p:childTnLst>
                              <p:par>
                                <p:cTn id="29" presetID="10" presetClass="entr" presetSubtype="0" fill="hold" nodeType="afterEffect">
                                  <p:stCondLst>
                                    <p:cond delay="3500"/>
                                  </p:stCondLst>
                                  <p:childTnLst>
                                    <p:set>
                                      <p:cBhvr>
                                        <p:cTn id="30" dur="1" fill="hold">
                                          <p:stCondLst>
                                            <p:cond delay="0"/>
                                          </p:stCondLst>
                                        </p:cTn>
                                        <p:tgtEl>
                                          <p:spTgt spid="15364"/>
                                        </p:tgtEl>
                                        <p:attrNameLst>
                                          <p:attrName>style.visibility</p:attrName>
                                        </p:attrNameLst>
                                      </p:cBhvr>
                                      <p:to>
                                        <p:strVal val="visible"/>
                                      </p:to>
                                    </p:set>
                                    <p:animEffect transition="in" filter="fade">
                                      <p:cBhvr>
                                        <p:cTn id="31" dur="1000"/>
                                        <p:tgtEl>
                                          <p:spTgt spid="1536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7525">
                                            <p:txEl>
                                              <p:pRg st="1" end="1"/>
                                            </p:txEl>
                                          </p:spTgt>
                                        </p:tgtEl>
                                        <p:attrNameLst>
                                          <p:attrName>style.visibility</p:attrName>
                                        </p:attrNameLst>
                                      </p:cBhvr>
                                      <p:to>
                                        <p:strVal val="visible"/>
                                      </p:to>
                                    </p:set>
                                    <p:anim calcmode="lin" valueType="num">
                                      <p:cBhvr>
                                        <p:cTn id="36" dur="1000" fill="hold"/>
                                        <p:tgtEl>
                                          <p:spTgt spid="107525">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107525">
                                            <p:txEl>
                                              <p:pRg st="1" end="1"/>
                                            </p:txEl>
                                          </p:spTgt>
                                        </p:tgtEl>
                                        <p:attrNameLst>
                                          <p:attrName>ppt_h</p:attrName>
                                        </p:attrNameLst>
                                      </p:cBhvr>
                                      <p:tavLst>
                                        <p:tav tm="0">
                                          <p:val>
                                            <p:fltVal val="0"/>
                                          </p:val>
                                        </p:tav>
                                        <p:tav tm="100000">
                                          <p:val>
                                            <p:strVal val="#ppt_h"/>
                                          </p:val>
                                        </p:tav>
                                      </p:tavLst>
                                    </p:anim>
                                    <p:animEffect transition="in" filter="fade">
                                      <p:cBhvr>
                                        <p:cTn id="38" dur="1000"/>
                                        <p:tgtEl>
                                          <p:spTgt spid="107525">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7525">
                                            <p:txEl>
                                              <p:pRg st="2" end="2"/>
                                            </p:txEl>
                                          </p:spTgt>
                                        </p:tgtEl>
                                        <p:attrNameLst>
                                          <p:attrName>style.visibility</p:attrName>
                                        </p:attrNameLst>
                                      </p:cBhvr>
                                      <p:to>
                                        <p:strVal val="visible"/>
                                      </p:to>
                                    </p:set>
                                    <p:anim calcmode="lin" valueType="num">
                                      <p:cBhvr>
                                        <p:cTn id="43" dur="1000" fill="hold"/>
                                        <p:tgtEl>
                                          <p:spTgt spid="107525">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107525">
                                            <p:txEl>
                                              <p:pRg st="2" end="2"/>
                                            </p:txEl>
                                          </p:spTgt>
                                        </p:tgtEl>
                                        <p:attrNameLst>
                                          <p:attrName>ppt_h</p:attrName>
                                        </p:attrNameLst>
                                      </p:cBhvr>
                                      <p:tavLst>
                                        <p:tav tm="0">
                                          <p:val>
                                            <p:fltVal val="0"/>
                                          </p:val>
                                        </p:tav>
                                        <p:tav tm="100000">
                                          <p:val>
                                            <p:strVal val="#ppt_h"/>
                                          </p:val>
                                        </p:tav>
                                      </p:tavLst>
                                    </p:anim>
                                    <p:animEffect transition="in" filter="fade">
                                      <p:cBhvr>
                                        <p:cTn id="45" dur="1000"/>
                                        <p:tgtEl>
                                          <p:spTgt spid="1075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title"/>
          </p:nvPr>
        </p:nvSpPr>
        <p:spPr>
          <a:xfrm>
            <a:off x="0" y="0"/>
            <a:ext cx="9144000" cy="1219200"/>
          </a:xfrm>
        </p:spPr>
        <p:txBody>
          <a:bodyPr/>
          <a:lstStyle/>
          <a:p>
            <a:pPr eaLnBrk="1" hangingPunct="1"/>
            <a:r>
              <a:rPr lang="en-US" altLang="en-US" sz="4400" b="1" dirty="0" smtClean="0">
                <a:solidFill>
                  <a:srgbClr val="FF0000"/>
                </a:solidFill>
                <a:latin typeface="Berlin Sans FB Demi" pitchFamily="34" charset="0"/>
              </a:rPr>
              <a:t>Examples of Mechanical Energy</a:t>
            </a:r>
          </a:p>
        </p:txBody>
      </p:sp>
      <p:grpSp>
        <p:nvGrpSpPr>
          <p:cNvPr id="2" name="Group 1"/>
          <p:cNvGrpSpPr>
            <a:grpSpLocks/>
          </p:cNvGrpSpPr>
          <p:nvPr/>
        </p:nvGrpSpPr>
        <p:grpSpPr bwMode="auto">
          <a:xfrm>
            <a:off x="220663" y="1219200"/>
            <a:ext cx="8769350" cy="5410200"/>
            <a:chOff x="220211" y="1219200"/>
            <a:chExt cx="8769802" cy="5410200"/>
          </a:xfrm>
        </p:grpSpPr>
        <p:pic>
          <p:nvPicPr>
            <p:cNvPr id="19460" name="Picture 12" descr="Mechenerg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11" y="1219200"/>
              <a:ext cx="4114800" cy="2667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13" descr="Mechenergy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44" y="3937233"/>
              <a:ext cx="4073611" cy="269216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14" descr="Mechenergy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219200"/>
              <a:ext cx="4646613" cy="5410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800" decel="100000"/>
                                        <p:tgtEl>
                                          <p:spTgt spid="126980"/>
                                        </p:tgtEl>
                                      </p:cBhvr>
                                    </p:animEffect>
                                    <p:anim calcmode="lin" valueType="num">
                                      <p:cBhvr>
                                        <p:cTn id="8" dur="800" decel="100000" fill="hold"/>
                                        <p:tgtEl>
                                          <p:spTgt spid="126980"/>
                                        </p:tgtEl>
                                        <p:attrNameLst>
                                          <p:attrName>style.rotation</p:attrName>
                                        </p:attrNameLst>
                                      </p:cBhvr>
                                      <p:tavLst>
                                        <p:tav tm="0">
                                          <p:val>
                                            <p:fltVal val="-90"/>
                                          </p:val>
                                        </p:tav>
                                        <p:tav tm="100000">
                                          <p:val>
                                            <p:fltVal val="0"/>
                                          </p:val>
                                        </p:tav>
                                      </p:tavLst>
                                    </p:anim>
                                    <p:anim calcmode="lin" valueType="num">
                                      <p:cBhvr>
                                        <p:cTn id="9" dur="800" decel="100000" fill="hold"/>
                                        <p:tgtEl>
                                          <p:spTgt spid="126980"/>
                                        </p:tgtEl>
                                        <p:attrNameLst>
                                          <p:attrName>ppt_x</p:attrName>
                                        </p:attrNameLst>
                                      </p:cBhvr>
                                      <p:tavLst>
                                        <p:tav tm="0">
                                          <p:val>
                                            <p:strVal val="#ppt_x+0.4"/>
                                          </p:val>
                                        </p:tav>
                                        <p:tav tm="100000">
                                          <p:val>
                                            <p:strVal val="#ppt_x-0.05"/>
                                          </p:val>
                                        </p:tav>
                                      </p:tavLst>
                                    </p:anim>
                                    <p:anim calcmode="lin" valueType="num">
                                      <p:cBhvr>
                                        <p:cTn id="10" dur="800" decel="100000" fill="hold"/>
                                        <p:tgtEl>
                                          <p:spTgt spid="12698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698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698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228600"/>
            <a:ext cx="9144000" cy="1295400"/>
          </a:xfrm>
        </p:spPr>
        <p:txBody>
          <a:bodyPr/>
          <a:lstStyle/>
          <a:p>
            <a:pPr eaLnBrk="1" hangingPunct="1"/>
            <a:r>
              <a:rPr lang="en-US" altLang="en-US" sz="5400" b="1" smtClean="0">
                <a:latin typeface="Berlin Sans FB Demi" pitchFamily="34" charset="0"/>
              </a:rPr>
              <a:t>Light (Radiant) Energy</a:t>
            </a:r>
          </a:p>
        </p:txBody>
      </p:sp>
      <p:sp>
        <p:nvSpPr>
          <p:cNvPr id="116740" name="Rectangle 4"/>
          <p:cNvSpPr>
            <a:spLocks noGrp="1" noChangeArrowheads="1"/>
          </p:cNvSpPr>
          <p:nvPr>
            <p:ph type="body" sz="half" idx="2"/>
          </p:nvPr>
        </p:nvSpPr>
        <p:spPr>
          <a:xfrm>
            <a:off x="381000" y="1447800"/>
            <a:ext cx="8610600" cy="5105400"/>
          </a:xfrm>
        </p:spPr>
        <p:txBody>
          <a:bodyPr/>
          <a:lstStyle/>
          <a:p>
            <a:pPr eaLnBrk="1" hangingPunct="1">
              <a:buFont typeface="Arial" pitchFamily="34" charset="0"/>
              <a:buChar char="•"/>
              <a:defRPr/>
            </a:pPr>
            <a:r>
              <a:rPr lang="en-US" sz="3400" dirty="0" smtClean="0">
                <a:solidFill>
                  <a:srgbClr val="FF0000"/>
                </a:solidFill>
                <a:latin typeface="Berlin Sans FB Demi" pitchFamily="34" charset="0"/>
              </a:rPr>
              <a:t>Energy created by vibrating particles that create waves that travel through space and time</a:t>
            </a:r>
            <a:r>
              <a:rPr lang="en-US" sz="3400" dirty="0" smtClean="0">
                <a:solidFill>
                  <a:srgbClr val="000000"/>
                </a:solidFill>
                <a:latin typeface="Berlin Sans FB Demi" pitchFamily="34" charset="0"/>
              </a:rPr>
              <a:t>. [These waves are called electromagnetic waves.]</a:t>
            </a:r>
          </a:p>
          <a:p>
            <a:pPr eaLnBrk="1" hangingPunct="1">
              <a:buFont typeface="Arial" pitchFamily="34" charset="0"/>
              <a:buChar char="•"/>
              <a:defRPr/>
            </a:pPr>
            <a:r>
              <a:rPr lang="en-US" sz="3400" dirty="0" smtClean="0">
                <a:solidFill>
                  <a:srgbClr val="FF0000"/>
                </a:solidFill>
                <a:latin typeface="Berlin Sans FB Demi" pitchFamily="34" charset="0"/>
              </a:rPr>
              <a:t>Light (Radiant) energy can be absorbed, transmitted, or reflected</a:t>
            </a:r>
            <a:r>
              <a:rPr lang="en-US" sz="3400" dirty="0" smtClean="0">
                <a:solidFill>
                  <a:srgbClr val="000000"/>
                </a:solidFill>
                <a:latin typeface="Berlin Sans FB Demi" pitchFamily="34" charset="0"/>
              </a:rPr>
              <a:t>.</a:t>
            </a:r>
          </a:p>
          <a:p>
            <a:pPr eaLnBrk="1" hangingPunct="1">
              <a:buFont typeface="Arial" pitchFamily="34" charset="0"/>
              <a:buChar char="•"/>
              <a:defRPr/>
            </a:pPr>
            <a:r>
              <a:rPr lang="en-US" sz="3400" dirty="0" smtClean="0">
                <a:solidFill>
                  <a:srgbClr val="000000"/>
                </a:solidFill>
                <a:latin typeface="Berlin Sans FB Demi" pitchFamily="34" charset="0"/>
              </a:rPr>
              <a:t>Includes energy from gamma rays, x-rays, ultraviolet rays, visible light, infrared rays, microwave and radio bands</a:t>
            </a:r>
          </a:p>
          <a:p>
            <a:pPr marL="0" indent="0" eaLnBrk="1" hangingPunct="1">
              <a:buFontTx/>
              <a:buChar char="o"/>
              <a:defRPr/>
            </a:pPr>
            <a:endParaRPr lang="en-US" sz="3400" dirty="0" smtClean="0">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800" decel="100000"/>
                                        <p:tgtEl>
                                          <p:spTgt spid="116738"/>
                                        </p:tgtEl>
                                      </p:cBhvr>
                                    </p:animEffect>
                                    <p:anim calcmode="lin" valueType="num">
                                      <p:cBhvr>
                                        <p:cTn id="8" dur="800" decel="100000" fill="hold"/>
                                        <p:tgtEl>
                                          <p:spTgt spid="116738"/>
                                        </p:tgtEl>
                                        <p:attrNameLst>
                                          <p:attrName>style.rotation</p:attrName>
                                        </p:attrNameLst>
                                      </p:cBhvr>
                                      <p:tavLst>
                                        <p:tav tm="0">
                                          <p:val>
                                            <p:fltVal val="-90"/>
                                          </p:val>
                                        </p:tav>
                                        <p:tav tm="100000">
                                          <p:val>
                                            <p:fltVal val="0"/>
                                          </p:val>
                                        </p:tav>
                                      </p:tavLst>
                                    </p:anim>
                                    <p:anim calcmode="lin" valueType="num">
                                      <p:cBhvr>
                                        <p:cTn id="9" dur="800" decel="100000" fill="hold"/>
                                        <p:tgtEl>
                                          <p:spTgt spid="116738"/>
                                        </p:tgtEl>
                                        <p:attrNameLst>
                                          <p:attrName>ppt_x</p:attrName>
                                        </p:attrNameLst>
                                      </p:cBhvr>
                                      <p:tavLst>
                                        <p:tav tm="0">
                                          <p:val>
                                            <p:strVal val="#ppt_x+0.4"/>
                                          </p:val>
                                        </p:tav>
                                        <p:tav tm="100000">
                                          <p:val>
                                            <p:strVal val="#ppt_x-0.05"/>
                                          </p:val>
                                        </p:tav>
                                      </p:tavLst>
                                    </p:anim>
                                    <p:anim calcmode="lin" valueType="num">
                                      <p:cBhvr>
                                        <p:cTn id="10" dur="800" decel="100000" fill="hold"/>
                                        <p:tgtEl>
                                          <p:spTgt spid="1167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67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673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16740">
                                            <p:txEl>
                                              <p:pRg st="0" end="0"/>
                                            </p:txEl>
                                          </p:spTgt>
                                        </p:tgtEl>
                                        <p:attrNameLst>
                                          <p:attrName>style.visibility</p:attrName>
                                        </p:attrNameLst>
                                      </p:cBhvr>
                                      <p:to>
                                        <p:strVal val="visible"/>
                                      </p:to>
                                    </p:set>
                                    <p:anim calcmode="lin" valueType="num">
                                      <p:cBhvr>
                                        <p:cTn id="17" dur="1000" fill="hold"/>
                                        <p:tgtEl>
                                          <p:spTgt spid="116740">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116740">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1674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16740">
                                            <p:txEl>
                                              <p:pRg st="1" end="1"/>
                                            </p:txEl>
                                          </p:spTgt>
                                        </p:tgtEl>
                                        <p:attrNameLst>
                                          <p:attrName>style.visibility</p:attrName>
                                        </p:attrNameLst>
                                      </p:cBhvr>
                                      <p:to>
                                        <p:strVal val="visible"/>
                                      </p:to>
                                    </p:set>
                                    <p:anim calcmode="lin" valueType="num">
                                      <p:cBhvr>
                                        <p:cTn id="24" dur="1000" fill="hold"/>
                                        <p:tgtEl>
                                          <p:spTgt spid="116740">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116740">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16740">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16740">
                                            <p:txEl>
                                              <p:pRg st="2" end="2"/>
                                            </p:txEl>
                                          </p:spTgt>
                                        </p:tgtEl>
                                        <p:attrNameLst>
                                          <p:attrName>style.visibility</p:attrName>
                                        </p:attrNameLst>
                                      </p:cBhvr>
                                      <p:to>
                                        <p:strVal val="visible"/>
                                      </p:to>
                                    </p:set>
                                    <p:anim calcmode="lin" valueType="num">
                                      <p:cBhvr>
                                        <p:cTn id="31" dur="1000" fill="hold"/>
                                        <p:tgtEl>
                                          <p:spTgt spid="116740">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116740">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1167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0" y="152400"/>
            <a:ext cx="9144000" cy="762000"/>
          </a:xfrm>
        </p:spPr>
        <p:txBody>
          <a:bodyPr/>
          <a:lstStyle/>
          <a:p>
            <a:pPr eaLnBrk="1" hangingPunct="1"/>
            <a:r>
              <a:rPr lang="en-US" altLang="en-US" dirty="0" smtClean="0">
                <a:solidFill>
                  <a:srgbClr val="FF0000"/>
                </a:solidFill>
                <a:latin typeface="Berlin Sans FB Demi" pitchFamily="34" charset="0"/>
              </a:rPr>
              <a:t>Examples of Light (Radiant) Energy</a:t>
            </a:r>
          </a:p>
        </p:txBody>
      </p:sp>
      <p:pic>
        <p:nvPicPr>
          <p:cNvPr id="21507" name="Picture 2" descr="http://www.energyeducation.tx.gov/environment/section_3/topics/predicting_change/img/albed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038" y="1295400"/>
            <a:ext cx="2743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4495800"/>
            <a:ext cx="893445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152400"/>
            <a:ext cx="9144000" cy="914400"/>
          </a:xfrm>
        </p:spPr>
        <p:txBody>
          <a:bodyPr/>
          <a:lstStyle/>
          <a:p>
            <a:pPr eaLnBrk="1" hangingPunct="1"/>
            <a:r>
              <a:rPr lang="en-US" altLang="en-US" sz="6000" b="1" smtClean="0">
                <a:latin typeface="Berlin Sans FB Demi" pitchFamily="34" charset="0"/>
              </a:rPr>
              <a:t>Electrical Energy</a:t>
            </a:r>
          </a:p>
        </p:txBody>
      </p:sp>
      <p:sp>
        <p:nvSpPr>
          <p:cNvPr id="119812" name="Rectangle 4"/>
          <p:cNvSpPr>
            <a:spLocks noGrp="1" noChangeArrowheads="1"/>
          </p:cNvSpPr>
          <p:nvPr>
            <p:ph type="body" sz="half" idx="2"/>
          </p:nvPr>
        </p:nvSpPr>
        <p:spPr>
          <a:xfrm>
            <a:off x="152400" y="1109663"/>
            <a:ext cx="4800600" cy="5486400"/>
          </a:xfrm>
        </p:spPr>
        <p:txBody>
          <a:bodyPr/>
          <a:lstStyle/>
          <a:p>
            <a:pPr eaLnBrk="1" hangingPunct="1"/>
            <a:r>
              <a:rPr lang="en-US" altLang="en-US" sz="3000" dirty="0" smtClean="0">
                <a:solidFill>
                  <a:srgbClr val="FF0000"/>
                </a:solidFill>
                <a:latin typeface="Berlin Sans FB Demi" pitchFamily="34" charset="0"/>
              </a:rPr>
              <a:t>Energy that is carried by an electrical current </a:t>
            </a:r>
            <a:r>
              <a:rPr lang="en-US" altLang="en-US" sz="3000" dirty="0" smtClean="0">
                <a:latin typeface="Berlin Sans FB Demi" pitchFamily="34" charset="0"/>
              </a:rPr>
              <a:t>(the movement of electrons, the negatively charged particles of atoms)</a:t>
            </a:r>
          </a:p>
          <a:p>
            <a:pPr eaLnBrk="1" hangingPunct="1"/>
            <a:r>
              <a:rPr lang="en-US" altLang="en-US" sz="3000" dirty="0" smtClean="0">
                <a:solidFill>
                  <a:srgbClr val="FF0000"/>
                </a:solidFill>
                <a:latin typeface="Berlin Sans FB Demi" pitchFamily="34" charset="0"/>
              </a:rPr>
              <a:t>The electrical energy used in your home </a:t>
            </a:r>
            <a:r>
              <a:rPr lang="en-US" altLang="en-US" sz="3000" dirty="0" smtClean="0">
                <a:latin typeface="Berlin Sans FB Demi" pitchFamily="34" charset="0"/>
              </a:rPr>
              <a:t>can be thought of as potential energy that is used when you plug in an electrical appliance and use it.</a:t>
            </a:r>
          </a:p>
        </p:txBody>
      </p:sp>
      <p:pic>
        <p:nvPicPr>
          <p:cNvPr id="119815" name="Picture 7" descr="Electr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963" y="1676400"/>
            <a:ext cx="3706812" cy="4062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5" presetClass="entr" presetSubtype="0" fill="hold" nodeType="afterEffect">
                                  <p:stCondLst>
                                    <p:cond delay="500"/>
                                  </p:stCondLst>
                                  <p:childTnLst>
                                    <p:set>
                                      <p:cBhvr>
                                        <p:cTn id="15" dur="1" fill="hold">
                                          <p:stCondLst>
                                            <p:cond delay="0"/>
                                          </p:stCondLst>
                                        </p:cTn>
                                        <p:tgtEl>
                                          <p:spTgt spid="119815"/>
                                        </p:tgtEl>
                                        <p:attrNameLst>
                                          <p:attrName>style.visibility</p:attrName>
                                        </p:attrNameLst>
                                      </p:cBhvr>
                                      <p:to>
                                        <p:strVal val="visible"/>
                                      </p:to>
                                    </p:set>
                                    <p:anim calcmode="lin" valueType="num">
                                      <p:cBhvr>
                                        <p:cTn id="16" dur="1000" fill="hold"/>
                                        <p:tgtEl>
                                          <p:spTgt spid="119815"/>
                                        </p:tgtEl>
                                        <p:attrNameLst>
                                          <p:attrName>ppt_w</p:attrName>
                                        </p:attrNameLst>
                                      </p:cBhvr>
                                      <p:tavLst>
                                        <p:tav tm="0">
                                          <p:val>
                                            <p:fltVal val="0"/>
                                          </p:val>
                                        </p:tav>
                                        <p:tav tm="100000">
                                          <p:val>
                                            <p:strVal val="#ppt_w"/>
                                          </p:val>
                                        </p:tav>
                                      </p:tavLst>
                                    </p:anim>
                                    <p:anim calcmode="lin" valueType="num">
                                      <p:cBhvr>
                                        <p:cTn id="17" dur="1000" fill="hold"/>
                                        <p:tgtEl>
                                          <p:spTgt spid="119815"/>
                                        </p:tgtEl>
                                        <p:attrNameLst>
                                          <p:attrName>ppt_h</p:attrName>
                                        </p:attrNameLst>
                                      </p:cBhvr>
                                      <p:tavLst>
                                        <p:tav tm="0">
                                          <p:val>
                                            <p:fltVal val="0"/>
                                          </p:val>
                                        </p:tav>
                                        <p:tav tm="100000">
                                          <p:val>
                                            <p:strVal val="#ppt_h"/>
                                          </p:val>
                                        </p:tav>
                                      </p:tavLst>
                                    </p:anim>
                                    <p:anim calcmode="lin" valueType="num">
                                      <p:cBhvr>
                                        <p:cTn id="18" dur="1000" fill="hold"/>
                                        <p:tgtEl>
                                          <p:spTgt spid="11981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98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19812">
                                            <p:txEl>
                                              <p:pRg st="0" end="0"/>
                                            </p:txEl>
                                          </p:spTgt>
                                        </p:tgtEl>
                                        <p:attrNameLst>
                                          <p:attrName>style.visibility</p:attrName>
                                        </p:attrNameLst>
                                      </p:cBhvr>
                                      <p:to>
                                        <p:strVal val="visible"/>
                                      </p:to>
                                    </p:set>
                                    <p:anim calcmode="lin" valueType="num">
                                      <p:cBhvr>
                                        <p:cTn id="24" dur="1000" fill="hold"/>
                                        <p:tgtEl>
                                          <p:spTgt spid="119812">
                                            <p:txEl>
                                              <p:pRg st="0" end="0"/>
                                            </p:txEl>
                                          </p:spTgt>
                                        </p:tgtEl>
                                        <p:attrNameLst>
                                          <p:attrName>ppt_w</p:attrName>
                                        </p:attrNameLst>
                                      </p:cBhvr>
                                      <p:tavLst>
                                        <p:tav tm="0">
                                          <p:val>
                                            <p:strVal val="#ppt_w+.3"/>
                                          </p:val>
                                        </p:tav>
                                        <p:tav tm="100000">
                                          <p:val>
                                            <p:strVal val="#ppt_w"/>
                                          </p:val>
                                        </p:tav>
                                      </p:tavLst>
                                    </p:anim>
                                    <p:anim calcmode="lin" valueType="num">
                                      <p:cBhvr>
                                        <p:cTn id="25" dur="1000" fill="hold"/>
                                        <p:tgtEl>
                                          <p:spTgt spid="119812">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19812">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19812">
                                            <p:txEl>
                                              <p:pRg st="1" end="1"/>
                                            </p:txEl>
                                          </p:spTgt>
                                        </p:tgtEl>
                                        <p:attrNameLst>
                                          <p:attrName>style.visibility</p:attrName>
                                        </p:attrNameLst>
                                      </p:cBhvr>
                                      <p:to>
                                        <p:strVal val="visible"/>
                                      </p:to>
                                    </p:set>
                                    <p:anim calcmode="lin" valueType="num">
                                      <p:cBhvr>
                                        <p:cTn id="31" dur="1000" fill="hold"/>
                                        <p:tgtEl>
                                          <p:spTgt spid="119812">
                                            <p:txEl>
                                              <p:pRg st="1" end="1"/>
                                            </p:txEl>
                                          </p:spTgt>
                                        </p:tgtEl>
                                        <p:attrNameLst>
                                          <p:attrName>ppt_w</p:attrName>
                                        </p:attrNameLst>
                                      </p:cBhvr>
                                      <p:tavLst>
                                        <p:tav tm="0">
                                          <p:val>
                                            <p:strVal val="#ppt_w+.3"/>
                                          </p:val>
                                        </p:tav>
                                        <p:tav tm="100000">
                                          <p:val>
                                            <p:strVal val="#ppt_w"/>
                                          </p:val>
                                        </p:tav>
                                      </p:tavLst>
                                    </p:anim>
                                    <p:anim calcmode="lin" valueType="num">
                                      <p:cBhvr>
                                        <p:cTn id="32" dur="1000" fill="hold"/>
                                        <p:tgtEl>
                                          <p:spTgt spid="119812">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1198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666875" y="76200"/>
            <a:ext cx="5486400" cy="914400"/>
          </a:xfrm>
        </p:spPr>
        <p:txBody>
          <a:bodyPr/>
          <a:lstStyle/>
          <a:p>
            <a:pPr eaLnBrk="1" hangingPunct="1"/>
            <a:r>
              <a:rPr lang="en-US" altLang="en-US" sz="6000" b="1" smtClean="0">
                <a:latin typeface="Berlin Sans FB Demi" pitchFamily="34" charset="0"/>
              </a:rPr>
              <a:t>Sound Energy</a:t>
            </a:r>
          </a:p>
        </p:txBody>
      </p:sp>
      <p:sp>
        <p:nvSpPr>
          <p:cNvPr id="119812" name="Rectangle 4"/>
          <p:cNvSpPr>
            <a:spLocks noGrp="1" noChangeArrowheads="1"/>
          </p:cNvSpPr>
          <p:nvPr>
            <p:ph type="body" sz="half" idx="2"/>
          </p:nvPr>
        </p:nvSpPr>
        <p:spPr>
          <a:xfrm>
            <a:off x="76200" y="1066800"/>
            <a:ext cx="9067800" cy="1828800"/>
          </a:xfrm>
        </p:spPr>
        <p:txBody>
          <a:bodyPr/>
          <a:lstStyle/>
          <a:p>
            <a:pPr eaLnBrk="1" hangingPunct="1"/>
            <a:r>
              <a:rPr lang="en-US" altLang="en-US" sz="3200" dirty="0" smtClean="0">
                <a:solidFill>
                  <a:srgbClr val="FF0000"/>
                </a:solidFill>
                <a:latin typeface="Berlin Sans FB Demi" pitchFamily="34" charset="0"/>
              </a:rPr>
              <a:t>Sound energy is caused by an object’s vibrations</a:t>
            </a:r>
          </a:p>
          <a:p>
            <a:pPr eaLnBrk="1" hangingPunct="1"/>
            <a:r>
              <a:rPr lang="en-US" altLang="en-US" sz="3200" dirty="0" smtClean="0">
                <a:solidFill>
                  <a:srgbClr val="FF0000"/>
                </a:solidFill>
                <a:latin typeface="Berlin Sans FB Demi" pitchFamily="34" charset="0"/>
              </a:rPr>
              <a:t>A vibrating object transmits energy through the air around it in waves </a:t>
            </a:r>
            <a:r>
              <a:rPr lang="en-US" altLang="en-US" sz="3200" dirty="0" smtClean="0">
                <a:latin typeface="Berlin Sans FB Demi" pitchFamily="34" charset="0"/>
              </a:rPr>
              <a:t>(longitudinal waves)</a:t>
            </a:r>
          </a:p>
        </p:txBody>
      </p:sp>
      <p:pic>
        <p:nvPicPr>
          <p:cNvPr id="21508" name="Picture 4" descr="http://ykonline.yksd.com/distanceedcourses/Courses09/PhysicalScience/Lessons/FourthQuarter/Chapter10/Lesson2/01SoundEnerg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962400"/>
            <a:ext cx="34544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3429000"/>
            <a:ext cx="4505325" cy="3000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500"/>
                            </p:stCondLst>
                            <p:childTnLst>
                              <p:par>
                                <p:cTn id="14" presetID="50" presetClass="entr" presetSubtype="0" decel="100000" fill="hold" nodeType="afterEffect">
                                  <p:stCondLst>
                                    <p:cond delay="2000"/>
                                  </p:stCondLst>
                                  <p:childTnLst>
                                    <p:set>
                                      <p:cBhvr>
                                        <p:cTn id="15" dur="1" fill="hold">
                                          <p:stCondLst>
                                            <p:cond delay="0"/>
                                          </p:stCondLst>
                                        </p:cTn>
                                        <p:tgtEl>
                                          <p:spTgt spid="119812">
                                            <p:txEl>
                                              <p:pRg st="0" end="0"/>
                                            </p:txEl>
                                          </p:spTgt>
                                        </p:tgtEl>
                                        <p:attrNameLst>
                                          <p:attrName>style.visibility</p:attrName>
                                        </p:attrNameLst>
                                      </p:cBhvr>
                                      <p:to>
                                        <p:strVal val="visible"/>
                                      </p:to>
                                    </p:set>
                                    <p:anim calcmode="lin" valueType="num">
                                      <p:cBhvr>
                                        <p:cTn id="16" dur="1000" fill="hold"/>
                                        <p:tgtEl>
                                          <p:spTgt spid="119812">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119812">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119812">
                                            <p:txEl>
                                              <p:pRg st="0" end="0"/>
                                            </p:txEl>
                                          </p:spTgt>
                                        </p:tgtEl>
                                      </p:cBhvr>
                                    </p:animEffect>
                                  </p:childTnLst>
                                </p:cTn>
                              </p:par>
                            </p:childTnLst>
                          </p:cTn>
                        </p:par>
                        <p:par>
                          <p:cTn id="19" fill="hold" nodeType="afterGroup">
                            <p:stCondLst>
                              <p:cond delay="4500"/>
                            </p:stCondLst>
                            <p:childTnLst>
                              <p:par>
                                <p:cTn id="20" presetID="50" presetClass="entr" presetSubtype="0" decel="100000" fill="hold" nodeType="afterEffect">
                                  <p:stCondLst>
                                    <p:cond delay="2000"/>
                                  </p:stCondLst>
                                  <p:childTnLst>
                                    <p:set>
                                      <p:cBhvr>
                                        <p:cTn id="21" dur="1" fill="hold">
                                          <p:stCondLst>
                                            <p:cond delay="0"/>
                                          </p:stCondLst>
                                        </p:cTn>
                                        <p:tgtEl>
                                          <p:spTgt spid="119812">
                                            <p:txEl>
                                              <p:pRg st="1" end="1"/>
                                            </p:txEl>
                                          </p:spTgt>
                                        </p:tgtEl>
                                        <p:attrNameLst>
                                          <p:attrName>style.visibility</p:attrName>
                                        </p:attrNameLst>
                                      </p:cBhvr>
                                      <p:to>
                                        <p:strVal val="visible"/>
                                      </p:to>
                                    </p:set>
                                    <p:anim calcmode="lin" valueType="num">
                                      <p:cBhvr>
                                        <p:cTn id="22" dur="1000" fill="hold"/>
                                        <p:tgtEl>
                                          <p:spTgt spid="119812">
                                            <p:txEl>
                                              <p:pRg st="1" end="1"/>
                                            </p:txEl>
                                          </p:spTgt>
                                        </p:tgtEl>
                                        <p:attrNameLst>
                                          <p:attrName>ppt_w</p:attrName>
                                        </p:attrNameLst>
                                      </p:cBhvr>
                                      <p:tavLst>
                                        <p:tav tm="0">
                                          <p:val>
                                            <p:strVal val="#ppt_w+.3"/>
                                          </p:val>
                                        </p:tav>
                                        <p:tav tm="100000">
                                          <p:val>
                                            <p:strVal val="#ppt_w"/>
                                          </p:val>
                                        </p:tav>
                                      </p:tavLst>
                                    </p:anim>
                                    <p:anim calcmode="lin" valueType="num">
                                      <p:cBhvr>
                                        <p:cTn id="23" dur="1000" fill="hold"/>
                                        <p:tgtEl>
                                          <p:spTgt spid="119812">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119812">
                                            <p:txEl>
                                              <p:pRg st="1" end="1"/>
                                            </p:txEl>
                                          </p:spTgt>
                                        </p:tgtEl>
                                      </p:cBhvr>
                                    </p:animEffect>
                                  </p:childTnLst>
                                </p:cTn>
                              </p:par>
                            </p:childTnLst>
                          </p:cTn>
                        </p:par>
                        <p:par>
                          <p:cTn id="25" fill="hold" nodeType="afterGroup">
                            <p:stCondLst>
                              <p:cond delay="7500"/>
                            </p:stCondLst>
                            <p:childTnLst>
                              <p:par>
                                <p:cTn id="26" presetID="10" presetClass="entr" presetSubtype="0" fill="hold" nodeType="afterEffect">
                                  <p:stCondLst>
                                    <p:cond delay="2500"/>
                                  </p:stCondLst>
                                  <p:childTnLst>
                                    <p:set>
                                      <p:cBhvr>
                                        <p:cTn id="27" dur="1" fill="hold">
                                          <p:stCondLst>
                                            <p:cond delay="0"/>
                                          </p:stCondLst>
                                        </p:cTn>
                                        <p:tgtEl>
                                          <p:spTgt spid="21508"/>
                                        </p:tgtEl>
                                        <p:attrNameLst>
                                          <p:attrName>style.visibility</p:attrName>
                                        </p:attrNameLst>
                                      </p:cBhvr>
                                      <p:to>
                                        <p:strVal val="visible"/>
                                      </p:to>
                                    </p:set>
                                    <p:animEffect transition="in" filter="fade">
                                      <p:cBhvr>
                                        <p:cTn id="28" dur="1000"/>
                                        <p:tgtEl>
                                          <p:spTgt spid="21508"/>
                                        </p:tgtEl>
                                      </p:cBhvr>
                                    </p:animEffect>
                                  </p:childTnLst>
                                </p:cTn>
                              </p:par>
                            </p:childTnLst>
                          </p:cTn>
                        </p:par>
                        <p:par>
                          <p:cTn id="29" fill="hold" nodeType="afterGroup">
                            <p:stCondLst>
                              <p:cond delay="11000"/>
                            </p:stCondLst>
                            <p:childTnLst>
                              <p:par>
                                <p:cTn id="30" presetID="10" presetClass="entr" presetSubtype="0" fill="hold" nodeType="afterEffect">
                                  <p:stCondLst>
                                    <p:cond delay="500"/>
                                  </p:stCondLst>
                                  <p:childTnLst>
                                    <p:set>
                                      <p:cBhvr>
                                        <p:cTn id="31" dur="1" fill="hold">
                                          <p:stCondLst>
                                            <p:cond delay="0"/>
                                          </p:stCondLst>
                                        </p:cTn>
                                        <p:tgtEl>
                                          <p:spTgt spid="21509"/>
                                        </p:tgtEl>
                                        <p:attrNameLst>
                                          <p:attrName>style.visibility</p:attrName>
                                        </p:attrNameLst>
                                      </p:cBhvr>
                                      <p:to>
                                        <p:strVal val="visible"/>
                                      </p:to>
                                    </p:set>
                                    <p:animEffect transition="in" filter="fade">
                                      <p:cBhvr>
                                        <p:cTn id="32"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119063"/>
            <a:ext cx="9144000" cy="762000"/>
          </a:xfrm>
        </p:spPr>
        <p:txBody>
          <a:bodyPr/>
          <a:lstStyle/>
          <a:p>
            <a:pPr eaLnBrk="1" hangingPunct="1"/>
            <a:r>
              <a:rPr lang="en-US" altLang="en-US" sz="5400" b="1" smtClean="0">
                <a:latin typeface="Berlin Sans FB Demi" pitchFamily="34" charset="0"/>
              </a:rPr>
              <a:t>Chemical Energy</a:t>
            </a:r>
          </a:p>
        </p:txBody>
      </p:sp>
      <p:sp>
        <p:nvSpPr>
          <p:cNvPr id="120836" name="Rectangle 4"/>
          <p:cNvSpPr>
            <a:spLocks noGrp="1" noChangeArrowheads="1"/>
          </p:cNvSpPr>
          <p:nvPr>
            <p:ph type="body" sz="half" idx="2"/>
          </p:nvPr>
        </p:nvSpPr>
        <p:spPr>
          <a:xfrm>
            <a:off x="228600" y="1143000"/>
            <a:ext cx="5257800" cy="5181600"/>
          </a:xfrm>
        </p:spPr>
        <p:txBody>
          <a:bodyPr/>
          <a:lstStyle/>
          <a:p>
            <a:pPr eaLnBrk="1" hangingPunct="1">
              <a:lnSpc>
                <a:spcPct val="80000"/>
              </a:lnSpc>
            </a:pPr>
            <a:r>
              <a:rPr lang="en-US" altLang="en-US" sz="3600" dirty="0" smtClean="0">
                <a:solidFill>
                  <a:srgbClr val="FF0000"/>
                </a:solidFill>
                <a:latin typeface="Berlin Sans FB Demi" pitchFamily="34" charset="0"/>
              </a:rPr>
              <a:t>Energy stored in chemical bonds</a:t>
            </a:r>
          </a:p>
          <a:p>
            <a:pPr eaLnBrk="1" hangingPunct="1">
              <a:lnSpc>
                <a:spcPct val="80000"/>
              </a:lnSpc>
            </a:pPr>
            <a:r>
              <a:rPr lang="en-US" altLang="en-US" sz="3600" dirty="0" smtClean="0">
                <a:latin typeface="Berlin Sans FB Demi" pitchFamily="34" charset="0"/>
              </a:rPr>
              <a:t>When chemical bonds are broken, new chemicals are formed and some of it is released energy</a:t>
            </a:r>
          </a:p>
          <a:p>
            <a:pPr eaLnBrk="1" hangingPunct="1">
              <a:lnSpc>
                <a:spcPct val="80000"/>
              </a:lnSpc>
            </a:pPr>
            <a:r>
              <a:rPr lang="en-US" altLang="en-US" sz="3600" dirty="0" smtClean="0">
                <a:latin typeface="Berlin Sans FB Demi" pitchFamily="34" charset="0"/>
              </a:rPr>
              <a:t>Examples: </a:t>
            </a:r>
            <a:r>
              <a:rPr lang="en-US" altLang="en-US" sz="3600" dirty="0" smtClean="0">
                <a:solidFill>
                  <a:srgbClr val="FF0000"/>
                </a:solidFill>
                <a:latin typeface="Berlin Sans FB Demi" pitchFamily="34" charset="0"/>
              </a:rPr>
              <a:t>Food, Battery, Burning candle or Wood, Fireworks, Fossil Fuels, Gasoline</a:t>
            </a:r>
          </a:p>
        </p:txBody>
      </p:sp>
      <p:pic>
        <p:nvPicPr>
          <p:cNvPr id="120838" name="Picture 6" descr="chemic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3200400" cy="261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800" decel="100000"/>
                                        <p:tgtEl>
                                          <p:spTgt spid="120834"/>
                                        </p:tgtEl>
                                      </p:cBhvr>
                                    </p:animEffect>
                                    <p:anim calcmode="lin" valueType="num">
                                      <p:cBhvr>
                                        <p:cTn id="8" dur="800" decel="100000" fill="hold"/>
                                        <p:tgtEl>
                                          <p:spTgt spid="120834"/>
                                        </p:tgtEl>
                                        <p:attrNameLst>
                                          <p:attrName>style.rotation</p:attrName>
                                        </p:attrNameLst>
                                      </p:cBhvr>
                                      <p:tavLst>
                                        <p:tav tm="0">
                                          <p:val>
                                            <p:fltVal val="-90"/>
                                          </p:val>
                                        </p:tav>
                                        <p:tav tm="100000">
                                          <p:val>
                                            <p:fltVal val="0"/>
                                          </p:val>
                                        </p:tav>
                                      </p:tavLst>
                                    </p:anim>
                                    <p:anim calcmode="lin" valueType="num">
                                      <p:cBhvr>
                                        <p:cTn id="9" dur="800" decel="100000" fill="hold"/>
                                        <p:tgtEl>
                                          <p:spTgt spid="120834"/>
                                        </p:tgtEl>
                                        <p:attrNameLst>
                                          <p:attrName>ppt_x</p:attrName>
                                        </p:attrNameLst>
                                      </p:cBhvr>
                                      <p:tavLst>
                                        <p:tav tm="0">
                                          <p:val>
                                            <p:strVal val="#ppt_x+0.4"/>
                                          </p:val>
                                        </p:tav>
                                        <p:tav tm="100000">
                                          <p:val>
                                            <p:strVal val="#ppt_x-0.05"/>
                                          </p:val>
                                        </p:tav>
                                      </p:tavLst>
                                    </p:anim>
                                    <p:anim calcmode="lin" valueType="num">
                                      <p:cBhvr>
                                        <p:cTn id="10" dur="800" decel="100000" fill="hold"/>
                                        <p:tgtEl>
                                          <p:spTgt spid="1208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08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083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20836">
                                            <p:txEl>
                                              <p:pRg st="0" end="0"/>
                                            </p:txEl>
                                          </p:spTgt>
                                        </p:tgtEl>
                                        <p:attrNameLst>
                                          <p:attrName>style.visibility</p:attrName>
                                        </p:attrNameLst>
                                      </p:cBhvr>
                                      <p:to>
                                        <p:strVal val="visible"/>
                                      </p:to>
                                    </p:set>
                                    <p:anim calcmode="lin" valueType="num">
                                      <p:cBhvr>
                                        <p:cTn id="17" dur="1000" fill="hold"/>
                                        <p:tgtEl>
                                          <p:spTgt spid="120836">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12083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20836">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20836">
                                            <p:txEl>
                                              <p:pRg st="1" end="1"/>
                                            </p:txEl>
                                          </p:spTgt>
                                        </p:tgtEl>
                                        <p:attrNameLst>
                                          <p:attrName>style.visibility</p:attrName>
                                        </p:attrNameLst>
                                      </p:cBhvr>
                                      <p:to>
                                        <p:strVal val="visible"/>
                                      </p:to>
                                    </p:set>
                                    <p:anim calcmode="lin" valueType="num">
                                      <p:cBhvr>
                                        <p:cTn id="24" dur="1000" fill="hold"/>
                                        <p:tgtEl>
                                          <p:spTgt spid="120836">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120836">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2083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20836">
                                            <p:txEl>
                                              <p:pRg st="2" end="2"/>
                                            </p:txEl>
                                          </p:spTgt>
                                        </p:tgtEl>
                                        <p:attrNameLst>
                                          <p:attrName>style.visibility</p:attrName>
                                        </p:attrNameLst>
                                      </p:cBhvr>
                                      <p:to>
                                        <p:strVal val="visible"/>
                                      </p:to>
                                    </p:set>
                                    <p:anim calcmode="lin" valueType="num">
                                      <p:cBhvr>
                                        <p:cTn id="31" dur="1000" fill="hold"/>
                                        <p:tgtEl>
                                          <p:spTgt spid="120836">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120836">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120836">
                                            <p:txEl>
                                              <p:pRg st="2" end="2"/>
                                            </p:txEl>
                                          </p:spTgt>
                                        </p:tgtEl>
                                      </p:cBhvr>
                                    </p:animEffect>
                                  </p:childTnLst>
                                </p:cTn>
                              </p:par>
                            </p:childTnLst>
                          </p:cTn>
                        </p:par>
                        <p:par>
                          <p:cTn id="34" fill="hold" nodeType="afterGroup">
                            <p:stCondLst>
                              <p:cond delay="1000"/>
                            </p:stCondLst>
                            <p:childTnLst>
                              <p:par>
                                <p:cTn id="35" presetID="52" presetClass="entr" presetSubtype="0" fill="hold" nodeType="afterEffect">
                                  <p:stCondLst>
                                    <p:cond delay="1500"/>
                                  </p:stCondLst>
                                  <p:childTnLst>
                                    <p:set>
                                      <p:cBhvr>
                                        <p:cTn id="36" dur="1" fill="hold">
                                          <p:stCondLst>
                                            <p:cond delay="0"/>
                                          </p:stCondLst>
                                        </p:cTn>
                                        <p:tgtEl>
                                          <p:spTgt spid="120838"/>
                                        </p:tgtEl>
                                        <p:attrNameLst>
                                          <p:attrName>style.visibility</p:attrName>
                                        </p:attrNameLst>
                                      </p:cBhvr>
                                      <p:to>
                                        <p:strVal val="visible"/>
                                      </p:to>
                                    </p:set>
                                    <p:animScale>
                                      <p:cBhvr>
                                        <p:cTn id="37" dur="1000" decel="50000" fill="hold">
                                          <p:stCondLst>
                                            <p:cond delay="0"/>
                                          </p:stCondLst>
                                        </p:cTn>
                                        <p:tgtEl>
                                          <p:spTgt spid="1208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20838"/>
                                        </p:tgtEl>
                                        <p:attrNameLst>
                                          <p:attrName>ppt_x</p:attrName>
                                          <p:attrName>ppt_y</p:attrName>
                                        </p:attrNameLst>
                                      </p:cBhvr>
                                    </p:animMotion>
                                    <p:animEffect transition="in" filter="fade">
                                      <p:cBhvr>
                                        <p:cTn id="39" dur="10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0"/>
            <a:ext cx="9144000" cy="1219200"/>
          </a:xfrm>
        </p:spPr>
        <p:txBody>
          <a:bodyPr/>
          <a:lstStyle/>
          <a:p>
            <a:pPr eaLnBrk="1" hangingPunct="1"/>
            <a:r>
              <a:rPr lang="en-US" altLang="en-US" sz="4800" b="1" smtClean="0">
                <a:latin typeface="Berlin Sans FB Demi" pitchFamily="34" charset="0"/>
              </a:rPr>
              <a:t>Examples of Chemical Energy</a:t>
            </a:r>
          </a:p>
        </p:txBody>
      </p:sp>
      <p:pic>
        <p:nvPicPr>
          <p:cNvPr id="159751" name="Picture 7" descr="coal"/>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 y="1295400"/>
            <a:ext cx="3581400" cy="2465388"/>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9757" name="Picture 13" descr="Chemical4"/>
          <p:cNvPicPr>
            <a:picLocks noGrp="1" noChangeAspect="1" noChangeArrowheads="1"/>
          </p:cNvPicPr>
          <p:nvPr>
            <p:ph sz="half" idx="3"/>
          </p:nvPr>
        </p:nvPicPr>
        <p:blipFill>
          <a:blip r:embed="rId4">
            <a:extLst>
              <a:ext uri="{28A0092B-C50C-407E-A947-70E740481C1C}">
                <a14:useLocalDpi xmlns:a14="http://schemas.microsoft.com/office/drawing/2010/main" val="0"/>
              </a:ext>
            </a:extLst>
          </a:blip>
          <a:srcRect/>
          <a:stretch>
            <a:fillRect/>
          </a:stretch>
        </p:blipFill>
        <p:spPr>
          <a:xfrm>
            <a:off x="4343400" y="1295400"/>
            <a:ext cx="4533900" cy="5410200"/>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9759" name="Picture 15" descr="chemical3"/>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219200" y="3886200"/>
            <a:ext cx="1517650" cy="2781300"/>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800" decel="100000"/>
                                        <p:tgtEl>
                                          <p:spTgt spid="159746"/>
                                        </p:tgtEl>
                                      </p:cBhvr>
                                    </p:animEffect>
                                    <p:anim calcmode="lin" valueType="num">
                                      <p:cBhvr>
                                        <p:cTn id="8" dur="800" decel="100000" fill="hold"/>
                                        <p:tgtEl>
                                          <p:spTgt spid="159746"/>
                                        </p:tgtEl>
                                        <p:attrNameLst>
                                          <p:attrName>style.rotation</p:attrName>
                                        </p:attrNameLst>
                                      </p:cBhvr>
                                      <p:tavLst>
                                        <p:tav tm="0">
                                          <p:val>
                                            <p:fltVal val="-90"/>
                                          </p:val>
                                        </p:tav>
                                        <p:tav tm="100000">
                                          <p:val>
                                            <p:fltVal val="0"/>
                                          </p:val>
                                        </p:tav>
                                      </p:tavLst>
                                    </p:anim>
                                    <p:anim calcmode="lin" valueType="num">
                                      <p:cBhvr>
                                        <p:cTn id="9" dur="800" decel="100000" fill="hold"/>
                                        <p:tgtEl>
                                          <p:spTgt spid="159746"/>
                                        </p:tgtEl>
                                        <p:attrNameLst>
                                          <p:attrName>ppt_x</p:attrName>
                                        </p:attrNameLst>
                                      </p:cBhvr>
                                      <p:tavLst>
                                        <p:tav tm="0">
                                          <p:val>
                                            <p:strVal val="#ppt_x+0.4"/>
                                          </p:val>
                                        </p:tav>
                                        <p:tav tm="100000">
                                          <p:val>
                                            <p:strVal val="#ppt_x-0.05"/>
                                          </p:val>
                                        </p:tav>
                                      </p:tavLst>
                                    </p:anim>
                                    <p:anim calcmode="lin" valueType="num">
                                      <p:cBhvr>
                                        <p:cTn id="10" dur="800" decel="100000" fill="hold"/>
                                        <p:tgtEl>
                                          <p:spTgt spid="1597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97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974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52" presetClass="entr" presetSubtype="0" fill="hold" nodeType="afterEffect">
                                  <p:stCondLst>
                                    <p:cond delay="500"/>
                                  </p:stCondLst>
                                  <p:childTnLst>
                                    <p:set>
                                      <p:cBhvr>
                                        <p:cTn id="15" dur="1" fill="hold">
                                          <p:stCondLst>
                                            <p:cond delay="0"/>
                                          </p:stCondLst>
                                        </p:cTn>
                                        <p:tgtEl>
                                          <p:spTgt spid="159751"/>
                                        </p:tgtEl>
                                        <p:attrNameLst>
                                          <p:attrName>style.visibility</p:attrName>
                                        </p:attrNameLst>
                                      </p:cBhvr>
                                      <p:to>
                                        <p:strVal val="visible"/>
                                      </p:to>
                                    </p:set>
                                    <p:animScale>
                                      <p:cBhvr>
                                        <p:cTn id="16" dur="1000" decel="50000" fill="hold">
                                          <p:stCondLst>
                                            <p:cond delay="0"/>
                                          </p:stCondLst>
                                        </p:cTn>
                                        <p:tgtEl>
                                          <p:spTgt spid="1597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59751"/>
                                        </p:tgtEl>
                                        <p:attrNameLst>
                                          <p:attrName>ppt_x</p:attrName>
                                          <p:attrName>ppt_y</p:attrName>
                                        </p:attrNameLst>
                                      </p:cBhvr>
                                    </p:animMotion>
                                    <p:animEffect transition="in" filter="fade">
                                      <p:cBhvr>
                                        <p:cTn id="18" dur="1000"/>
                                        <p:tgtEl>
                                          <p:spTgt spid="159751"/>
                                        </p:tgtEl>
                                      </p:cBhvr>
                                    </p:animEffect>
                                  </p:childTnLst>
                                </p:cTn>
                              </p:par>
                            </p:childTnLst>
                          </p:cTn>
                        </p:par>
                        <p:par>
                          <p:cTn id="19" fill="hold" nodeType="afterGroup">
                            <p:stCondLst>
                              <p:cond delay="2500"/>
                            </p:stCondLst>
                            <p:childTnLst>
                              <p:par>
                                <p:cTn id="20" presetID="15" presetClass="entr" presetSubtype="0" fill="hold" nodeType="afterEffect">
                                  <p:stCondLst>
                                    <p:cond delay="500"/>
                                  </p:stCondLst>
                                  <p:childTnLst>
                                    <p:set>
                                      <p:cBhvr>
                                        <p:cTn id="21" dur="1" fill="hold">
                                          <p:stCondLst>
                                            <p:cond delay="0"/>
                                          </p:stCondLst>
                                        </p:cTn>
                                        <p:tgtEl>
                                          <p:spTgt spid="159759"/>
                                        </p:tgtEl>
                                        <p:attrNameLst>
                                          <p:attrName>style.visibility</p:attrName>
                                        </p:attrNameLst>
                                      </p:cBhvr>
                                      <p:to>
                                        <p:strVal val="visible"/>
                                      </p:to>
                                    </p:set>
                                    <p:anim calcmode="lin" valueType="num">
                                      <p:cBhvr>
                                        <p:cTn id="22" dur="1000" fill="hold"/>
                                        <p:tgtEl>
                                          <p:spTgt spid="159759"/>
                                        </p:tgtEl>
                                        <p:attrNameLst>
                                          <p:attrName>ppt_w</p:attrName>
                                        </p:attrNameLst>
                                      </p:cBhvr>
                                      <p:tavLst>
                                        <p:tav tm="0">
                                          <p:val>
                                            <p:fltVal val="0"/>
                                          </p:val>
                                        </p:tav>
                                        <p:tav tm="100000">
                                          <p:val>
                                            <p:strVal val="#ppt_w"/>
                                          </p:val>
                                        </p:tav>
                                      </p:tavLst>
                                    </p:anim>
                                    <p:anim calcmode="lin" valueType="num">
                                      <p:cBhvr>
                                        <p:cTn id="23" dur="1000" fill="hold"/>
                                        <p:tgtEl>
                                          <p:spTgt spid="159759"/>
                                        </p:tgtEl>
                                        <p:attrNameLst>
                                          <p:attrName>ppt_h</p:attrName>
                                        </p:attrNameLst>
                                      </p:cBhvr>
                                      <p:tavLst>
                                        <p:tav tm="0">
                                          <p:val>
                                            <p:fltVal val="0"/>
                                          </p:val>
                                        </p:tav>
                                        <p:tav tm="100000">
                                          <p:val>
                                            <p:strVal val="#ppt_h"/>
                                          </p:val>
                                        </p:tav>
                                      </p:tavLst>
                                    </p:anim>
                                    <p:anim calcmode="lin" valueType="num">
                                      <p:cBhvr>
                                        <p:cTn id="24" dur="1000" fill="hold"/>
                                        <p:tgtEl>
                                          <p:spTgt spid="15975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59759"/>
                                        </p:tgtEl>
                                        <p:attrNameLst>
                                          <p:attrName>ppt_y</p:attrName>
                                        </p:attrNameLst>
                                      </p:cBhvr>
                                      <p:tavLst>
                                        <p:tav tm="0" fmla="#ppt_y+(sin(-2*pi*(1-$))*-#ppt_x+cos(-2*pi*(1-$))*(1-#ppt_y))*(1-$)">
                                          <p:val>
                                            <p:fltVal val="0"/>
                                          </p:val>
                                        </p:tav>
                                        <p:tav tm="100000">
                                          <p:val>
                                            <p:fltVal val="1"/>
                                          </p:val>
                                        </p:tav>
                                      </p:tavLst>
                                    </p:anim>
                                  </p:childTnLst>
                                </p:cTn>
                              </p:par>
                            </p:childTnLst>
                          </p:cTn>
                        </p:par>
                        <p:par>
                          <p:cTn id="26" fill="hold" nodeType="afterGroup">
                            <p:stCondLst>
                              <p:cond delay="4000"/>
                            </p:stCondLst>
                            <p:childTnLst>
                              <p:par>
                                <p:cTn id="27" presetID="35" presetClass="entr" presetSubtype="0" fill="hold" nodeType="afterEffect">
                                  <p:stCondLst>
                                    <p:cond delay="500"/>
                                  </p:stCondLst>
                                  <p:childTnLst>
                                    <p:set>
                                      <p:cBhvr>
                                        <p:cTn id="28" dur="1" fill="hold">
                                          <p:stCondLst>
                                            <p:cond delay="0"/>
                                          </p:stCondLst>
                                        </p:cTn>
                                        <p:tgtEl>
                                          <p:spTgt spid="159757"/>
                                        </p:tgtEl>
                                        <p:attrNameLst>
                                          <p:attrName>style.visibility</p:attrName>
                                        </p:attrNameLst>
                                      </p:cBhvr>
                                      <p:to>
                                        <p:strVal val="visible"/>
                                      </p:to>
                                    </p:set>
                                    <p:animEffect transition="in" filter="fade">
                                      <p:cBhvr>
                                        <p:cTn id="29" dur="1000"/>
                                        <p:tgtEl>
                                          <p:spTgt spid="159757"/>
                                        </p:tgtEl>
                                      </p:cBhvr>
                                    </p:animEffect>
                                    <p:anim calcmode="lin" valueType="num">
                                      <p:cBhvr>
                                        <p:cTn id="30" dur="1000" fill="hold"/>
                                        <p:tgtEl>
                                          <p:spTgt spid="159757"/>
                                        </p:tgtEl>
                                        <p:attrNameLst>
                                          <p:attrName>style.rotation</p:attrName>
                                        </p:attrNameLst>
                                      </p:cBhvr>
                                      <p:tavLst>
                                        <p:tav tm="0">
                                          <p:val>
                                            <p:fltVal val="720"/>
                                          </p:val>
                                        </p:tav>
                                        <p:tav tm="100000">
                                          <p:val>
                                            <p:fltVal val="0"/>
                                          </p:val>
                                        </p:tav>
                                      </p:tavLst>
                                    </p:anim>
                                    <p:anim calcmode="lin" valueType="num">
                                      <p:cBhvr>
                                        <p:cTn id="31" dur="1000" fill="hold"/>
                                        <p:tgtEl>
                                          <p:spTgt spid="159757"/>
                                        </p:tgtEl>
                                        <p:attrNameLst>
                                          <p:attrName>ppt_h</p:attrName>
                                        </p:attrNameLst>
                                      </p:cBhvr>
                                      <p:tavLst>
                                        <p:tav tm="0">
                                          <p:val>
                                            <p:fltVal val="0"/>
                                          </p:val>
                                        </p:tav>
                                        <p:tav tm="100000">
                                          <p:val>
                                            <p:strVal val="#ppt_h"/>
                                          </p:val>
                                        </p:tav>
                                      </p:tavLst>
                                    </p:anim>
                                    <p:anim calcmode="lin" valueType="num">
                                      <p:cBhvr>
                                        <p:cTn id="32" dur="1000" fill="hold"/>
                                        <p:tgtEl>
                                          <p:spTgt spid="1597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body" sz="half" idx="1"/>
          </p:nvPr>
        </p:nvSpPr>
        <p:spPr>
          <a:xfrm>
            <a:off x="228600" y="381000"/>
            <a:ext cx="5257800" cy="6096000"/>
          </a:xfrm>
        </p:spPr>
        <p:txBody>
          <a:bodyPr/>
          <a:lstStyle/>
          <a:p>
            <a:pPr marL="0" indent="0" eaLnBrk="1" hangingPunct="1">
              <a:buFontTx/>
              <a:buNone/>
            </a:pPr>
            <a:r>
              <a:rPr lang="en-US" altLang="en-US" sz="3600" smtClean="0">
                <a:latin typeface="Berlin Sans FB Demi" pitchFamily="34" charset="0"/>
              </a:rPr>
              <a:t>What type of energy cooks food in a microwave oven?</a:t>
            </a:r>
          </a:p>
          <a:p>
            <a:pPr marL="0" indent="0" algn="ctr" eaLnBrk="1" hangingPunct="1">
              <a:buFontTx/>
              <a:buNone/>
            </a:pPr>
            <a:r>
              <a:rPr lang="en-US" altLang="en-US" sz="3600" smtClean="0">
                <a:solidFill>
                  <a:srgbClr val="660066"/>
                </a:solidFill>
                <a:latin typeface="Berlin Sans FB Demi" pitchFamily="34" charset="0"/>
              </a:rPr>
              <a:t>RADIANT ENERGY</a:t>
            </a:r>
          </a:p>
          <a:p>
            <a:pPr marL="0" indent="0" algn="ctr" eaLnBrk="1" hangingPunct="1">
              <a:buFontTx/>
              <a:buNone/>
            </a:pPr>
            <a:endParaRPr lang="en-US" altLang="en-US" sz="5400" smtClean="0">
              <a:solidFill>
                <a:srgbClr val="660066"/>
              </a:solidFill>
              <a:latin typeface="Berlin Sans FB Demi" pitchFamily="34" charset="0"/>
            </a:endParaRPr>
          </a:p>
          <a:p>
            <a:pPr marL="0" indent="0" eaLnBrk="1" hangingPunct="1">
              <a:buFontTx/>
              <a:buNone/>
            </a:pPr>
            <a:r>
              <a:rPr lang="en-US" altLang="en-US" sz="3600" smtClean="0">
                <a:latin typeface="Berlin Sans FB Demi" pitchFamily="34" charset="0"/>
              </a:rPr>
              <a:t>What type of energy is the spinning plate inside of a microwave oven?</a:t>
            </a:r>
          </a:p>
          <a:p>
            <a:pPr marL="0" indent="0" algn="ctr" eaLnBrk="1" hangingPunct="1">
              <a:buFontTx/>
              <a:buNone/>
            </a:pPr>
            <a:r>
              <a:rPr lang="en-US" altLang="en-US" sz="3600" smtClean="0">
                <a:solidFill>
                  <a:srgbClr val="660066"/>
                </a:solidFill>
                <a:latin typeface="Berlin Sans FB Demi" pitchFamily="34" charset="0"/>
              </a:rPr>
              <a:t>MECHANICAL ENERGY</a:t>
            </a:r>
          </a:p>
        </p:txBody>
      </p:sp>
      <p:pic>
        <p:nvPicPr>
          <p:cNvPr id="132104" name="Picture 8" descr="Emagenergy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410200" y="609600"/>
            <a:ext cx="3505200" cy="2317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2105" name="Picture 9" descr="Emagenergy5"/>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638800" y="3614738"/>
            <a:ext cx="2971800" cy="2811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32101">
                                            <p:txEl>
                                              <p:pRg st="0" end="0"/>
                                            </p:txEl>
                                          </p:spTgt>
                                        </p:tgtEl>
                                        <p:attrNameLst>
                                          <p:attrName>style.visibility</p:attrName>
                                        </p:attrNameLst>
                                      </p:cBhvr>
                                      <p:to>
                                        <p:strVal val="visible"/>
                                      </p:to>
                                    </p:set>
                                    <p:anim calcmode="lin" valueType="num">
                                      <p:cBhvr>
                                        <p:cTn id="7" dur="1000" fill="hold"/>
                                        <p:tgtEl>
                                          <p:spTgt spid="13210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3210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2101">
                                            <p:txEl>
                                              <p:pRg st="0" end="0"/>
                                            </p:txEl>
                                          </p:spTgt>
                                        </p:tgtEl>
                                      </p:cBhvr>
                                    </p:animEffect>
                                  </p:childTnLst>
                                </p:cTn>
                              </p:par>
                            </p:childTnLst>
                          </p:cTn>
                        </p:par>
                        <p:par>
                          <p:cTn id="10" fill="hold" nodeType="afterGroup">
                            <p:stCondLst>
                              <p:cond delay="1000"/>
                            </p:stCondLst>
                            <p:childTnLst>
                              <p:par>
                                <p:cTn id="11" presetID="35" presetClass="entr" presetSubtype="0" fill="hold" nodeType="afterEffect">
                                  <p:stCondLst>
                                    <p:cond delay="0"/>
                                  </p:stCondLst>
                                  <p:childTnLst>
                                    <p:set>
                                      <p:cBhvr>
                                        <p:cTn id="12" dur="1" fill="hold">
                                          <p:stCondLst>
                                            <p:cond delay="0"/>
                                          </p:stCondLst>
                                        </p:cTn>
                                        <p:tgtEl>
                                          <p:spTgt spid="132104"/>
                                        </p:tgtEl>
                                        <p:attrNameLst>
                                          <p:attrName>style.visibility</p:attrName>
                                        </p:attrNameLst>
                                      </p:cBhvr>
                                      <p:to>
                                        <p:strVal val="visible"/>
                                      </p:to>
                                    </p:set>
                                    <p:animEffect transition="in" filter="fade">
                                      <p:cBhvr>
                                        <p:cTn id="13" dur="1000"/>
                                        <p:tgtEl>
                                          <p:spTgt spid="132104"/>
                                        </p:tgtEl>
                                      </p:cBhvr>
                                    </p:animEffect>
                                    <p:anim calcmode="lin" valueType="num">
                                      <p:cBhvr>
                                        <p:cTn id="14" dur="1000" fill="hold"/>
                                        <p:tgtEl>
                                          <p:spTgt spid="132104"/>
                                        </p:tgtEl>
                                        <p:attrNameLst>
                                          <p:attrName>style.rotation</p:attrName>
                                        </p:attrNameLst>
                                      </p:cBhvr>
                                      <p:tavLst>
                                        <p:tav tm="0">
                                          <p:val>
                                            <p:fltVal val="720"/>
                                          </p:val>
                                        </p:tav>
                                        <p:tav tm="100000">
                                          <p:val>
                                            <p:fltVal val="0"/>
                                          </p:val>
                                        </p:tav>
                                      </p:tavLst>
                                    </p:anim>
                                    <p:anim calcmode="lin" valueType="num">
                                      <p:cBhvr>
                                        <p:cTn id="15" dur="1000" fill="hold"/>
                                        <p:tgtEl>
                                          <p:spTgt spid="132104"/>
                                        </p:tgtEl>
                                        <p:attrNameLst>
                                          <p:attrName>ppt_h</p:attrName>
                                        </p:attrNameLst>
                                      </p:cBhvr>
                                      <p:tavLst>
                                        <p:tav tm="0">
                                          <p:val>
                                            <p:fltVal val="0"/>
                                          </p:val>
                                        </p:tav>
                                        <p:tav tm="100000">
                                          <p:val>
                                            <p:strVal val="#ppt_h"/>
                                          </p:val>
                                        </p:tav>
                                      </p:tavLst>
                                    </p:anim>
                                    <p:anim calcmode="lin" valueType="num">
                                      <p:cBhvr>
                                        <p:cTn id="16" dur="1000" fill="hold"/>
                                        <p:tgtEl>
                                          <p:spTgt spid="132104"/>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32101">
                                            <p:txEl>
                                              <p:pRg st="1" end="1"/>
                                            </p:txEl>
                                          </p:spTgt>
                                        </p:tgtEl>
                                        <p:attrNameLst>
                                          <p:attrName>style.visibility</p:attrName>
                                        </p:attrNameLst>
                                      </p:cBhvr>
                                      <p:to>
                                        <p:strVal val="visible"/>
                                      </p:to>
                                    </p:set>
                                    <p:animEffect transition="in" filter="dissolve">
                                      <p:cBhvr>
                                        <p:cTn id="21" dur="500"/>
                                        <p:tgtEl>
                                          <p:spTgt spid="132101">
                                            <p:txEl>
                                              <p:pRg st="1" end="1"/>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32101">
                                            <p:txEl>
                                              <p:pRg st="3" end="3"/>
                                            </p:txEl>
                                          </p:spTgt>
                                        </p:tgtEl>
                                        <p:attrNameLst>
                                          <p:attrName>style.visibility</p:attrName>
                                        </p:attrNameLst>
                                      </p:cBhvr>
                                      <p:to>
                                        <p:strVal val="visible"/>
                                      </p:to>
                                    </p:set>
                                    <p:anim calcmode="lin" valueType="num">
                                      <p:cBhvr>
                                        <p:cTn id="26" dur="1000" fill="hold"/>
                                        <p:tgtEl>
                                          <p:spTgt spid="132101">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132101">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132101">
                                            <p:txEl>
                                              <p:pRg st="3" end="3"/>
                                            </p:txEl>
                                          </p:spTgt>
                                        </p:tgtEl>
                                      </p:cBhvr>
                                    </p:animEffect>
                                  </p:childTnLst>
                                </p:cTn>
                              </p:par>
                            </p:childTnLst>
                          </p:cTn>
                        </p:par>
                        <p:par>
                          <p:cTn id="29" fill="hold" nodeType="afterGroup">
                            <p:stCondLst>
                              <p:cond delay="1000"/>
                            </p:stCondLst>
                            <p:childTnLst>
                              <p:par>
                                <p:cTn id="30" presetID="35" presetClass="entr" presetSubtype="0" fill="hold" nodeType="afterEffect">
                                  <p:stCondLst>
                                    <p:cond delay="0"/>
                                  </p:stCondLst>
                                  <p:childTnLst>
                                    <p:set>
                                      <p:cBhvr>
                                        <p:cTn id="31" dur="1" fill="hold">
                                          <p:stCondLst>
                                            <p:cond delay="0"/>
                                          </p:stCondLst>
                                        </p:cTn>
                                        <p:tgtEl>
                                          <p:spTgt spid="132105"/>
                                        </p:tgtEl>
                                        <p:attrNameLst>
                                          <p:attrName>style.visibility</p:attrName>
                                        </p:attrNameLst>
                                      </p:cBhvr>
                                      <p:to>
                                        <p:strVal val="visible"/>
                                      </p:to>
                                    </p:set>
                                    <p:animEffect transition="in" filter="fade">
                                      <p:cBhvr>
                                        <p:cTn id="32" dur="1000"/>
                                        <p:tgtEl>
                                          <p:spTgt spid="132105"/>
                                        </p:tgtEl>
                                      </p:cBhvr>
                                    </p:animEffect>
                                    <p:anim calcmode="lin" valueType="num">
                                      <p:cBhvr>
                                        <p:cTn id="33" dur="1000" fill="hold"/>
                                        <p:tgtEl>
                                          <p:spTgt spid="132105"/>
                                        </p:tgtEl>
                                        <p:attrNameLst>
                                          <p:attrName>style.rotation</p:attrName>
                                        </p:attrNameLst>
                                      </p:cBhvr>
                                      <p:tavLst>
                                        <p:tav tm="0">
                                          <p:val>
                                            <p:fltVal val="720"/>
                                          </p:val>
                                        </p:tav>
                                        <p:tav tm="100000">
                                          <p:val>
                                            <p:fltVal val="0"/>
                                          </p:val>
                                        </p:tav>
                                      </p:tavLst>
                                    </p:anim>
                                    <p:anim calcmode="lin" valueType="num">
                                      <p:cBhvr>
                                        <p:cTn id="34" dur="1000" fill="hold"/>
                                        <p:tgtEl>
                                          <p:spTgt spid="132105"/>
                                        </p:tgtEl>
                                        <p:attrNameLst>
                                          <p:attrName>ppt_h</p:attrName>
                                        </p:attrNameLst>
                                      </p:cBhvr>
                                      <p:tavLst>
                                        <p:tav tm="0">
                                          <p:val>
                                            <p:fltVal val="0"/>
                                          </p:val>
                                        </p:tav>
                                        <p:tav tm="100000">
                                          <p:val>
                                            <p:strVal val="#ppt_h"/>
                                          </p:val>
                                        </p:tav>
                                      </p:tavLst>
                                    </p:anim>
                                    <p:anim calcmode="lin" valueType="num">
                                      <p:cBhvr>
                                        <p:cTn id="35" dur="1000" fill="hold"/>
                                        <p:tgtEl>
                                          <p:spTgt spid="132105"/>
                                        </p:tgtEl>
                                        <p:attrNameLst>
                                          <p:attrName>ppt_w</p:attrName>
                                        </p:attrNameLst>
                                      </p:cBhvr>
                                      <p:tavLst>
                                        <p:tav tm="0">
                                          <p:val>
                                            <p:fltVal val="0"/>
                                          </p:val>
                                        </p:tav>
                                        <p:tav tm="100000">
                                          <p:val>
                                            <p:strVal val="#ppt_w"/>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32101">
                                            <p:txEl>
                                              <p:pRg st="4" end="4"/>
                                            </p:txEl>
                                          </p:spTgt>
                                        </p:tgtEl>
                                        <p:attrNameLst>
                                          <p:attrName>style.visibility</p:attrName>
                                        </p:attrNameLst>
                                      </p:cBhvr>
                                      <p:to>
                                        <p:strVal val="visible"/>
                                      </p:to>
                                    </p:set>
                                    <p:animEffect transition="in" filter="dissolve">
                                      <p:cBhvr>
                                        <p:cTn id="40" dur="500"/>
                                        <p:tgtEl>
                                          <p:spTgt spid="132101">
                                            <p:txEl>
                                              <p:pRg st="4" end="4"/>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2700" y="381000"/>
            <a:ext cx="9144000" cy="2362200"/>
          </a:xfrm>
        </p:spPr>
        <p:txBody>
          <a:bodyPr/>
          <a:lstStyle/>
          <a:p>
            <a:pPr eaLnBrk="1" hangingPunct="1"/>
            <a:r>
              <a:rPr lang="en-US" altLang="en-US" sz="6000" smtClean="0">
                <a:latin typeface="Berlin Sans FB Demi" pitchFamily="34" charset="0"/>
                <a:cs typeface="Andalus" pitchFamily="18" charset="-78"/>
              </a:rPr>
              <a:t>Essential Question:</a:t>
            </a:r>
            <a:br>
              <a:rPr lang="en-US" altLang="en-US" sz="6000" smtClean="0">
                <a:latin typeface="Berlin Sans FB Demi" pitchFamily="34" charset="0"/>
                <a:cs typeface="Andalus" pitchFamily="18" charset="-78"/>
              </a:rPr>
            </a:br>
            <a:r>
              <a:rPr lang="en-US" altLang="en-US" sz="6000" smtClean="0">
                <a:latin typeface="Berlin Sans FB Demi" pitchFamily="34" charset="0"/>
                <a:cs typeface="Andalus" pitchFamily="18" charset="-78"/>
              </a:rPr>
              <a:t>How are forms of energy alike and different?</a:t>
            </a:r>
          </a:p>
        </p:txBody>
      </p:sp>
      <p:sp>
        <p:nvSpPr>
          <p:cNvPr id="10243" name="Subtitle 2"/>
          <p:cNvSpPr>
            <a:spLocks noGrp="1"/>
          </p:cNvSpPr>
          <p:nvPr>
            <p:ph type="subTitle" idx="1"/>
          </p:nvPr>
        </p:nvSpPr>
        <p:spPr>
          <a:xfrm>
            <a:off x="76200" y="3276600"/>
            <a:ext cx="8991600" cy="3478213"/>
          </a:xfrm>
        </p:spPr>
        <p:txBody>
          <a:bodyPr/>
          <a:lstStyle/>
          <a:p>
            <a:pPr algn="l" eaLnBrk="1" hangingPunct="1"/>
            <a:r>
              <a:rPr lang="en-US" altLang="en-US" sz="3000" smtClean="0">
                <a:latin typeface="Berlin Sans FB Demi" pitchFamily="34" charset="0"/>
              </a:rPr>
              <a:t>Standards:</a:t>
            </a:r>
          </a:p>
          <a:p>
            <a:pPr algn="l" eaLnBrk="1" hangingPunct="1"/>
            <a:r>
              <a:rPr lang="en-US" altLang="en-US" sz="3000" smtClean="0">
                <a:latin typeface="Berlin Sans FB Demi" pitchFamily="34" charset="0"/>
              </a:rPr>
              <a:t>S8P2c. Compare and contrast the different forms of energy (heat, light, electricity, mechanical motion, sound) and their characteristics.</a:t>
            </a:r>
          </a:p>
          <a:p>
            <a:pPr algn="l" eaLnBrk="1" hangingPunct="1"/>
            <a:r>
              <a:rPr lang="en-US" altLang="en-US" sz="3000" smtClean="0">
                <a:latin typeface="Berlin Sans FB Demi" pitchFamily="34" charset="0"/>
              </a:rPr>
              <a:t>S8P2a. Explain that energy transformation in terms of the Law of Conservation of Energy</a:t>
            </a:r>
            <a:r>
              <a:rPr lang="en-US" altLang="en-US" sz="3000" smtClean="0"/>
              <a:t>.</a:t>
            </a:r>
          </a:p>
        </p:txBody>
      </p:sp>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7" name="Rectangle 7"/>
          <p:cNvSpPr>
            <a:spLocks noGrp="1" noChangeArrowheads="1"/>
          </p:cNvSpPr>
          <p:nvPr>
            <p:ph type="body" sz="half" idx="3"/>
          </p:nvPr>
        </p:nvSpPr>
        <p:spPr>
          <a:xfrm>
            <a:off x="2743200" y="762000"/>
            <a:ext cx="6400800" cy="5486400"/>
          </a:xfrm>
        </p:spPr>
        <p:txBody>
          <a:bodyPr/>
          <a:lstStyle/>
          <a:p>
            <a:pPr marL="0" indent="0" eaLnBrk="1" hangingPunct="1">
              <a:buFontTx/>
              <a:buNone/>
            </a:pPr>
            <a:r>
              <a:rPr lang="en-US" altLang="en-US" sz="3600" smtClean="0">
                <a:latin typeface="Berlin Sans FB Demi" pitchFamily="34" charset="0"/>
              </a:rPr>
              <a:t>Electrical energy is transported to your house through power lines.</a:t>
            </a:r>
          </a:p>
          <a:p>
            <a:pPr marL="0" indent="0" eaLnBrk="1" hangingPunct="1">
              <a:buFontTx/>
              <a:buNone/>
            </a:pPr>
            <a:endParaRPr lang="en-US" altLang="en-US" sz="2800" smtClean="0">
              <a:latin typeface="Berlin Sans FB Demi" pitchFamily="34" charset="0"/>
            </a:endParaRPr>
          </a:p>
          <a:p>
            <a:pPr marL="0" indent="0" eaLnBrk="1" hangingPunct="1">
              <a:buFontTx/>
              <a:buNone/>
            </a:pPr>
            <a:r>
              <a:rPr lang="en-US" altLang="en-US" sz="3600" smtClean="0">
                <a:latin typeface="Berlin Sans FB Demi" pitchFamily="34" charset="0"/>
              </a:rPr>
              <a:t>When you plug an electric fan to a power outlet, electrical energy is transformed into what type of energy?</a:t>
            </a:r>
          </a:p>
          <a:p>
            <a:pPr marL="0" indent="0" eaLnBrk="1" hangingPunct="1">
              <a:buFontTx/>
              <a:buNone/>
            </a:pPr>
            <a:endParaRPr lang="en-US" altLang="en-US" sz="1200" smtClean="0">
              <a:latin typeface="Berlin Sans FB Demi" pitchFamily="34" charset="0"/>
            </a:endParaRPr>
          </a:p>
          <a:p>
            <a:pPr marL="0" indent="0" algn="ctr" eaLnBrk="1" hangingPunct="1">
              <a:buFontTx/>
              <a:buNone/>
            </a:pPr>
            <a:r>
              <a:rPr lang="en-US" altLang="en-US" sz="3600" smtClean="0">
                <a:solidFill>
                  <a:srgbClr val="660066"/>
                </a:solidFill>
                <a:latin typeface="Berlin Sans FB Demi" pitchFamily="34" charset="0"/>
              </a:rPr>
              <a:t>MECHANICAL ENERGY</a:t>
            </a:r>
          </a:p>
        </p:txBody>
      </p:sp>
      <p:grpSp>
        <p:nvGrpSpPr>
          <p:cNvPr id="148492" name="Group 12"/>
          <p:cNvGrpSpPr>
            <a:grpSpLocks/>
          </p:cNvGrpSpPr>
          <p:nvPr/>
        </p:nvGrpSpPr>
        <p:grpSpPr bwMode="auto">
          <a:xfrm>
            <a:off x="184150" y="609600"/>
            <a:ext cx="2286000" cy="5638800"/>
            <a:chOff x="144" y="624"/>
            <a:chExt cx="1440" cy="3552"/>
          </a:xfrm>
        </p:grpSpPr>
        <p:pic>
          <p:nvPicPr>
            <p:cNvPr id="27652" name="Picture 8" descr="Electri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624"/>
              <a:ext cx="1426" cy="1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9" descr="Electric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400"/>
              <a:ext cx="1440" cy="1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48487">
                                            <p:txEl>
                                              <p:pRg st="0" end="0"/>
                                            </p:txEl>
                                          </p:spTgt>
                                        </p:tgtEl>
                                        <p:attrNameLst>
                                          <p:attrName>style.visibility</p:attrName>
                                        </p:attrNameLst>
                                      </p:cBhvr>
                                      <p:to>
                                        <p:strVal val="visible"/>
                                      </p:to>
                                    </p:set>
                                    <p:anim calcmode="lin" valueType="num">
                                      <p:cBhvr>
                                        <p:cTn id="7" dur="1000" fill="hold"/>
                                        <p:tgtEl>
                                          <p:spTgt spid="14848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484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8487">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8487">
                                            <p:txEl>
                                              <p:pRg st="2" end="2"/>
                                            </p:txEl>
                                          </p:spTgt>
                                        </p:tgtEl>
                                        <p:attrNameLst>
                                          <p:attrName>style.visibility</p:attrName>
                                        </p:attrNameLst>
                                      </p:cBhvr>
                                      <p:to>
                                        <p:strVal val="visible"/>
                                      </p:to>
                                    </p:set>
                                    <p:anim calcmode="lin" valueType="num">
                                      <p:cBhvr>
                                        <p:cTn id="12" dur="1000" fill="hold"/>
                                        <p:tgtEl>
                                          <p:spTgt spid="148487">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8487">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8487">
                                            <p:txEl>
                                              <p:pRg st="2" end="2"/>
                                            </p:txEl>
                                          </p:spTgt>
                                        </p:tgtEl>
                                      </p:cBhvr>
                                    </p:animEffect>
                                  </p:childTnLst>
                                </p:cTn>
                              </p:par>
                            </p:childTnLst>
                          </p:cTn>
                        </p:par>
                        <p:par>
                          <p:cTn id="15" fill="hold" nodeType="afterGroup">
                            <p:stCondLst>
                              <p:cond delay="1000"/>
                            </p:stCondLst>
                            <p:childTnLst>
                              <p:par>
                                <p:cTn id="16" presetID="52" presetClass="entr" presetSubtype="0" fill="hold" nodeType="afterEffect">
                                  <p:stCondLst>
                                    <p:cond delay="0"/>
                                  </p:stCondLst>
                                  <p:childTnLst>
                                    <p:set>
                                      <p:cBhvr>
                                        <p:cTn id="17" dur="1" fill="hold">
                                          <p:stCondLst>
                                            <p:cond delay="0"/>
                                          </p:stCondLst>
                                        </p:cTn>
                                        <p:tgtEl>
                                          <p:spTgt spid="148492"/>
                                        </p:tgtEl>
                                        <p:attrNameLst>
                                          <p:attrName>style.visibility</p:attrName>
                                        </p:attrNameLst>
                                      </p:cBhvr>
                                      <p:to>
                                        <p:strVal val="visible"/>
                                      </p:to>
                                    </p:set>
                                    <p:animScale>
                                      <p:cBhvr>
                                        <p:cTn id="18" dur="1000" decel="50000" fill="hold">
                                          <p:stCondLst>
                                            <p:cond delay="0"/>
                                          </p:stCondLst>
                                        </p:cTn>
                                        <p:tgtEl>
                                          <p:spTgt spid="1484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48492"/>
                                        </p:tgtEl>
                                        <p:attrNameLst>
                                          <p:attrName>ppt_x</p:attrName>
                                          <p:attrName>ppt_y</p:attrName>
                                        </p:attrNameLst>
                                      </p:cBhvr>
                                    </p:animMotion>
                                    <p:animEffect transition="in" filter="fade">
                                      <p:cBhvr>
                                        <p:cTn id="20" dur="1000"/>
                                        <p:tgtEl>
                                          <p:spTgt spid="1484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48487">
                                            <p:txEl>
                                              <p:pRg st="4" end="4"/>
                                            </p:txEl>
                                          </p:spTgt>
                                        </p:tgtEl>
                                        <p:attrNameLst>
                                          <p:attrName>style.visibility</p:attrName>
                                        </p:attrNameLst>
                                      </p:cBhvr>
                                      <p:to>
                                        <p:strVal val="visible"/>
                                      </p:to>
                                    </p:set>
                                    <p:animEffect transition="in" filter="dissolve">
                                      <p:cBhvr>
                                        <p:cTn id="25" dur="500"/>
                                        <p:tgtEl>
                                          <p:spTgt spid="148487">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152400"/>
            <a:ext cx="9144000" cy="762000"/>
          </a:xfrm>
        </p:spPr>
        <p:txBody>
          <a:bodyPr/>
          <a:lstStyle/>
          <a:p>
            <a:pPr eaLnBrk="1" hangingPunct="1"/>
            <a:r>
              <a:rPr lang="en-US" altLang="en-US" sz="3600" b="1" smtClean="0">
                <a:latin typeface="Berlin Sans FB Demi" pitchFamily="34" charset="0"/>
              </a:rPr>
              <a:t>What type of energy is shown below?</a:t>
            </a:r>
          </a:p>
        </p:txBody>
      </p:sp>
      <p:sp>
        <p:nvSpPr>
          <p:cNvPr id="168963" name="Rectangle 3"/>
          <p:cNvSpPr>
            <a:spLocks noGrp="1" noChangeArrowheads="1"/>
          </p:cNvSpPr>
          <p:nvPr>
            <p:ph type="body" sz="half" idx="2"/>
          </p:nvPr>
        </p:nvSpPr>
        <p:spPr>
          <a:xfrm>
            <a:off x="609600" y="5867400"/>
            <a:ext cx="7772400" cy="762000"/>
          </a:xfrm>
        </p:spPr>
        <p:txBody>
          <a:bodyPr/>
          <a:lstStyle/>
          <a:p>
            <a:pPr marL="0" indent="0" algn="ctr" eaLnBrk="1" hangingPunct="1">
              <a:buFontTx/>
              <a:buNone/>
            </a:pPr>
            <a:r>
              <a:rPr lang="en-US" altLang="en-US" sz="4000" smtClean="0">
                <a:solidFill>
                  <a:srgbClr val="660066"/>
                </a:solidFill>
                <a:latin typeface="Berlin Sans FB Demi" pitchFamily="34" charset="0"/>
              </a:rPr>
              <a:t>Chemical Energy</a:t>
            </a:r>
          </a:p>
        </p:txBody>
      </p:sp>
      <p:pic>
        <p:nvPicPr>
          <p:cNvPr id="168966" name="Picture 6" descr="chemical5"/>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828800" y="1066800"/>
            <a:ext cx="5410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additive="base">
                                        <p:cTn id="7" dur="500" fill="hold"/>
                                        <p:tgtEl>
                                          <p:spTgt spid="168962"/>
                                        </p:tgtEl>
                                        <p:attrNameLst>
                                          <p:attrName>ppt_x</p:attrName>
                                        </p:attrNameLst>
                                      </p:cBhvr>
                                      <p:tavLst>
                                        <p:tav tm="0">
                                          <p:val>
                                            <p:strVal val="#ppt_x"/>
                                          </p:val>
                                        </p:tav>
                                        <p:tav tm="100000">
                                          <p:val>
                                            <p:strVal val="#ppt_x"/>
                                          </p:val>
                                        </p:tav>
                                      </p:tavLst>
                                    </p:anim>
                                    <p:anim calcmode="lin" valueType="num">
                                      <p:cBhvr additive="base">
                                        <p:cTn id="8" dur="500" fill="hold"/>
                                        <p:tgtEl>
                                          <p:spTgt spid="16896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32" fill="hold" nodeType="afterEffect">
                                  <p:stCondLst>
                                    <p:cond delay="0"/>
                                  </p:stCondLst>
                                  <p:childTnLst>
                                    <p:set>
                                      <p:cBhvr>
                                        <p:cTn id="11" dur="1" fill="hold">
                                          <p:stCondLst>
                                            <p:cond delay="0"/>
                                          </p:stCondLst>
                                        </p:cTn>
                                        <p:tgtEl>
                                          <p:spTgt spid="168966"/>
                                        </p:tgtEl>
                                        <p:attrNameLst>
                                          <p:attrName>style.visibility</p:attrName>
                                        </p:attrNameLst>
                                      </p:cBhvr>
                                      <p:to>
                                        <p:strVal val="visible"/>
                                      </p:to>
                                    </p:set>
                                    <p:animEffect transition="in" filter="circle(out)">
                                      <p:cBhvr>
                                        <p:cTn id="12" dur="1000"/>
                                        <p:tgtEl>
                                          <p:spTgt spid="168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8963">
                                            <p:txEl>
                                              <p:pRg st="0" end="0"/>
                                            </p:txEl>
                                          </p:spTgt>
                                        </p:tgtEl>
                                        <p:attrNameLst>
                                          <p:attrName>style.visibility</p:attrName>
                                        </p:attrNameLst>
                                      </p:cBhvr>
                                      <p:to>
                                        <p:strVal val="visible"/>
                                      </p:to>
                                    </p:set>
                                    <p:animEffect transition="in" filter="dissolve">
                                      <p:cBhvr>
                                        <p:cTn id="17" dur="500"/>
                                        <p:tgtEl>
                                          <p:spTgt spid="16896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152400"/>
            <a:ext cx="9144000" cy="762000"/>
          </a:xfrm>
        </p:spPr>
        <p:txBody>
          <a:bodyPr/>
          <a:lstStyle/>
          <a:p>
            <a:pPr eaLnBrk="1" hangingPunct="1"/>
            <a:r>
              <a:rPr lang="en-US" altLang="en-US" sz="3600" b="1" smtClean="0">
                <a:latin typeface="Berlin Sans FB Demi" pitchFamily="34" charset="0"/>
              </a:rPr>
              <a:t>What types of energy are shown below?</a:t>
            </a:r>
          </a:p>
        </p:txBody>
      </p:sp>
      <p:sp>
        <p:nvSpPr>
          <p:cNvPr id="171011" name="Rectangle 3"/>
          <p:cNvSpPr>
            <a:spLocks noGrp="1" noChangeArrowheads="1"/>
          </p:cNvSpPr>
          <p:nvPr>
            <p:ph type="body" sz="half" idx="2"/>
          </p:nvPr>
        </p:nvSpPr>
        <p:spPr>
          <a:xfrm>
            <a:off x="0" y="5486400"/>
            <a:ext cx="9144000" cy="1371600"/>
          </a:xfrm>
        </p:spPr>
        <p:txBody>
          <a:bodyPr/>
          <a:lstStyle/>
          <a:p>
            <a:pPr marL="0" indent="0" algn="ctr" eaLnBrk="1" hangingPunct="1">
              <a:lnSpc>
                <a:spcPct val="90000"/>
              </a:lnSpc>
              <a:buFontTx/>
              <a:buNone/>
            </a:pPr>
            <a:r>
              <a:rPr lang="en-US" altLang="en-US" sz="4000" smtClean="0">
                <a:solidFill>
                  <a:srgbClr val="660066"/>
                </a:solidFill>
                <a:latin typeface="Berlin Sans FB Demi" pitchFamily="34" charset="0"/>
              </a:rPr>
              <a:t>Chemical, Mechanical and</a:t>
            </a:r>
          </a:p>
          <a:p>
            <a:pPr marL="0" indent="0" algn="ctr" eaLnBrk="1" hangingPunct="1">
              <a:lnSpc>
                <a:spcPct val="90000"/>
              </a:lnSpc>
              <a:buFontTx/>
              <a:buNone/>
            </a:pPr>
            <a:r>
              <a:rPr lang="en-US" altLang="en-US" sz="4000" smtClean="0">
                <a:solidFill>
                  <a:srgbClr val="660066"/>
                </a:solidFill>
                <a:latin typeface="Berlin Sans FB Demi" pitchFamily="34" charset="0"/>
              </a:rPr>
              <a:t>Radiant Energy</a:t>
            </a:r>
          </a:p>
        </p:txBody>
      </p:sp>
      <p:pic>
        <p:nvPicPr>
          <p:cNvPr id="171014" name="Picture 6" descr="remotecontrol"/>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752600" y="990600"/>
            <a:ext cx="55626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additive="base">
                                        <p:cTn id="7" dur="1000" fill="hold"/>
                                        <p:tgtEl>
                                          <p:spTgt spid="171010"/>
                                        </p:tgtEl>
                                        <p:attrNameLst>
                                          <p:attrName>ppt_x</p:attrName>
                                        </p:attrNameLst>
                                      </p:cBhvr>
                                      <p:tavLst>
                                        <p:tav tm="0">
                                          <p:val>
                                            <p:strVal val="#ppt_x"/>
                                          </p:val>
                                        </p:tav>
                                        <p:tav tm="100000">
                                          <p:val>
                                            <p:strVal val="#ppt_x"/>
                                          </p:val>
                                        </p:tav>
                                      </p:tavLst>
                                    </p:anim>
                                    <p:anim calcmode="lin" valueType="num">
                                      <p:cBhvr additive="base">
                                        <p:cTn id="8" dur="1000" fill="hold"/>
                                        <p:tgtEl>
                                          <p:spTgt spid="1710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500"/>
                                  </p:stCondLst>
                                  <p:childTnLst>
                                    <p:set>
                                      <p:cBhvr>
                                        <p:cTn id="11" dur="1" fill="hold">
                                          <p:stCondLst>
                                            <p:cond delay="0"/>
                                          </p:stCondLst>
                                        </p:cTn>
                                        <p:tgtEl>
                                          <p:spTgt spid="171014"/>
                                        </p:tgtEl>
                                        <p:attrNameLst>
                                          <p:attrName>style.visibility</p:attrName>
                                        </p:attrNameLst>
                                      </p:cBhvr>
                                      <p:to>
                                        <p:strVal val="visible"/>
                                      </p:to>
                                    </p:set>
                                    <p:animEffect transition="in" filter="circle(out)">
                                      <p:cBhvr>
                                        <p:cTn id="12" dur="1000"/>
                                        <p:tgtEl>
                                          <p:spTgt spid="171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1011">
                                            <p:txEl>
                                              <p:pRg st="0" end="0"/>
                                            </p:txEl>
                                          </p:spTgt>
                                        </p:tgtEl>
                                        <p:attrNameLst>
                                          <p:attrName>style.visibility</p:attrName>
                                        </p:attrNameLst>
                                      </p:cBhvr>
                                      <p:to>
                                        <p:strVal val="visible"/>
                                      </p:to>
                                    </p:set>
                                    <p:animEffect transition="in" filter="dissolve">
                                      <p:cBhvr>
                                        <p:cTn id="17" dur="500"/>
                                        <p:tgtEl>
                                          <p:spTgt spid="17101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8" presetID="9" presetClass="entr" presetSubtype="0" fill="hold" nodeType="withEffect">
                                  <p:stCondLst>
                                    <p:cond delay="0"/>
                                  </p:stCondLst>
                                  <p:childTnLst>
                                    <p:set>
                                      <p:cBhvr>
                                        <p:cTn id="19" dur="1" fill="hold">
                                          <p:stCondLst>
                                            <p:cond delay="0"/>
                                          </p:stCondLst>
                                        </p:cTn>
                                        <p:tgtEl>
                                          <p:spTgt spid="171011">
                                            <p:txEl>
                                              <p:pRg st="1" end="1"/>
                                            </p:txEl>
                                          </p:spTgt>
                                        </p:tgtEl>
                                        <p:attrNameLst>
                                          <p:attrName>style.visibility</p:attrName>
                                        </p:attrNameLst>
                                      </p:cBhvr>
                                      <p:to>
                                        <p:strVal val="visible"/>
                                      </p:to>
                                    </p:set>
                                    <p:animEffect transition="in" filter="dissolve">
                                      <p:cBhvr>
                                        <p:cTn id="20" dur="500"/>
                                        <p:tgtEl>
                                          <p:spTgt spid="171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0" y="152400"/>
            <a:ext cx="9144000" cy="762000"/>
          </a:xfrm>
        </p:spPr>
        <p:txBody>
          <a:bodyPr/>
          <a:lstStyle/>
          <a:p>
            <a:pPr eaLnBrk="1" hangingPunct="1"/>
            <a:r>
              <a:rPr lang="en-US" altLang="en-US" sz="3600" b="1" smtClean="0">
                <a:latin typeface="Berlin Sans FB Demi" pitchFamily="34" charset="0"/>
              </a:rPr>
              <a:t>What type of energy is shown below?</a:t>
            </a:r>
          </a:p>
        </p:txBody>
      </p:sp>
      <p:sp>
        <p:nvSpPr>
          <p:cNvPr id="172035" name="Rectangle 3"/>
          <p:cNvSpPr>
            <a:spLocks noGrp="1" noChangeArrowheads="1"/>
          </p:cNvSpPr>
          <p:nvPr>
            <p:ph type="body" sz="half" idx="2"/>
          </p:nvPr>
        </p:nvSpPr>
        <p:spPr>
          <a:xfrm>
            <a:off x="609600" y="5867400"/>
            <a:ext cx="7772400" cy="762000"/>
          </a:xfrm>
        </p:spPr>
        <p:txBody>
          <a:bodyPr/>
          <a:lstStyle/>
          <a:p>
            <a:pPr marL="0" indent="0" algn="ctr" eaLnBrk="1" hangingPunct="1">
              <a:buFontTx/>
              <a:buNone/>
            </a:pPr>
            <a:r>
              <a:rPr lang="en-US" altLang="en-US" sz="4000" smtClean="0">
                <a:solidFill>
                  <a:srgbClr val="660066"/>
                </a:solidFill>
                <a:latin typeface="Berlin Sans FB Demi" pitchFamily="34" charset="0"/>
              </a:rPr>
              <a:t>Thermal Energy</a:t>
            </a:r>
          </a:p>
        </p:txBody>
      </p:sp>
      <p:pic>
        <p:nvPicPr>
          <p:cNvPr id="28676" name="Picture 6" descr="http://fc00.deviantart.net/fs17/f/2007/211/c/b/Red_Hot_Coiled_Stove_Burner_2_by_FantasySt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096963"/>
            <a:ext cx="44196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1000" fill="hold"/>
                                        <p:tgtEl>
                                          <p:spTgt spid="172034"/>
                                        </p:tgtEl>
                                        <p:attrNameLst>
                                          <p:attrName>ppt_x</p:attrName>
                                        </p:attrNameLst>
                                      </p:cBhvr>
                                      <p:tavLst>
                                        <p:tav tm="0">
                                          <p:val>
                                            <p:strVal val="#ppt_x"/>
                                          </p:val>
                                        </p:tav>
                                        <p:tav tm="100000">
                                          <p:val>
                                            <p:strVal val="#ppt_x"/>
                                          </p:val>
                                        </p:tav>
                                      </p:tavLst>
                                    </p:anim>
                                    <p:anim calcmode="lin" valueType="num">
                                      <p:cBhvr additive="base">
                                        <p:cTn id="8" dur="1000" fill="hold"/>
                                        <p:tgtEl>
                                          <p:spTgt spid="17203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circle(out)">
                                      <p:cBhvr>
                                        <p:cTn id="12" dur="1000"/>
                                        <p:tgtEl>
                                          <p:spTgt spid="286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2035">
                                            <p:txEl>
                                              <p:pRg st="0" end="0"/>
                                            </p:txEl>
                                          </p:spTgt>
                                        </p:tgtEl>
                                        <p:attrNameLst>
                                          <p:attrName>style.visibility</p:attrName>
                                        </p:attrNameLst>
                                      </p:cBhvr>
                                      <p:to>
                                        <p:strVal val="visible"/>
                                      </p:to>
                                    </p:set>
                                    <p:animEffect transition="in" filter="dissolve">
                                      <p:cBhvr>
                                        <p:cTn id="17" dur="500"/>
                                        <p:tgtEl>
                                          <p:spTgt spid="17203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utoUpdateAnimBg="0"/>
      <p:bldP spid="1720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350" y="228600"/>
            <a:ext cx="9144000" cy="762000"/>
          </a:xfrm>
        </p:spPr>
        <p:txBody>
          <a:bodyPr/>
          <a:lstStyle/>
          <a:p>
            <a:pPr eaLnBrk="1" hangingPunct="1"/>
            <a:r>
              <a:rPr lang="en-US" altLang="en-US" sz="3600" b="1" smtClean="0">
                <a:latin typeface="Berlin Sans FB Demi" pitchFamily="34" charset="0"/>
              </a:rPr>
              <a:t>What type of energy is shown below?</a:t>
            </a:r>
          </a:p>
        </p:txBody>
      </p:sp>
      <p:sp>
        <p:nvSpPr>
          <p:cNvPr id="173059" name="Rectangle 3"/>
          <p:cNvSpPr>
            <a:spLocks noGrp="1" noChangeArrowheads="1"/>
          </p:cNvSpPr>
          <p:nvPr>
            <p:ph type="body" sz="half" idx="2"/>
          </p:nvPr>
        </p:nvSpPr>
        <p:spPr>
          <a:xfrm>
            <a:off x="533400" y="5867400"/>
            <a:ext cx="7772400" cy="762000"/>
          </a:xfrm>
        </p:spPr>
        <p:txBody>
          <a:bodyPr/>
          <a:lstStyle/>
          <a:p>
            <a:pPr marL="0" indent="0" algn="ctr" eaLnBrk="1" hangingPunct="1">
              <a:buFontTx/>
              <a:buNone/>
            </a:pPr>
            <a:r>
              <a:rPr lang="en-US" altLang="en-US" sz="4000" smtClean="0">
                <a:solidFill>
                  <a:srgbClr val="660066"/>
                </a:solidFill>
                <a:latin typeface="Berlin Sans FB Demi" pitchFamily="34" charset="0"/>
              </a:rPr>
              <a:t>Chemical Energy  (yummy)</a:t>
            </a:r>
          </a:p>
        </p:txBody>
      </p:sp>
      <p:pic>
        <p:nvPicPr>
          <p:cNvPr id="173062" name="Picture 6" descr="tomato"/>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057400" y="1371600"/>
            <a:ext cx="4953000" cy="4260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1000" fill="hold"/>
                                        <p:tgtEl>
                                          <p:spTgt spid="173058"/>
                                        </p:tgtEl>
                                        <p:attrNameLst>
                                          <p:attrName>ppt_x</p:attrName>
                                        </p:attrNameLst>
                                      </p:cBhvr>
                                      <p:tavLst>
                                        <p:tav tm="0">
                                          <p:val>
                                            <p:strVal val="#ppt_x"/>
                                          </p:val>
                                        </p:tav>
                                        <p:tav tm="100000">
                                          <p:val>
                                            <p:strVal val="#ppt_x"/>
                                          </p:val>
                                        </p:tav>
                                      </p:tavLst>
                                    </p:anim>
                                    <p:anim calcmode="lin" valueType="num">
                                      <p:cBhvr additive="base">
                                        <p:cTn id="8" dur="1000" fill="hold"/>
                                        <p:tgtEl>
                                          <p:spTgt spid="17305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0"/>
                                  </p:stCondLst>
                                  <p:childTnLst>
                                    <p:set>
                                      <p:cBhvr>
                                        <p:cTn id="11" dur="1" fill="hold">
                                          <p:stCondLst>
                                            <p:cond delay="0"/>
                                          </p:stCondLst>
                                        </p:cTn>
                                        <p:tgtEl>
                                          <p:spTgt spid="173062"/>
                                        </p:tgtEl>
                                        <p:attrNameLst>
                                          <p:attrName>style.visibility</p:attrName>
                                        </p:attrNameLst>
                                      </p:cBhvr>
                                      <p:to>
                                        <p:strVal val="visible"/>
                                      </p:to>
                                    </p:set>
                                    <p:animEffect transition="in" filter="circle(out)">
                                      <p:cBhvr>
                                        <p:cTn id="12" dur="1000"/>
                                        <p:tgtEl>
                                          <p:spTgt spid="1730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3059">
                                            <p:txEl>
                                              <p:pRg st="0" end="0"/>
                                            </p:txEl>
                                          </p:spTgt>
                                        </p:tgtEl>
                                        <p:attrNameLst>
                                          <p:attrName>style.visibility</p:attrName>
                                        </p:attrNameLst>
                                      </p:cBhvr>
                                      <p:to>
                                        <p:strVal val="visible"/>
                                      </p:to>
                                    </p:set>
                                    <p:animEffect transition="in" filter="dissolve">
                                      <p:cBhvr>
                                        <p:cTn id="17" dur="500"/>
                                        <p:tgtEl>
                                          <p:spTgt spid="17305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0" y="152400"/>
            <a:ext cx="9144000" cy="762000"/>
          </a:xfrm>
        </p:spPr>
        <p:txBody>
          <a:bodyPr/>
          <a:lstStyle/>
          <a:p>
            <a:pPr eaLnBrk="1" hangingPunct="1"/>
            <a:r>
              <a:rPr lang="en-US" altLang="en-US" sz="3600" b="1" smtClean="0">
                <a:latin typeface="Berlin Sans FB Demi" pitchFamily="34" charset="0"/>
              </a:rPr>
              <a:t>What types of energy are shown below?</a:t>
            </a:r>
          </a:p>
        </p:txBody>
      </p:sp>
      <p:sp>
        <p:nvSpPr>
          <p:cNvPr id="166918" name="Rectangle 6"/>
          <p:cNvSpPr>
            <a:spLocks noGrp="1" noChangeArrowheads="1"/>
          </p:cNvSpPr>
          <p:nvPr>
            <p:ph type="body" sz="half" idx="2"/>
          </p:nvPr>
        </p:nvSpPr>
        <p:spPr>
          <a:xfrm>
            <a:off x="0" y="5334000"/>
            <a:ext cx="9144000" cy="1295400"/>
          </a:xfrm>
        </p:spPr>
        <p:txBody>
          <a:bodyPr/>
          <a:lstStyle/>
          <a:p>
            <a:pPr marL="0" indent="0" algn="ctr" eaLnBrk="1" hangingPunct="1">
              <a:lnSpc>
                <a:spcPct val="90000"/>
              </a:lnSpc>
              <a:buFontTx/>
              <a:buNone/>
            </a:pPr>
            <a:r>
              <a:rPr lang="en-US" altLang="en-US" sz="3600" smtClean="0">
                <a:solidFill>
                  <a:srgbClr val="660066"/>
                </a:solidFill>
                <a:latin typeface="Berlin Sans FB Demi" pitchFamily="34" charset="0"/>
              </a:rPr>
              <a:t>Mechanical and Thermal Energy</a:t>
            </a:r>
          </a:p>
          <a:p>
            <a:pPr marL="0" indent="0" algn="ctr" eaLnBrk="1" hangingPunct="1">
              <a:lnSpc>
                <a:spcPct val="90000"/>
              </a:lnSpc>
              <a:buFontTx/>
              <a:buNone/>
            </a:pPr>
            <a:r>
              <a:rPr lang="en-US" altLang="en-US" sz="3600" smtClean="0">
                <a:solidFill>
                  <a:srgbClr val="660066"/>
                </a:solidFill>
                <a:latin typeface="Berlin Sans FB Demi" pitchFamily="34" charset="0"/>
              </a:rPr>
              <a:t>(Friction causes thermal energy)</a:t>
            </a:r>
          </a:p>
        </p:txBody>
      </p:sp>
      <p:pic>
        <p:nvPicPr>
          <p:cNvPr id="166919" name="Picture 7" descr="thermal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33400" y="1295400"/>
            <a:ext cx="7772400" cy="3990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66916"/>
                                        </p:tgtEl>
                                        <p:attrNameLst>
                                          <p:attrName>style.visibility</p:attrName>
                                        </p:attrNameLst>
                                      </p:cBhvr>
                                      <p:to>
                                        <p:strVal val="visible"/>
                                      </p:to>
                                    </p:set>
                                    <p:anim calcmode="lin" valueType="num">
                                      <p:cBhvr additive="base">
                                        <p:cTn id="7" dur="1000" fill="hold"/>
                                        <p:tgtEl>
                                          <p:spTgt spid="166916"/>
                                        </p:tgtEl>
                                        <p:attrNameLst>
                                          <p:attrName>ppt_x</p:attrName>
                                        </p:attrNameLst>
                                      </p:cBhvr>
                                      <p:tavLst>
                                        <p:tav tm="0">
                                          <p:val>
                                            <p:strVal val="#ppt_x"/>
                                          </p:val>
                                        </p:tav>
                                        <p:tav tm="100000">
                                          <p:val>
                                            <p:strVal val="#ppt_x"/>
                                          </p:val>
                                        </p:tav>
                                      </p:tavLst>
                                    </p:anim>
                                    <p:anim calcmode="lin" valueType="num">
                                      <p:cBhvr additive="base">
                                        <p:cTn id="8" dur="1000" fill="hold"/>
                                        <p:tgtEl>
                                          <p:spTgt spid="1669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6" presetClass="entr" presetSubtype="32" fill="hold" nodeType="afterEffect">
                                  <p:stCondLst>
                                    <p:cond delay="0"/>
                                  </p:stCondLst>
                                  <p:childTnLst>
                                    <p:set>
                                      <p:cBhvr>
                                        <p:cTn id="11" dur="1" fill="hold">
                                          <p:stCondLst>
                                            <p:cond delay="0"/>
                                          </p:stCondLst>
                                        </p:cTn>
                                        <p:tgtEl>
                                          <p:spTgt spid="166919"/>
                                        </p:tgtEl>
                                        <p:attrNameLst>
                                          <p:attrName>style.visibility</p:attrName>
                                        </p:attrNameLst>
                                      </p:cBhvr>
                                      <p:to>
                                        <p:strVal val="visible"/>
                                      </p:to>
                                    </p:set>
                                    <p:animEffect transition="in" filter="circle(out)">
                                      <p:cBhvr>
                                        <p:cTn id="12" dur="1000"/>
                                        <p:tgtEl>
                                          <p:spTgt spid="1669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66918">
                                            <p:txEl>
                                              <p:pRg st="0" end="0"/>
                                            </p:txEl>
                                          </p:spTgt>
                                        </p:tgtEl>
                                        <p:attrNameLst>
                                          <p:attrName>style.visibility</p:attrName>
                                        </p:attrNameLst>
                                      </p:cBhvr>
                                      <p:to>
                                        <p:strVal val="visible"/>
                                      </p:to>
                                    </p:set>
                                    <p:animEffect transition="in" filter="dissolve">
                                      <p:cBhvr>
                                        <p:cTn id="17" dur="500"/>
                                        <p:tgtEl>
                                          <p:spTgt spid="166918">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8" presetID="9" presetClass="entr" presetSubtype="0" fill="hold" nodeType="withEffect">
                                  <p:stCondLst>
                                    <p:cond delay="0"/>
                                  </p:stCondLst>
                                  <p:childTnLst>
                                    <p:set>
                                      <p:cBhvr>
                                        <p:cTn id="19" dur="1" fill="hold">
                                          <p:stCondLst>
                                            <p:cond delay="0"/>
                                          </p:stCondLst>
                                        </p:cTn>
                                        <p:tgtEl>
                                          <p:spTgt spid="166918">
                                            <p:txEl>
                                              <p:pRg st="1" end="1"/>
                                            </p:txEl>
                                          </p:spTgt>
                                        </p:tgtEl>
                                        <p:attrNameLst>
                                          <p:attrName>style.visibility</p:attrName>
                                        </p:attrNameLst>
                                      </p:cBhvr>
                                      <p:to>
                                        <p:strVal val="visible"/>
                                      </p:to>
                                    </p:set>
                                    <p:animEffect transition="in" filter="dissolve">
                                      <p:cBhvr>
                                        <p:cTn id="20" dur="500"/>
                                        <p:tgtEl>
                                          <p:spTgt spid="166918">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187325" y="457200"/>
            <a:ext cx="8802688" cy="2895600"/>
          </a:xfrm>
        </p:spPr>
        <p:txBody>
          <a:bodyPr/>
          <a:lstStyle/>
          <a:p>
            <a:r>
              <a:rPr lang="en-US" altLang="en-US" sz="4700" smtClean="0">
                <a:latin typeface="Berlin Sans FB Demi" pitchFamily="34" charset="0"/>
              </a:rPr>
              <a:t>In the world around you, energy is transforming continually between one form and another.</a:t>
            </a:r>
          </a:p>
        </p:txBody>
      </p:sp>
      <p:sp>
        <p:nvSpPr>
          <p:cNvPr id="33795" name="Title 1"/>
          <p:cNvSpPr txBox="1">
            <a:spLocks/>
          </p:cNvSpPr>
          <p:nvPr/>
        </p:nvSpPr>
        <p:spPr bwMode="auto">
          <a:xfrm>
            <a:off x="0" y="4114800"/>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700">
                <a:solidFill>
                  <a:schemeClr val="tx2"/>
                </a:solidFill>
                <a:latin typeface="Berlin Sans FB Demi" pitchFamily="34" charset="0"/>
              </a:rPr>
              <a:t>Often, one form of energy changes into more than one form.</a:t>
            </a:r>
          </a:p>
        </p:txBody>
      </p:sp>
    </p:spTree>
  </p:cSld>
  <p:clrMapOvr>
    <a:masterClrMapping/>
  </p:clrMapOvr>
  <p:transition spd="slow">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228600" y="685800"/>
            <a:ext cx="8802688" cy="2895600"/>
          </a:xfrm>
        </p:spPr>
        <p:txBody>
          <a:bodyPr/>
          <a:lstStyle/>
          <a:p>
            <a:r>
              <a:rPr lang="en-US" altLang="en-US" sz="4700" dirty="0" smtClean="0">
                <a:latin typeface="Berlin Sans FB Demi" pitchFamily="34" charset="0"/>
              </a:rPr>
              <a:t>According to the Law of Conservation of Energy, </a:t>
            </a:r>
            <a:r>
              <a:rPr lang="en-US" altLang="en-US" sz="4700" dirty="0" smtClean="0">
                <a:solidFill>
                  <a:srgbClr val="FF0000"/>
                </a:solidFill>
                <a:latin typeface="Berlin Sans FB Demi" pitchFamily="34" charset="0"/>
              </a:rPr>
              <a:t>energy is never created or destroyed, it just changes its form.</a:t>
            </a:r>
          </a:p>
        </p:txBody>
      </p:sp>
      <p:sp>
        <p:nvSpPr>
          <p:cNvPr id="5" name="Rectangle 4"/>
          <p:cNvSpPr/>
          <p:nvPr/>
        </p:nvSpPr>
        <p:spPr>
          <a:xfrm>
            <a:off x="304800" y="4191000"/>
            <a:ext cx="8458200" cy="1569660"/>
          </a:xfrm>
          <a:prstGeom prst="rect">
            <a:avLst/>
          </a:prstGeom>
        </p:spPr>
        <p:txBody>
          <a:bodyPr>
            <a:spAutoFit/>
          </a:bodyPr>
          <a:lstStyle/>
          <a:p>
            <a:pPr algn="ctr">
              <a:defRPr/>
            </a:pPr>
            <a:r>
              <a:rPr lang="en-US" sz="3200" dirty="0"/>
              <a:t>Demonstration of the Law of Conservation of Energy: </a:t>
            </a:r>
            <a:r>
              <a:rPr lang="en-US" sz="3200" dirty="0">
                <a:ln>
                  <a:solidFill>
                    <a:schemeClr val="tx1"/>
                  </a:solidFill>
                </a:ln>
                <a:solidFill>
                  <a:srgbClr val="000000"/>
                </a:solidFill>
                <a:hlinkClick r:id="rId3"/>
              </a:rPr>
              <a:t>Exploratorium: Science of Baseball – “</a:t>
            </a:r>
            <a:r>
              <a:rPr lang="en-US" sz="3200" dirty="0" err="1">
                <a:ln>
                  <a:solidFill>
                    <a:schemeClr val="tx1"/>
                  </a:solidFill>
                </a:ln>
                <a:solidFill>
                  <a:srgbClr val="000000"/>
                </a:solidFill>
                <a:hlinkClick r:id="rId3"/>
              </a:rPr>
              <a:t>Baseketball</a:t>
            </a:r>
            <a:r>
              <a:rPr lang="en-US" sz="3200" dirty="0">
                <a:ln>
                  <a:solidFill>
                    <a:schemeClr val="tx1"/>
                  </a:solidFill>
                </a:ln>
                <a:solidFill>
                  <a:srgbClr val="000000"/>
                </a:solidFill>
                <a:hlinkClick r:id="rId3"/>
              </a:rPr>
              <a:t> a Physicist Party Trick” </a:t>
            </a:r>
            <a:endParaRPr lang="en-US" sz="3200" dirty="0">
              <a:ln>
                <a:solidFill>
                  <a:schemeClr val="tx1"/>
                </a:solidFill>
              </a:ln>
              <a:solidFill>
                <a:srgbClr val="000000"/>
              </a:solidFill>
            </a:endParaRPr>
          </a:p>
        </p:txBody>
      </p:sp>
    </p:spTree>
  </p:cSld>
  <p:clrMapOvr>
    <a:masterClrMapping/>
  </p:clrMapOvr>
  <p:transition spd="slow">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90600" y="304800"/>
            <a:ext cx="7543800" cy="1143000"/>
          </a:xfrm>
        </p:spPr>
        <p:txBody>
          <a:bodyPr/>
          <a:lstStyle/>
          <a:p>
            <a:r>
              <a:rPr lang="en-US" altLang="en-US" smtClean="0">
                <a:latin typeface="Berlin Sans FB Demi" pitchFamily="34" charset="0"/>
              </a:rPr>
              <a:t>Examples of Transforming Heat (Thermal) Energy</a:t>
            </a:r>
          </a:p>
        </p:txBody>
      </p:sp>
      <p:sp>
        <p:nvSpPr>
          <p:cNvPr id="35843" name="Content Placeholder 2"/>
          <p:cNvSpPr>
            <a:spLocks noGrp="1"/>
          </p:cNvSpPr>
          <p:nvPr>
            <p:ph idx="1"/>
          </p:nvPr>
        </p:nvSpPr>
        <p:spPr>
          <a:xfrm>
            <a:off x="381000" y="1905000"/>
            <a:ext cx="8534400" cy="4648200"/>
          </a:xfrm>
        </p:spPr>
        <p:txBody>
          <a:bodyPr/>
          <a:lstStyle/>
          <a:p>
            <a:r>
              <a:rPr lang="en-US" altLang="en-US" sz="2800" dirty="0" smtClean="0">
                <a:latin typeface="Berlin Sans FB Demi" pitchFamily="34" charset="0"/>
              </a:rPr>
              <a:t>When an object is heated to a high temperature, it glows and gives off heat. Therefore, some thermal energy is converted to light (radiant) energy</a:t>
            </a:r>
          </a:p>
          <a:p>
            <a:r>
              <a:rPr lang="en-US" altLang="en-US" sz="2800" dirty="0" smtClean="0">
                <a:solidFill>
                  <a:srgbClr val="FF0000"/>
                </a:solidFill>
                <a:latin typeface="Berlin Sans FB Demi" pitchFamily="34" charset="0"/>
              </a:rPr>
              <a:t>A fire or a flame converts heat (thermal) energy to light (radiant) energy</a:t>
            </a:r>
          </a:p>
          <a:p>
            <a:r>
              <a:rPr lang="en-US" altLang="en-US" sz="2800" dirty="0" smtClean="0">
                <a:solidFill>
                  <a:srgbClr val="FF0000"/>
                </a:solidFill>
                <a:latin typeface="Berlin Sans FB Demi" pitchFamily="34" charset="0"/>
              </a:rPr>
              <a:t>Energy in the form of heat is almost always one of the products of an energy transformation.</a:t>
            </a:r>
          </a:p>
          <a:p>
            <a:r>
              <a:rPr lang="en-US" altLang="en-US" sz="2800" dirty="0" smtClean="0">
                <a:solidFill>
                  <a:srgbClr val="FF0000"/>
                </a:solidFill>
                <a:latin typeface="Berlin Sans FB Demi" pitchFamily="34" charset="0"/>
              </a:rPr>
              <a:t>For example, when people exercise, when cars run, when a light is turned on, heat is produced.</a:t>
            </a:r>
          </a:p>
          <a:p>
            <a:endParaRPr lang="en-US" altLang="en-US" sz="2800" dirty="0" smtClean="0">
              <a:solidFill>
                <a:srgbClr val="FF0000"/>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anim calcmode="lin" valueType="num">
                                      <p:cBhvr>
                                        <p:cTn id="8" dur="500" fill="hold"/>
                                        <p:tgtEl>
                                          <p:spTgt spid="35842"/>
                                        </p:tgtEl>
                                        <p:attrNameLst>
                                          <p:attrName>ppt_x</p:attrName>
                                        </p:attrNameLst>
                                      </p:cBhvr>
                                      <p:tavLst>
                                        <p:tav tm="0">
                                          <p:val>
                                            <p:strVal val="#ppt_x"/>
                                          </p:val>
                                        </p:tav>
                                        <p:tav tm="100000">
                                          <p:val>
                                            <p:strVal val="#ppt_x"/>
                                          </p:val>
                                        </p:tav>
                                      </p:tavLst>
                                    </p:anim>
                                    <p:anim calcmode="lin" valueType="num">
                                      <p:cBhvr>
                                        <p:cTn id="9" dur="500" fill="hold"/>
                                        <p:tgtEl>
                                          <p:spTgt spid="3584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3">
                                            <p:txEl>
                                              <p:pRg st="0" end="0"/>
                                            </p:txEl>
                                          </p:spTgt>
                                        </p:tgtEl>
                                        <p:attrNameLst>
                                          <p:attrName>style.visibility</p:attrName>
                                        </p:attrNameLst>
                                      </p:cBhvr>
                                      <p:to>
                                        <p:strVal val="visible"/>
                                      </p:to>
                                    </p:set>
                                    <p:animEffect transition="in" filter="fade">
                                      <p:cBhvr>
                                        <p:cTn id="14" dur="500"/>
                                        <p:tgtEl>
                                          <p:spTgt spid="35843">
                                            <p:txEl>
                                              <p:pRg st="0" end="0"/>
                                            </p:txEl>
                                          </p:spTgt>
                                        </p:tgtEl>
                                      </p:cBhvr>
                                    </p:animEffect>
                                    <p:anim calcmode="lin" valueType="num">
                                      <p:cBhvr>
                                        <p:cTn id="15"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3">
                                            <p:txEl>
                                              <p:pRg st="1" end="1"/>
                                            </p:txEl>
                                          </p:spTgt>
                                        </p:tgtEl>
                                        <p:attrNameLst>
                                          <p:attrName>style.visibility</p:attrName>
                                        </p:attrNameLst>
                                      </p:cBhvr>
                                      <p:to>
                                        <p:strVal val="visible"/>
                                      </p:to>
                                    </p:set>
                                    <p:animEffect transition="in" filter="fade">
                                      <p:cBhvr>
                                        <p:cTn id="21" dur="500"/>
                                        <p:tgtEl>
                                          <p:spTgt spid="35843">
                                            <p:txEl>
                                              <p:pRg st="1" end="1"/>
                                            </p:txEl>
                                          </p:spTgt>
                                        </p:tgtEl>
                                      </p:cBhvr>
                                    </p:animEffect>
                                    <p:anim calcmode="lin" valueType="num">
                                      <p:cBhvr>
                                        <p:cTn id="22"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3">
                                            <p:txEl>
                                              <p:pRg st="2" end="2"/>
                                            </p:txEl>
                                          </p:spTgt>
                                        </p:tgtEl>
                                        <p:attrNameLst>
                                          <p:attrName>style.visibility</p:attrName>
                                        </p:attrNameLst>
                                      </p:cBhvr>
                                      <p:to>
                                        <p:strVal val="visible"/>
                                      </p:to>
                                    </p:set>
                                    <p:animEffect transition="in" filter="fade">
                                      <p:cBhvr>
                                        <p:cTn id="28" dur="500"/>
                                        <p:tgtEl>
                                          <p:spTgt spid="35843">
                                            <p:txEl>
                                              <p:pRg st="2" end="2"/>
                                            </p:txEl>
                                          </p:spTgt>
                                        </p:tgtEl>
                                      </p:cBhvr>
                                    </p:animEffect>
                                    <p:anim calcmode="lin" valueType="num">
                                      <p:cBhvr>
                                        <p:cTn id="2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3">
                                            <p:txEl>
                                              <p:pRg st="3" end="3"/>
                                            </p:txEl>
                                          </p:spTgt>
                                        </p:tgtEl>
                                        <p:attrNameLst>
                                          <p:attrName>style.visibility</p:attrName>
                                        </p:attrNameLst>
                                      </p:cBhvr>
                                      <p:to>
                                        <p:strVal val="visible"/>
                                      </p:to>
                                    </p:set>
                                    <p:animEffect transition="in" filter="fade">
                                      <p:cBhvr>
                                        <p:cTn id="35" dur="500"/>
                                        <p:tgtEl>
                                          <p:spTgt spid="35843">
                                            <p:txEl>
                                              <p:pRg st="3" end="3"/>
                                            </p:txEl>
                                          </p:spTgt>
                                        </p:tgtEl>
                                      </p:cBhvr>
                                    </p:animEffect>
                                    <p:anim calcmode="lin" valueType="num">
                                      <p:cBhvr>
                                        <p:cTn id="36"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90600" y="304800"/>
            <a:ext cx="7543800" cy="1143000"/>
          </a:xfrm>
        </p:spPr>
        <p:txBody>
          <a:bodyPr/>
          <a:lstStyle/>
          <a:p>
            <a:r>
              <a:rPr lang="en-US" altLang="en-US" smtClean="0">
                <a:latin typeface="Berlin Sans FB Demi" pitchFamily="34" charset="0"/>
              </a:rPr>
              <a:t>Examples of Transforming Chemical Energy</a:t>
            </a:r>
          </a:p>
        </p:txBody>
      </p:sp>
      <p:sp>
        <p:nvSpPr>
          <p:cNvPr id="36867" name="Content Placeholder 2"/>
          <p:cNvSpPr>
            <a:spLocks noGrp="1"/>
          </p:cNvSpPr>
          <p:nvPr>
            <p:ph idx="1"/>
          </p:nvPr>
        </p:nvSpPr>
        <p:spPr>
          <a:xfrm>
            <a:off x="457200" y="1752600"/>
            <a:ext cx="8305800" cy="4648200"/>
          </a:xfrm>
        </p:spPr>
        <p:txBody>
          <a:bodyPr/>
          <a:lstStyle/>
          <a:p>
            <a:r>
              <a:rPr lang="en-US" altLang="en-US" sz="2800" dirty="0" smtClean="0">
                <a:solidFill>
                  <a:srgbClr val="FF0000"/>
                </a:solidFill>
                <a:latin typeface="Berlin Sans FB Demi" pitchFamily="34" charset="0"/>
              </a:rPr>
              <a:t>Inside your body, chemical energy is transformed into mechanical energy (kinetic energy)</a:t>
            </a:r>
          </a:p>
          <a:p>
            <a:r>
              <a:rPr lang="en-US" altLang="en-US" sz="2800" dirty="0" smtClean="0">
                <a:solidFill>
                  <a:srgbClr val="FF0000"/>
                </a:solidFill>
                <a:latin typeface="Berlin Sans FB Demi" pitchFamily="34" charset="0"/>
              </a:rPr>
              <a:t>Batteries, wood, matches, fireworks, fossil fuels, etc. are forms of chemical energy that are converted into other forms once used or burned</a:t>
            </a:r>
          </a:p>
          <a:p>
            <a:r>
              <a:rPr lang="en-US" altLang="en-US" sz="2800" dirty="0" smtClean="0">
                <a:latin typeface="Berlin Sans FB Demi" pitchFamily="34" charset="0"/>
              </a:rPr>
              <a:t>The matter contained in living organisms has chemical energy. When organisms die, this chemical energy is broken down and converted to other chemical compounds. In this process, thermal energy is released.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anim calcmode="lin" valueType="num">
                                      <p:cBhvr>
                                        <p:cTn id="8" dur="500" fill="hold"/>
                                        <p:tgtEl>
                                          <p:spTgt spid="36866"/>
                                        </p:tgtEl>
                                        <p:attrNameLst>
                                          <p:attrName>ppt_x</p:attrName>
                                        </p:attrNameLst>
                                      </p:cBhvr>
                                      <p:tavLst>
                                        <p:tav tm="0">
                                          <p:val>
                                            <p:strVal val="#ppt_x"/>
                                          </p:val>
                                        </p:tav>
                                        <p:tav tm="100000">
                                          <p:val>
                                            <p:strVal val="#ppt_x"/>
                                          </p:val>
                                        </p:tav>
                                      </p:tavLst>
                                    </p:anim>
                                    <p:anim calcmode="lin" valueType="num">
                                      <p:cBhvr>
                                        <p:cTn id="9" dur="500" fill="hold"/>
                                        <p:tgtEl>
                                          <p:spTgt spid="368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Effect transition="in" filter="fade">
                                      <p:cBhvr>
                                        <p:cTn id="14" dur="500"/>
                                        <p:tgtEl>
                                          <p:spTgt spid="36867">
                                            <p:txEl>
                                              <p:pRg st="0" end="0"/>
                                            </p:txEl>
                                          </p:spTgt>
                                        </p:tgtEl>
                                      </p:cBhvr>
                                    </p:animEffect>
                                    <p:anim calcmode="lin" valueType="num">
                                      <p:cBhvr>
                                        <p:cTn id="15"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867">
                                            <p:txEl>
                                              <p:pRg st="1" end="1"/>
                                            </p:txEl>
                                          </p:spTgt>
                                        </p:tgtEl>
                                        <p:attrNameLst>
                                          <p:attrName>style.visibility</p:attrName>
                                        </p:attrNameLst>
                                      </p:cBhvr>
                                      <p:to>
                                        <p:strVal val="visible"/>
                                      </p:to>
                                    </p:set>
                                    <p:animEffect transition="in" filter="fade">
                                      <p:cBhvr>
                                        <p:cTn id="21" dur="500"/>
                                        <p:tgtEl>
                                          <p:spTgt spid="36867">
                                            <p:txEl>
                                              <p:pRg st="1" end="1"/>
                                            </p:txEl>
                                          </p:spTgt>
                                        </p:tgtEl>
                                      </p:cBhvr>
                                    </p:animEffect>
                                    <p:anim calcmode="lin" valueType="num">
                                      <p:cBhvr>
                                        <p:cTn id="22"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Effect transition="in" filter="fade">
                                      <p:cBhvr>
                                        <p:cTn id="28" dur="500"/>
                                        <p:tgtEl>
                                          <p:spTgt spid="36867">
                                            <p:txEl>
                                              <p:pRg st="2" end="2"/>
                                            </p:txEl>
                                          </p:spTgt>
                                        </p:tgtEl>
                                      </p:cBhvr>
                                    </p:animEffect>
                                    <p:anim calcmode="lin" valueType="num">
                                      <p:cBhvr>
                                        <p:cTn id="2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sp>
        <p:nvSpPr>
          <p:cNvPr id="11267" name="Content Placeholder 2"/>
          <p:cNvSpPr>
            <a:spLocks noGrp="1"/>
          </p:cNvSpPr>
          <p:nvPr>
            <p:ph idx="1"/>
          </p:nvPr>
        </p:nvSpPr>
        <p:spPr/>
        <p:txBody>
          <a:bodyPr/>
          <a:lstStyle/>
          <a:p>
            <a:pPr marL="0" indent="0">
              <a:buFontTx/>
              <a:buNone/>
            </a:pPr>
            <a:endParaRPr lang="en-US" altLang="en-US" smtClean="0"/>
          </a:p>
        </p:txBody>
      </p:sp>
      <p:pic>
        <p:nvPicPr>
          <p:cNvPr id="11268" name="Picture 2" descr="C:\Users\bullochsl\AppData\Local\Microsoft\Windows\Temporary Internet Files\Content.IE5\T6KH9PB4\qrcode.299472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981200"/>
            <a:ext cx="30099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90600" y="304800"/>
            <a:ext cx="7543800" cy="1143000"/>
          </a:xfrm>
        </p:spPr>
        <p:txBody>
          <a:bodyPr/>
          <a:lstStyle/>
          <a:p>
            <a:r>
              <a:rPr lang="en-US" altLang="en-US" smtClean="0">
                <a:latin typeface="Berlin Sans FB Demi" pitchFamily="34" charset="0"/>
              </a:rPr>
              <a:t>Examples of Transforming Light (Radiant) Energy</a:t>
            </a:r>
          </a:p>
        </p:txBody>
      </p:sp>
      <p:sp>
        <p:nvSpPr>
          <p:cNvPr id="37891" name="Content Placeholder 2"/>
          <p:cNvSpPr>
            <a:spLocks noGrp="1"/>
          </p:cNvSpPr>
          <p:nvPr>
            <p:ph idx="1"/>
          </p:nvPr>
        </p:nvSpPr>
        <p:spPr>
          <a:xfrm>
            <a:off x="457200" y="1752600"/>
            <a:ext cx="8534400" cy="5105400"/>
          </a:xfrm>
        </p:spPr>
        <p:txBody>
          <a:bodyPr/>
          <a:lstStyle/>
          <a:p>
            <a:r>
              <a:rPr lang="en-US" altLang="en-US" sz="2800" dirty="0" smtClean="0">
                <a:solidFill>
                  <a:srgbClr val="FF0000"/>
                </a:solidFill>
                <a:latin typeface="Berlin Sans FB Demi" pitchFamily="34" charset="0"/>
              </a:rPr>
              <a:t>Plants use light (radiant) energy to make chemical energy. [remember Photosynthesis]</a:t>
            </a:r>
          </a:p>
          <a:p>
            <a:r>
              <a:rPr lang="en-US" altLang="en-US" sz="2800" dirty="0" smtClean="0">
                <a:solidFill>
                  <a:srgbClr val="FF0000"/>
                </a:solidFill>
                <a:latin typeface="Berlin Sans FB Demi" pitchFamily="34" charset="0"/>
              </a:rPr>
              <a:t>The chemical energy in food is then changed into another kind of chemical energy that your body can use. [remember cellular respiration]</a:t>
            </a:r>
          </a:p>
          <a:p>
            <a:r>
              <a:rPr lang="en-US" altLang="en-US" sz="2800" dirty="0" smtClean="0">
                <a:solidFill>
                  <a:srgbClr val="FF0000"/>
                </a:solidFill>
                <a:latin typeface="Berlin Sans FB Demi" pitchFamily="34" charset="0"/>
              </a:rPr>
              <a:t>Your body then uses that energy to give you mechanical energy [kinetic and potential energy]</a:t>
            </a:r>
          </a:p>
          <a:p>
            <a:r>
              <a:rPr lang="en-US" altLang="en-US" sz="2800" dirty="0" smtClean="0">
                <a:solidFill>
                  <a:srgbClr val="FF0000"/>
                </a:solidFill>
                <a:latin typeface="Berlin Sans FB Demi" pitchFamily="34" charset="0"/>
              </a:rPr>
              <a:t>Also, the light (radiant) energy converted into chemical energy in say a tree can then be changed into thermal energy when you burn the tree’s wood.</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anim calcmode="lin" valueType="num">
                                      <p:cBhvr>
                                        <p:cTn id="8" dur="500" fill="hold"/>
                                        <p:tgtEl>
                                          <p:spTgt spid="37890"/>
                                        </p:tgtEl>
                                        <p:attrNameLst>
                                          <p:attrName>ppt_x</p:attrName>
                                        </p:attrNameLst>
                                      </p:cBhvr>
                                      <p:tavLst>
                                        <p:tav tm="0">
                                          <p:val>
                                            <p:strVal val="#ppt_x"/>
                                          </p:val>
                                        </p:tav>
                                        <p:tav tm="100000">
                                          <p:val>
                                            <p:strVal val="#ppt_x"/>
                                          </p:val>
                                        </p:tav>
                                      </p:tavLst>
                                    </p:anim>
                                    <p:anim calcmode="lin" valueType="num">
                                      <p:cBhvr>
                                        <p:cTn id="9" dur="5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1">
                                            <p:txEl>
                                              <p:pRg st="0" end="0"/>
                                            </p:txEl>
                                          </p:spTgt>
                                        </p:tgtEl>
                                        <p:attrNameLst>
                                          <p:attrName>style.visibility</p:attrName>
                                        </p:attrNameLst>
                                      </p:cBhvr>
                                      <p:to>
                                        <p:strVal val="visible"/>
                                      </p:to>
                                    </p:set>
                                    <p:animEffect transition="in" filter="fade">
                                      <p:cBhvr>
                                        <p:cTn id="14" dur="500"/>
                                        <p:tgtEl>
                                          <p:spTgt spid="37891">
                                            <p:txEl>
                                              <p:pRg st="0" end="0"/>
                                            </p:txEl>
                                          </p:spTgt>
                                        </p:tgtEl>
                                      </p:cBhvr>
                                    </p:animEffect>
                                    <p:anim calcmode="lin" valueType="num">
                                      <p:cBhvr>
                                        <p:cTn id="15"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1">
                                            <p:txEl>
                                              <p:pRg st="1" end="1"/>
                                            </p:txEl>
                                          </p:spTgt>
                                        </p:tgtEl>
                                        <p:attrNameLst>
                                          <p:attrName>style.visibility</p:attrName>
                                        </p:attrNameLst>
                                      </p:cBhvr>
                                      <p:to>
                                        <p:strVal val="visible"/>
                                      </p:to>
                                    </p:set>
                                    <p:animEffect transition="in" filter="fade">
                                      <p:cBhvr>
                                        <p:cTn id="21" dur="500"/>
                                        <p:tgtEl>
                                          <p:spTgt spid="37891">
                                            <p:txEl>
                                              <p:pRg st="1" end="1"/>
                                            </p:txEl>
                                          </p:spTgt>
                                        </p:tgtEl>
                                      </p:cBhvr>
                                    </p:animEffect>
                                    <p:anim calcmode="lin" valueType="num">
                                      <p:cBhvr>
                                        <p:cTn id="22"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78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1">
                                            <p:txEl>
                                              <p:pRg st="2" end="2"/>
                                            </p:txEl>
                                          </p:spTgt>
                                        </p:tgtEl>
                                        <p:attrNameLst>
                                          <p:attrName>style.visibility</p:attrName>
                                        </p:attrNameLst>
                                      </p:cBhvr>
                                      <p:to>
                                        <p:strVal val="visible"/>
                                      </p:to>
                                    </p:set>
                                    <p:animEffect transition="in" filter="fade">
                                      <p:cBhvr>
                                        <p:cTn id="28" dur="500"/>
                                        <p:tgtEl>
                                          <p:spTgt spid="37891">
                                            <p:txEl>
                                              <p:pRg st="2" end="2"/>
                                            </p:txEl>
                                          </p:spTgt>
                                        </p:tgtEl>
                                      </p:cBhvr>
                                    </p:animEffect>
                                    <p:anim calcmode="lin" valueType="num">
                                      <p:cBhvr>
                                        <p:cTn id="2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1">
                                            <p:txEl>
                                              <p:pRg st="3" end="3"/>
                                            </p:txEl>
                                          </p:spTgt>
                                        </p:tgtEl>
                                        <p:attrNameLst>
                                          <p:attrName>style.visibility</p:attrName>
                                        </p:attrNameLst>
                                      </p:cBhvr>
                                      <p:to>
                                        <p:strVal val="visible"/>
                                      </p:to>
                                    </p:set>
                                    <p:animEffect transition="in" filter="fade">
                                      <p:cBhvr>
                                        <p:cTn id="35" dur="500"/>
                                        <p:tgtEl>
                                          <p:spTgt spid="37891">
                                            <p:txEl>
                                              <p:pRg st="3" end="3"/>
                                            </p:txEl>
                                          </p:spTgt>
                                        </p:tgtEl>
                                      </p:cBhvr>
                                    </p:animEffect>
                                    <p:anim calcmode="lin" valueType="num">
                                      <p:cBhvr>
                                        <p:cTn id="36"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78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 y="76200"/>
            <a:ext cx="8991600" cy="838200"/>
          </a:xfrm>
        </p:spPr>
        <p:txBody>
          <a:bodyPr/>
          <a:lstStyle/>
          <a:p>
            <a:r>
              <a:rPr lang="en-US" altLang="en-US" sz="3600" smtClean="0">
                <a:latin typeface="Berlin Sans FB Demi" pitchFamily="34" charset="0"/>
              </a:rPr>
              <a:t>Examples of Transforming Electrical Energy</a:t>
            </a:r>
          </a:p>
        </p:txBody>
      </p:sp>
      <p:sp>
        <p:nvSpPr>
          <p:cNvPr id="38915" name="Content Placeholder 2"/>
          <p:cNvSpPr>
            <a:spLocks noGrp="1"/>
          </p:cNvSpPr>
          <p:nvPr>
            <p:ph idx="1"/>
          </p:nvPr>
        </p:nvSpPr>
        <p:spPr>
          <a:xfrm>
            <a:off x="304800" y="838200"/>
            <a:ext cx="8534400" cy="1219200"/>
          </a:xfrm>
        </p:spPr>
        <p:txBody>
          <a:bodyPr/>
          <a:lstStyle/>
          <a:p>
            <a:pPr marL="0" indent="0" algn="ctr">
              <a:buFontTx/>
              <a:buNone/>
            </a:pPr>
            <a:r>
              <a:rPr lang="en-US" altLang="en-US" sz="2400" smtClean="0">
                <a:latin typeface="Berlin Sans FB Demi" pitchFamily="34" charset="0"/>
              </a:rPr>
              <a:t>Every time you plug something into a wall outlet, you are using electrical energy and that electrical energy is transformed into other forms of energy</a:t>
            </a:r>
            <a:endParaRPr lang="en-US" altLang="en-US" sz="2800" smtClean="0">
              <a:latin typeface="Berlin Sans FB Demi" pitchFamily="34" charset="0"/>
            </a:endParaRPr>
          </a:p>
        </p:txBody>
      </p:sp>
      <p:pic>
        <p:nvPicPr>
          <p:cNvPr id="38916" name="Picture 2" descr="Alarm clocks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029200"/>
            <a:ext cx="1371600" cy="155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7" name="TextBox 3"/>
          <p:cNvSpPr txBox="1">
            <a:spLocks noChangeArrowheads="1"/>
          </p:cNvSpPr>
          <p:nvPr/>
        </p:nvSpPr>
        <p:spPr bwMode="auto">
          <a:xfrm>
            <a:off x="4035425" y="54816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solidFill>
                  <a:srgbClr val="FF0000"/>
                </a:solidFill>
                <a:latin typeface="Berlin Sans FB Demi" pitchFamily="34" charset="0"/>
              </a:rPr>
              <a:t>Alarm Clock: electrical energy </a:t>
            </a:r>
            <a:r>
              <a:rPr lang="en-US" altLang="en-US" dirty="0">
                <a:solidFill>
                  <a:srgbClr val="FF0000"/>
                </a:solidFill>
                <a:latin typeface="Berlin Sans FB Demi" pitchFamily="34" charset="0"/>
                <a:sym typeface="Wingdings" pitchFamily="2" charset="2"/>
              </a:rPr>
              <a:t> light energy and sound energy</a:t>
            </a:r>
            <a:r>
              <a:rPr lang="en-US" altLang="en-US" dirty="0">
                <a:solidFill>
                  <a:srgbClr val="FF0000"/>
                </a:solidFill>
                <a:latin typeface="Berlin Sans FB Demi" pitchFamily="34" charset="0"/>
              </a:rPr>
              <a:t>  </a:t>
            </a:r>
          </a:p>
        </p:txBody>
      </p:sp>
      <p:sp>
        <p:nvSpPr>
          <p:cNvPr id="38918" name="TextBox 7"/>
          <p:cNvSpPr txBox="1">
            <a:spLocks noChangeArrowheads="1"/>
          </p:cNvSpPr>
          <p:nvPr/>
        </p:nvSpPr>
        <p:spPr bwMode="auto">
          <a:xfrm>
            <a:off x="3657600" y="2819400"/>
            <a:ext cx="419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solidFill>
                  <a:srgbClr val="FF0000"/>
                </a:solidFill>
                <a:latin typeface="Berlin Sans FB Demi" pitchFamily="34" charset="0"/>
              </a:rPr>
              <a:t>Blender: </a:t>
            </a:r>
            <a:br>
              <a:rPr lang="en-US" altLang="en-US" dirty="0">
                <a:solidFill>
                  <a:srgbClr val="FF0000"/>
                </a:solidFill>
                <a:latin typeface="Berlin Sans FB Demi" pitchFamily="34" charset="0"/>
              </a:rPr>
            </a:br>
            <a:r>
              <a:rPr lang="en-US" altLang="en-US" dirty="0">
                <a:solidFill>
                  <a:srgbClr val="FF0000"/>
                </a:solidFill>
                <a:latin typeface="Berlin Sans FB Demi" pitchFamily="34" charset="0"/>
              </a:rPr>
              <a:t>electrical energy </a:t>
            </a:r>
            <a:r>
              <a:rPr lang="en-US" altLang="en-US" dirty="0">
                <a:solidFill>
                  <a:srgbClr val="FF0000"/>
                </a:solidFill>
                <a:latin typeface="Berlin Sans FB Demi" pitchFamily="34" charset="0"/>
                <a:sym typeface="Wingdings" pitchFamily="2" charset="2"/>
              </a:rPr>
              <a:t> mechanical energy </a:t>
            </a:r>
            <a:br>
              <a:rPr lang="en-US" altLang="en-US" dirty="0">
                <a:solidFill>
                  <a:srgbClr val="FF0000"/>
                </a:solidFill>
                <a:latin typeface="Berlin Sans FB Demi" pitchFamily="34" charset="0"/>
                <a:sym typeface="Wingdings" pitchFamily="2" charset="2"/>
              </a:rPr>
            </a:br>
            <a:r>
              <a:rPr lang="en-US" altLang="en-US" dirty="0">
                <a:solidFill>
                  <a:srgbClr val="FF0000"/>
                </a:solidFill>
                <a:latin typeface="Berlin Sans FB Demi" pitchFamily="34" charset="0"/>
                <a:sym typeface="Wingdings" pitchFamily="2" charset="2"/>
              </a:rPr>
              <a:t>and sound energy</a:t>
            </a:r>
            <a:r>
              <a:rPr lang="en-US" altLang="en-US" dirty="0">
                <a:solidFill>
                  <a:srgbClr val="FF0000"/>
                </a:solidFill>
                <a:latin typeface="Berlin Sans FB Demi" pitchFamily="34" charset="0"/>
              </a:rPr>
              <a:t>  </a:t>
            </a:r>
          </a:p>
        </p:txBody>
      </p:sp>
      <p:pic>
        <p:nvPicPr>
          <p:cNvPr id="38919" name="Picture 3" descr="C:\Users\ARRINGTONCB\AppData\Local\Microsoft\Windows\Temporary Internet Files\Content.IE5\XYOVBPX2\MC90003026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386013"/>
            <a:ext cx="1165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5" descr="http://www.gifs.net/Animation11/Jobs_and_People/Barbers_and_Beauticians/Woman_work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25550" y="2101850"/>
            <a:ext cx="15716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Box 10"/>
          <p:cNvSpPr txBox="1">
            <a:spLocks noChangeArrowheads="1"/>
          </p:cNvSpPr>
          <p:nvPr/>
        </p:nvSpPr>
        <p:spPr bwMode="auto">
          <a:xfrm>
            <a:off x="-84138" y="3883025"/>
            <a:ext cx="4191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solidFill>
                  <a:srgbClr val="FF0000"/>
                </a:solidFill>
                <a:latin typeface="Berlin Sans FB Demi" pitchFamily="34" charset="0"/>
              </a:rPr>
              <a:t>Hairdryer: </a:t>
            </a:r>
            <a:br>
              <a:rPr lang="en-US" altLang="en-US" dirty="0">
                <a:solidFill>
                  <a:srgbClr val="FF0000"/>
                </a:solidFill>
                <a:latin typeface="Berlin Sans FB Demi" pitchFamily="34" charset="0"/>
              </a:rPr>
            </a:br>
            <a:r>
              <a:rPr lang="en-US" altLang="en-US" dirty="0">
                <a:solidFill>
                  <a:srgbClr val="FF0000"/>
                </a:solidFill>
                <a:latin typeface="Berlin Sans FB Demi" pitchFamily="34" charset="0"/>
              </a:rPr>
              <a:t>electrical energy </a:t>
            </a:r>
            <a:r>
              <a:rPr lang="en-US" altLang="en-US" dirty="0">
                <a:solidFill>
                  <a:srgbClr val="FF0000"/>
                </a:solidFill>
                <a:latin typeface="Berlin Sans FB Demi" pitchFamily="34" charset="0"/>
                <a:sym typeface="Wingdings" pitchFamily="2" charset="2"/>
              </a:rPr>
              <a:t> mechanical energy, thermal energy,  and sound energy</a:t>
            </a:r>
            <a:r>
              <a:rPr lang="en-US" altLang="en-US" dirty="0">
                <a:solidFill>
                  <a:srgbClr val="FF0000"/>
                </a:solidFill>
                <a:latin typeface="Berlin Sans FB Demi" pitchFamily="34" charset="0"/>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anim calcmode="lin" valueType="num">
                                      <p:cBhvr>
                                        <p:cTn id="8" dur="500" fill="hold"/>
                                        <p:tgtEl>
                                          <p:spTgt spid="38914"/>
                                        </p:tgtEl>
                                        <p:attrNameLst>
                                          <p:attrName>ppt_x</p:attrName>
                                        </p:attrNameLst>
                                      </p:cBhvr>
                                      <p:tavLst>
                                        <p:tav tm="0">
                                          <p:val>
                                            <p:strVal val="#ppt_x"/>
                                          </p:val>
                                        </p:tav>
                                        <p:tav tm="100000">
                                          <p:val>
                                            <p:strVal val="#ppt_x"/>
                                          </p:val>
                                        </p:tav>
                                      </p:tavLst>
                                    </p:anim>
                                    <p:anim calcmode="lin" valueType="num">
                                      <p:cBhvr>
                                        <p:cTn id="9" dur="500" fill="hold"/>
                                        <p:tgtEl>
                                          <p:spTgt spid="389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fade">
                                      <p:cBhvr>
                                        <p:cTn id="13" dur="500"/>
                                        <p:tgtEl>
                                          <p:spTgt spid="38915">
                                            <p:txEl>
                                              <p:pRg st="0" end="0"/>
                                            </p:txEl>
                                          </p:spTgt>
                                        </p:tgtEl>
                                      </p:cBhvr>
                                    </p:animEffect>
                                    <p:anim calcmode="lin" valueType="num">
                                      <p:cBhvr>
                                        <p:cTn id="14"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8920"/>
                                        </p:tgtEl>
                                        <p:attrNameLst>
                                          <p:attrName>style.visibility</p:attrName>
                                        </p:attrNameLst>
                                      </p:cBhvr>
                                      <p:to>
                                        <p:strVal val="visible"/>
                                      </p:to>
                                    </p:set>
                                    <p:animEffect transition="in" filter="fade">
                                      <p:cBhvr>
                                        <p:cTn id="20" dur="500"/>
                                        <p:tgtEl>
                                          <p:spTgt spid="38920"/>
                                        </p:tgtEl>
                                      </p:cBhvr>
                                    </p:animEffect>
                                    <p:anim calcmode="lin" valueType="num">
                                      <p:cBhvr>
                                        <p:cTn id="21" dur="500" fill="hold"/>
                                        <p:tgtEl>
                                          <p:spTgt spid="38920"/>
                                        </p:tgtEl>
                                        <p:attrNameLst>
                                          <p:attrName>ppt_x</p:attrName>
                                        </p:attrNameLst>
                                      </p:cBhvr>
                                      <p:tavLst>
                                        <p:tav tm="0">
                                          <p:val>
                                            <p:strVal val="#ppt_x"/>
                                          </p:val>
                                        </p:tav>
                                        <p:tav tm="100000">
                                          <p:val>
                                            <p:strVal val="#ppt_x"/>
                                          </p:val>
                                        </p:tav>
                                      </p:tavLst>
                                    </p:anim>
                                    <p:anim calcmode="lin" valueType="num">
                                      <p:cBhvr>
                                        <p:cTn id="22" dur="500" fill="hold"/>
                                        <p:tgtEl>
                                          <p:spTgt spid="38920"/>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8921"/>
                                        </p:tgtEl>
                                        <p:attrNameLst>
                                          <p:attrName>style.visibility</p:attrName>
                                        </p:attrNameLst>
                                      </p:cBhvr>
                                      <p:to>
                                        <p:strVal val="visible"/>
                                      </p:to>
                                    </p:set>
                                    <p:animEffect transition="in" filter="fade">
                                      <p:cBhvr>
                                        <p:cTn id="27" dur="500"/>
                                        <p:tgtEl>
                                          <p:spTgt spid="38921"/>
                                        </p:tgtEl>
                                      </p:cBhvr>
                                    </p:animEffect>
                                    <p:anim calcmode="lin" valueType="num">
                                      <p:cBhvr>
                                        <p:cTn id="28" dur="500" fill="hold"/>
                                        <p:tgtEl>
                                          <p:spTgt spid="38921"/>
                                        </p:tgtEl>
                                        <p:attrNameLst>
                                          <p:attrName>ppt_x</p:attrName>
                                        </p:attrNameLst>
                                      </p:cBhvr>
                                      <p:tavLst>
                                        <p:tav tm="0">
                                          <p:val>
                                            <p:strVal val="#ppt_x"/>
                                          </p:val>
                                        </p:tav>
                                        <p:tav tm="100000">
                                          <p:val>
                                            <p:strVal val="#ppt_x"/>
                                          </p:val>
                                        </p:tav>
                                      </p:tavLst>
                                    </p:anim>
                                    <p:anim calcmode="lin" valueType="num">
                                      <p:cBhvr>
                                        <p:cTn id="29" dur="500" fill="hold"/>
                                        <p:tgtEl>
                                          <p:spTgt spid="38921"/>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38919"/>
                                        </p:tgtEl>
                                        <p:attrNameLst>
                                          <p:attrName>style.visibility</p:attrName>
                                        </p:attrNameLst>
                                      </p:cBhvr>
                                      <p:to>
                                        <p:strVal val="visible"/>
                                      </p:to>
                                    </p:set>
                                    <p:animEffect transition="in" filter="fade">
                                      <p:cBhvr>
                                        <p:cTn id="34" dur="500"/>
                                        <p:tgtEl>
                                          <p:spTgt spid="38919"/>
                                        </p:tgtEl>
                                      </p:cBhvr>
                                    </p:animEffect>
                                    <p:anim calcmode="lin" valueType="num">
                                      <p:cBhvr>
                                        <p:cTn id="35" dur="500" fill="hold"/>
                                        <p:tgtEl>
                                          <p:spTgt spid="38919"/>
                                        </p:tgtEl>
                                        <p:attrNameLst>
                                          <p:attrName>ppt_x</p:attrName>
                                        </p:attrNameLst>
                                      </p:cBhvr>
                                      <p:tavLst>
                                        <p:tav tm="0">
                                          <p:val>
                                            <p:strVal val="#ppt_x"/>
                                          </p:val>
                                        </p:tav>
                                        <p:tav tm="100000">
                                          <p:val>
                                            <p:strVal val="#ppt_x"/>
                                          </p:val>
                                        </p:tav>
                                      </p:tavLst>
                                    </p:anim>
                                    <p:anim calcmode="lin" valueType="num">
                                      <p:cBhvr>
                                        <p:cTn id="36" dur="500" fill="hold"/>
                                        <p:tgtEl>
                                          <p:spTgt spid="38919"/>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8918"/>
                                        </p:tgtEl>
                                        <p:attrNameLst>
                                          <p:attrName>style.visibility</p:attrName>
                                        </p:attrNameLst>
                                      </p:cBhvr>
                                      <p:to>
                                        <p:strVal val="visible"/>
                                      </p:to>
                                    </p:set>
                                    <p:animEffect transition="in" filter="fade">
                                      <p:cBhvr>
                                        <p:cTn id="41" dur="500"/>
                                        <p:tgtEl>
                                          <p:spTgt spid="38918"/>
                                        </p:tgtEl>
                                      </p:cBhvr>
                                    </p:animEffect>
                                    <p:anim calcmode="lin" valueType="num">
                                      <p:cBhvr>
                                        <p:cTn id="42" dur="500" fill="hold"/>
                                        <p:tgtEl>
                                          <p:spTgt spid="38918"/>
                                        </p:tgtEl>
                                        <p:attrNameLst>
                                          <p:attrName>ppt_x</p:attrName>
                                        </p:attrNameLst>
                                      </p:cBhvr>
                                      <p:tavLst>
                                        <p:tav tm="0">
                                          <p:val>
                                            <p:strVal val="#ppt_x"/>
                                          </p:val>
                                        </p:tav>
                                        <p:tav tm="100000">
                                          <p:val>
                                            <p:strVal val="#ppt_x"/>
                                          </p:val>
                                        </p:tav>
                                      </p:tavLst>
                                    </p:anim>
                                    <p:anim calcmode="lin" valueType="num">
                                      <p:cBhvr>
                                        <p:cTn id="43" dur="500" fill="hold"/>
                                        <p:tgtEl>
                                          <p:spTgt spid="38918"/>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38916"/>
                                        </p:tgtEl>
                                        <p:attrNameLst>
                                          <p:attrName>style.visibility</p:attrName>
                                        </p:attrNameLst>
                                      </p:cBhvr>
                                      <p:to>
                                        <p:strVal val="visible"/>
                                      </p:to>
                                    </p:set>
                                    <p:animEffect transition="in" filter="fade">
                                      <p:cBhvr>
                                        <p:cTn id="48" dur="500"/>
                                        <p:tgtEl>
                                          <p:spTgt spid="38916"/>
                                        </p:tgtEl>
                                      </p:cBhvr>
                                    </p:animEffect>
                                    <p:anim calcmode="lin" valueType="num">
                                      <p:cBhvr>
                                        <p:cTn id="49" dur="500" fill="hold"/>
                                        <p:tgtEl>
                                          <p:spTgt spid="38916"/>
                                        </p:tgtEl>
                                        <p:attrNameLst>
                                          <p:attrName>ppt_x</p:attrName>
                                        </p:attrNameLst>
                                      </p:cBhvr>
                                      <p:tavLst>
                                        <p:tav tm="0">
                                          <p:val>
                                            <p:strVal val="#ppt_x"/>
                                          </p:val>
                                        </p:tav>
                                        <p:tav tm="100000">
                                          <p:val>
                                            <p:strVal val="#ppt_x"/>
                                          </p:val>
                                        </p:tav>
                                      </p:tavLst>
                                    </p:anim>
                                    <p:anim calcmode="lin" valueType="num">
                                      <p:cBhvr>
                                        <p:cTn id="50" dur="500" fill="hold"/>
                                        <p:tgtEl>
                                          <p:spTgt spid="38916"/>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8917"/>
                                        </p:tgtEl>
                                        <p:attrNameLst>
                                          <p:attrName>style.visibility</p:attrName>
                                        </p:attrNameLst>
                                      </p:cBhvr>
                                      <p:to>
                                        <p:strVal val="visible"/>
                                      </p:to>
                                    </p:set>
                                    <p:animEffect transition="in" filter="fade">
                                      <p:cBhvr>
                                        <p:cTn id="55" dur="500"/>
                                        <p:tgtEl>
                                          <p:spTgt spid="38917"/>
                                        </p:tgtEl>
                                      </p:cBhvr>
                                    </p:animEffect>
                                    <p:anim calcmode="lin" valueType="num">
                                      <p:cBhvr>
                                        <p:cTn id="56" dur="500" fill="hold"/>
                                        <p:tgtEl>
                                          <p:spTgt spid="38917"/>
                                        </p:tgtEl>
                                        <p:attrNameLst>
                                          <p:attrName>ppt_x</p:attrName>
                                        </p:attrNameLst>
                                      </p:cBhvr>
                                      <p:tavLst>
                                        <p:tav tm="0">
                                          <p:val>
                                            <p:strVal val="#ppt_x"/>
                                          </p:val>
                                        </p:tav>
                                        <p:tav tm="100000">
                                          <p:val>
                                            <p:strVal val="#ppt_x"/>
                                          </p:val>
                                        </p:tav>
                                      </p:tavLst>
                                    </p:anim>
                                    <p:anim calcmode="lin" valueType="num">
                                      <p:cBhvr>
                                        <p:cTn id="57" dur="5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P spid="38917" grpId="0"/>
      <p:bldP spid="38918" grpId="0"/>
      <p:bldP spid="3892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76200"/>
            <a:ext cx="5072063"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le 1"/>
          <p:cNvSpPr>
            <a:spLocks noGrp="1"/>
          </p:cNvSpPr>
          <p:nvPr>
            <p:ph type="title"/>
          </p:nvPr>
        </p:nvSpPr>
        <p:spPr>
          <a:xfrm>
            <a:off x="76200" y="136525"/>
            <a:ext cx="4267200" cy="1844675"/>
          </a:xfrm>
        </p:spPr>
        <p:txBody>
          <a:bodyPr/>
          <a:lstStyle/>
          <a:p>
            <a:r>
              <a:rPr lang="en-US" altLang="en-US" sz="3100" smtClean="0">
                <a:latin typeface="Berlin Sans FB Demi" pitchFamily="34" charset="0"/>
              </a:rPr>
              <a:t>Let’s examine the Energy Transformation in riding a bike.</a:t>
            </a:r>
          </a:p>
        </p:txBody>
      </p:sp>
      <p:sp>
        <p:nvSpPr>
          <p:cNvPr id="33796" name="Content Placeholder 2"/>
          <p:cNvSpPr>
            <a:spLocks noGrp="1"/>
          </p:cNvSpPr>
          <p:nvPr>
            <p:ph idx="1"/>
          </p:nvPr>
        </p:nvSpPr>
        <p:spPr>
          <a:xfrm>
            <a:off x="304800" y="2286000"/>
            <a:ext cx="8610600" cy="4419600"/>
          </a:xfrm>
        </p:spPr>
        <p:txBody>
          <a:bodyPr/>
          <a:lstStyle/>
          <a:p>
            <a:pPr>
              <a:defRPr/>
            </a:pPr>
            <a:r>
              <a:rPr lang="en-US" sz="2350" dirty="0" smtClean="0">
                <a:solidFill>
                  <a:srgbClr val="FF0000"/>
                </a:solidFill>
                <a:latin typeface="Berlin Sans FB Demi" pitchFamily="34" charset="0"/>
              </a:rPr>
              <a:t>As the rider pedals, her leg muscles transform chemical energy (potential energy stored from the food she ate) into mechanical (kinetic) energy</a:t>
            </a:r>
          </a:p>
          <a:p>
            <a:pPr>
              <a:defRPr/>
            </a:pPr>
            <a:r>
              <a:rPr lang="en-US" sz="2350" dirty="0" smtClean="0">
                <a:solidFill>
                  <a:srgbClr val="FF0000"/>
                </a:solidFill>
                <a:latin typeface="Berlin Sans FB Demi" pitchFamily="34" charset="0"/>
              </a:rPr>
              <a:t>The mechanical (kinetic) energy of her leg muscles transforms into mechanical (kinetic energy) of the bicycle as she pedals</a:t>
            </a:r>
          </a:p>
          <a:p>
            <a:pPr>
              <a:defRPr/>
            </a:pPr>
            <a:r>
              <a:rPr lang="en-US" sz="2350" dirty="0" smtClean="0">
                <a:solidFill>
                  <a:srgbClr val="FF0000"/>
                </a:solidFill>
                <a:latin typeface="Berlin Sans FB Demi" pitchFamily="34" charset="0"/>
              </a:rPr>
              <a:t>Some of this energy transforms into potential energy as she moves up the hill</a:t>
            </a:r>
          </a:p>
          <a:p>
            <a:pPr>
              <a:defRPr/>
            </a:pPr>
            <a:r>
              <a:rPr lang="en-US" sz="2350" dirty="0" smtClean="0">
                <a:latin typeface="Berlin Sans FB Demi" pitchFamily="34" charset="0"/>
              </a:rPr>
              <a:t>Some energy is transformed into thermal energy (her body is warmer because chemical energy is released and because of friction, the mechanical parts of the bicycle are warmer too)</a:t>
            </a:r>
          </a:p>
        </p:txBody>
      </p:sp>
      <p:pic>
        <p:nvPicPr>
          <p:cNvPr id="33797" name="Picture 2" descr="Cycling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457068">
            <a:off x="4673600" y="365125"/>
            <a:ext cx="10477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1000" fill="hold"/>
                                        <p:tgtEl>
                                          <p:spTgt spid="33795"/>
                                        </p:tgtEl>
                                        <p:attrNameLst>
                                          <p:attrName>ppt_w</p:attrName>
                                        </p:attrNameLst>
                                      </p:cBhvr>
                                      <p:tavLst>
                                        <p:tav tm="0">
                                          <p:val>
                                            <p:fltVal val="0"/>
                                          </p:val>
                                        </p:tav>
                                        <p:tav tm="100000">
                                          <p:val>
                                            <p:strVal val="#ppt_w"/>
                                          </p:val>
                                        </p:tav>
                                      </p:tavLst>
                                    </p:anim>
                                    <p:anim calcmode="lin" valueType="num">
                                      <p:cBhvr>
                                        <p:cTn id="8" dur="1000" fill="hold"/>
                                        <p:tgtEl>
                                          <p:spTgt spid="33795"/>
                                        </p:tgtEl>
                                        <p:attrNameLst>
                                          <p:attrName>ppt_h</p:attrName>
                                        </p:attrNameLst>
                                      </p:cBhvr>
                                      <p:tavLst>
                                        <p:tav tm="0">
                                          <p:val>
                                            <p:fltVal val="0"/>
                                          </p:val>
                                        </p:tav>
                                        <p:tav tm="100000">
                                          <p:val>
                                            <p:strVal val="#ppt_h"/>
                                          </p:val>
                                        </p:tav>
                                      </p:tavLst>
                                    </p:anim>
                                    <p:animEffect transition="in" filter="fade">
                                      <p:cBhvr>
                                        <p:cTn id="9" dur="1000"/>
                                        <p:tgtEl>
                                          <p:spTgt spid="33795"/>
                                        </p:tgtEl>
                                      </p:cBhvr>
                                    </p:animEffect>
                                  </p:childTnLst>
                                </p:cTn>
                              </p:par>
                            </p:childTnLst>
                          </p:cTn>
                        </p:par>
                        <p:par>
                          <p:cTn id="10" fill="hold" nodeType="afterGroup">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33794"/>
                                        </p:tgtEl>
                                        <p:attrNameLst>
                                          <p:attrName>style.visibility</p:attrName>
                                        </p:attrNameLst>
                                      </p:cBhvr>
                                      <p:to>
                                        <p:strVal val="visible"/>
                                      </p:to>
                                    </p:set>
                                    <p:animEffect transition="in" filter="fade">
                                      <p:cBhvr>
                                        <p:cTn id="13" dur="1000"/>
                                        <p:tgtEl>
                                          <p:spTgt spid="33794"/>
                                        </p:tgtEl>
                                      </p:cBhvr>
                                    </p:animEffect>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fade">
                                      <p:cBhvr>
                                        <p:cTn id="17" dur="500"/>
                                        <p:tgtEl>
                                          <p:spTgt spid="337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3796">
                                            <p:txEl>
                                              <p:pRg st="0" end="0"/>
                                            </p:txEl>
                                          </p:spTgt>
                                        </p:tgtEl>
                                        <p:attrNameLst>
                                          <p:attrName>style.visibility</p:attrName>
                                        </p:attrNameLst>
                                      </p:cBhvr>
                                      <p:to>
                                        <p:strVal val="visible"/>
                                      </p:to>
                                    </p:set>
                                    <p:anim calcmode="lin" valueType="num">
                                      <p:cBhvr>
                                        <p:cTn id="22" dur="1000" fill="hold"/>
                                        <p:tgtEl>
                                          <p:spTgt spid="33796">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3796">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33796">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796">
                                            <p:txEl>
                                              <p:pRg st="1" end="1"/>
                                            </p:txEl>
                                          </p:spTgt>
                                        </p:tgtEl>
                                        <p:attrNameLst>
                                          <p:attrName>style.visibility</p:attrName>
                                        </p:attrNameLst>
                                      </p:cBhvr>
                                      <p:to>
                                        <p:strVal val="visible"/>
                                      </p:to>
                                    </p:set>
                                    <p:anim calcmode="lin" valueType="num">
                                      <p:cBhvr>
                                        <p:cTn id="29" dur="1000" fill="hold"/>
                                        <p:tgtEl>
                                          <p:spTgt spid="33796">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3796">
                                            <p:txEl>
                                              <p:pRg st="1" end="1"/>
                                            </p:txEl>
                                          </p:spTgt>
                                        </p:tgtEl>
                                        <p:attrNameLst>
                                          <p:attrName>ppt_h</p:attrName>
                                        </p:attrNameLst>
                                      </p:cBhvr>
                                      <p:tavLst>
                                        <p:tav tm="0">
                                          <p:val>
                                            <p:fltVal val="0"/>
                                          </p:val>
                                        </p:tav>
                                        <p:tav tm="100000">
                                          <p:val>
                                            <p:strVal val="#ppt_h"/>
                                          </p:val>
                                        </p:tav>
                                      </p:tavLst>
                                    </p:anim>
                                    <p:animEffect transition="in" filter="fade">
                                      <p:cBhvr>
                                        <p:cTn id="31" dur="1000"/>
                                        <p:tgtEl>
                                          <p:spTgt spid="33796">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3796">
                                            <p:txEl>
                                              <p:pRg st="2" end="2"/>
                                            </p:txEl>
                                          </p:spTgt>
                                        </p:tgtEl>
                                        <p:attrNameLst>
                                          <p:attrName>style.visibility</p:attrName>
                                        </p:attrNameLst>
                                      </p:cBhvr>
                                      <p:to>
                                        <p:strVal val="visible"/>
                                      </p:to>
                                    </p:set>
                                    <p:anim calcmode="lin" valueType="num">
                                      <p:cBhvr>
                                        <p:cTn id="36" dur="1000" fill="hold"/>
                                        <p:tgtEl>
                                          <p:spTgt spid="33796">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3796">
                                            <p:txEl>
                                              <p:pRg st="2" end="2"/>
                                            </p:txEl>
                                          </p:spTgt>
                                        </p:tgtEl>
                                        <p:attrNameLst>
                                          <p:attrName>ppt_h</p:attrName>
                                        </p:attrNameLst>
                                      </p:cBhvr>
                                      <p:tavLst>
                                        <p:tav tm="0">
                                          <p:val>
                                            <p:fltVal val="0"/>
                                          </p:val>
                                        </p:tav>
                                        <p:tav tm="100000">
                                          <p:val>
                                            <p:strVal val="#ppt_h"/>
                                          </p:val>
                                        </p:tav>
                                      </p:tavLst>
                                    </p:anim>
                                    <p:animEffect transition="in" filter="fade">
                                      <p:cBhvr>
                                        <p:cTn id="38" dur="1000"/>
                                        <p:tgtEl>
                                          <p:spTgt spid="33796">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3796">
                                            <p:txEl>
                                              <p:pRg st="3" end="3"/>
                                            </p:txEl>
                                          </p:spTgt>
                                        </p:tgtEl>
                                        <p:attrNameLst>
                                          <p:attrName>style.visibility</p:attrName>
                                        </p:attrNameLst>
                                      </p:cBhvr>
                                      <p:to>
                                        <p:strVal val="visible"/>
                                      </p:to>
                                    </p:set>
                                    <p:anim calcmode="lin" valueType="num">
                                      <p:cBhvr>
                                        <p:cTn id="43" dur="1000" fill="hold"/>
                                        <p:tgtEl>
                                          <p:spTgt spid="33796">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3796">
                                            <p:txEl>
                                              <p:pRg st="3" end="3"/>
                                            </p:txEl>
                                          </p:spTgt>
                                        </p:tgtEl>
                                        <p:attrNameLst>
                                          <p:attrName>ppt_h</p:attrName>
                                        </p:attrNameLst>
                                      </p:cBhvr>
                                      <p:tavLst>
                                        <p:tav tm="0">
                                          <p:val>
                                            <p:fltVal val="0"/>
                                          </p:val>
                                        </p:tav>
                                        <p:tav tm="100000">
                                          <p:val>
                                            <p:strVal val="#ppt_h"/>
                                          </p:val>
                                        </p:tav>
                                      </p:tavLst>
                                    </p:anim>
                                    <p:animEffect transition="in" filter="fade">
                                      <p:cBhvr>
                                        <p:cTn id="45" dur="1000"/>
                                        <p:tgtEl>
                                          <p:spTgt spid="337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304800"/>
            <a:ext cx="4800600" cy="1828800"/>
          </a:xfrm>
        </p:spPr>
        <p:txBody>
          <a:bodyPr/>
          <a:lstStyle/>
          <a:p>
            <a:r>
              <a:rPr lang="en-US" altLang="en-US" sz="4800" smtClean="0">
                <a:latin typeface="Berlin Sans FB Demi" pitchFamily="34" charset="0"/>
              </a:rPr>
              <a:t>Energy Transformations </a:t>
            </a:r>
            <a:br>
              <a:rPr lang="en-US" altLang="en-US" sz="4800" smtClean="0">
                <a:latin typeface="Berlin Sans FB Demi" pitchFamily="34" charset="0"/>
              </a:rPr>
            </a:br>
            <a:r>
              <a:rPr lang="en-US" altLang="en-US" sz="4800" smtClean="0">
                <a:latin typeface="Berlin Sans FB Demi" pitchFamily="34" charset="0"/>
              </a:rPr>
              <a:t>in a Car</a:t>
            </a:r>
          </a:p>
        </p:txBody>
      </p:sp>
      <p:sp>
        <p:nvSpPr>
          <p:cNvPr id="39939" name="Content Placeholder 2"/>
          <p:cNvSpPr>
            <a:spLocks noGrp="1"/>
          </p:cNvSpPr>
          <p:nvPr>
            <p:ph idx="1"/>
          </p:nvPr>
        </p:nvSpPr>
        <p:spPr>
          <a:xfrm>
            <a:off x="381000" y="2514600"/>
            <a:ext cx="8543925" cy="4419600"/>
          </a:xfrm>
        </p:spPr>
        <p:txBody>
          <a:bodyPr/>
          <a:lstStyle/>
          <a:p>
            <a:r>
              <a:rPr lang="en-US" altLang="en-US" sz="3000" dirty="0" smtClean="0">
                <a:solidFill>
                  <a:srgbClr val="FF0000"/>
                </a:solidFill>
                <a:latin typeface="Berlin Sans FB Demi" pitchFamily="34" charset="0"/>
              </a:rPr>
              <a:t>A car engine transforms the chemical energy in gasoline into mechanical energy (kinetic and potential energy)</a:t>
            </a:r>
          </a:p>
          <a:p>
            <a:r>
              <a:rPr lang="en-US" altLang="en-US" sz="3000" dirty="0" smtClean="0">
                <a:solidFill>
                  <a:srgbClr val="FF0000"/>
                </a:solidFill>
                <a:latin typeface="Berlin Sans FB Demi" pitchFamily="34" charset="0"/>
              </a:rPr>
              <a:t>Not all of the chemical energy is converted into mechanical energy. Some is converted into thermal energy, and the engine becomes hot.</a:t>
            </a:r>
          </a:p>
          <a:p>
            <a:r>
              <a:rPr lang="en-US" altLang="en-US" sz="3000" dirty="0" smtClean="0">
                <a:solidFill>
                  <a:srgbClr val="FF0000"/>
                </a:solidFill>
                <a:latin typeface="Berlin Sans FB Demi" pitchFamily="34" charset="0"/>
              </a:rPr>
              <a:t>The chemical energy in the car battery is also transformed into other forms of energy</a:t>
            </a:r>
          </a:p>
        </p:txBody>
      </p:sp>
      <p:pic>
        <p:nvPicPr>
          <p:cNvPr id="39940" name="Picture 2" descr="Car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533400"/>
            <a:ext cx="35147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1000" fill="hold"/>
                                        <p:tgtEl>
                                          <p:spTgt spid="39940"/>
                                        </p:tgtEl>
                                        <p:attrNameLst>
                                          <p:attrName>ppt_x</p:attrName>
                                        </p:attrNameLst>
                                      </p:cBhvr>
                                      <p:tavLst>
                                        <p:tav tm="0">
                                          <p:val>
                                            <p:strVal val="0-#ppt_w/2"/>
                                          </p:val>
                                        </p:tav>
                                        <p:tav tm="100000">
                                          <p:val>
                                            <p:strVal val="#ppt_x"/>
                                          </p:val>
                                        </p:tav>
                                      </p:tavLst>
                                    </p:anim>
                                    <p:anim calcmode="lin" valueType="num">
                                      <p:cBhvr additive="base">
                                        <p:cTn id="8" dur="1000" fill="hold"/>
                                        <p:tgtEl>
                                          <p:spTgt spid="3994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53" presetClass="entr" presetSubtype="16" fill="hold" grpId="0" nodeType="afterEffect">
                                  <p:stCondLst>
                                    <p:cond delay="500"/>
                                  </p:stCondLst>
                                  <p:childTnLst>
                                    <p:set>
                                      <p:cBhvr>
                                        <p:cTn id="11" dur="1" fill="hold">
                                          <p:stCondLst>
                                            <p:cond delay="0"/>
                                          </p:stCondLst>
                                        </p:cTn>
                                        <p:tgtEl>
                                          <p:spTgt spid="39938"/>
                                        </p:tgtEl>
                                        <p:attrNameLst>
                                          <p:attrName>style.visibility</p:attrName>
                                        </p:attrNameLst>
                                      </p:cBhvr>
                                      <p:to>
                                        <p:strVal val="visible"/>
                                      </p:to>
                                    </p:set>
                                    <p:anim calcmode="lin" valueType="num">
                                      <p:cBhvr>
                                        <p:cTn id="12" dur="1000" fill="hold"/>
                                        <p:tgtEl>
                                          <p:spTgt spid="39938"/>
                                        </p:tgtEl>
                                        <p:attrNameLst>
                                          <p:attrName>ppt_w</p:attrName>
                                        </p:attrNameLst>
                                      </p:cBhvr>
                                      <p:tavLst>
                                        <p:tav tm="0">
                                          <p:val>
                                            <p:fltVal val="0"/>
                                          </p:val>
                                        </p:tav>
                                        <p:tav tm="100000">
                                          <p:val>
                                            <p:strVal val="#ppt_w"/>
                                          </p:val>
                                        </p:tav>
                                      </p:tavLst>
                                    </p:anim>
                                    <p:anim calcmode="lin" valueType="num">
                                      <p:cBhvr>
                                        <p:cTn id="13" dur="1000" fill="hold"/>
                                        <p:tgtEl>
                                          <p:spTgt spid="39938"/>
                                        </p:tgtEl>
                                        <p:attrNameLst>
                                          <p:attrName>ppt_h</p:attrName>
                                        </p:attrNameLst>
                                      </p:cBhvr>
                                      <p:tavLst>
                                        <p:tav tm="0">
                                          <p:val>
                                            <p:fltVal val="0"/>
                                          </p:val>
                                        </p:tav>
                                        <p:tav tm="100000">
                                          <p:val>
                                            <p:strVal val="#ppt_h"/>
                                          </p:val>
                                        </p:tav>
                                      </p:tavLst>
                                    </p:anim>
                                    <p:animEffect transition="in" filter="fade">
                                      <p:cBhvr>
                                        <p:cTn id="14" dur="1000"/>
                                        <p:tgtEl>
                                          <p:spTgt spid="399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9939">
                                            <p:txEl>
                                              <p:pRg st="0" end="0"/>
                                            </p:txEl>
                                          </p:spTgt>
                                        </p:tgtEl>
                                        <p:attrNameLst>
                                          <p:attrName>style.visibility</p:attrName>
                                        </p:attrNameLst>
                                      </p:cBhvr>
                                      <p:to>
                                        <p:strVal val="visible"/>
                                      </p:to>
                                    </p:set>
                                    <p:anim calcmode="lin" valueType="num">
                                      <p:cBhvr>
                                        <p:cTn id="19" dur="10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3993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9939">
                                            <p:txEl>
                                              <p:pRg st="1" end="1"/>
                                            </p:txEl>
                                          </p:spTgt>
                                        </p:tgtEl>
                                        <p:attrNameLst>
                                          <p:attrName>style.visibility</p:attrName>
                                        </p:attrNameLst>
                                      </p:cBhvr>
                                      <p:to>
                                        <p:strVal val="visible"/>
                                      </p:to>
                                    </p:set>
                                    <p:anim calcmode="lin" valueType="num">
                                      <p:cBhvr>
                                        <p:cTn id="26" dur="10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9939">
                                            <p:txEl>
                                              <p:pRg st="1" end="1"/>
                                            </p:txEl>
                                          </p:spTgt>
                                        </p:tgtEl>
                                        <p:attrNameLst>
                                          <p:attrName>ppt_h</p:attrName>
                                        </p:attrNameLst>
                                      </p:cBhvr>
                                      <p:tavLst>
                                        <p:tav tm="0">
                                          <p:val>
                                            <p:fltVal val="0"/>
                                          </p:val>
                                        </p:tav>
                                        <p:tav tm="100000">
                                          <p:val>
                                            <p:strVal val="#ppt_h"/>
                                          </p:val>
                                        </p:tav>
                                      </p:tavLst>
                                    </p:anim>
                                    <p:animEffect transition="in" filter="fade">
                                      <p:cBhvr>
                                        <p:cTn id="28" dur="1000"/>
                                        <p:tgtEl>
                                          <p:spTgt spid="39939">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9939">
                                            <p:txEl>
                                              <p:pRg st="2" end="2"/>
                                            </p:txEl>
                                          </p:spTgt>
                                        </p:tgtEl>
                                        <p:attrNameLst>
                                          <p:attrName>style.visibility</p:attrName>
                                        </p:attrNameLst>
                                      </p:cBhvr>
                                      <p:to>
                                        <p:strVal val="visible"/>
                                      </p:to>
                                    </p:set>
                                    <p:anim calcmode="lin" valueType="num">
                                      <p:cBhvr>
                                        <p:cTn id="33" dur="10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9939">
                                            <p:txEl>
                                              <p:pRg st="2" end="2"/>
                                            </p:txEl>
                                          </p:spTgt>
                                        </p:tgtEl>
                                        <p:attrNameLst>
                                          <p:attrName>ppt_h</p:attrName>
                                        </p:attrNameLst>
                                      </p:cBhvr>
                                      <p:tavLst>
                                        <p:tav tm="0">
                                          <p:val>
                                            <p:fltVal val="0"/>
                                          </p:val>
                                        </p:tav>
                                        <p:tav tm="100000">
                                          <p:val>
                                            <p:strVal val="#ppt_h"/>
                                          </p:val>
                                        </p:tav>
                                      </p:tavLst>
                                    </p:anim>
                                    <p:animEffect transition="in" filter="fade">
                                      <p:cBhvr>
                                        <p:cTn id="35" dur="10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ontiac-Solstice-0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90600"/>
            <a:ext cx="10850563" cy="813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Grp="1" noChangeArrowheads="1"/>
          </p:cNvSpPr>
          <p:nvPr>
            <p:ph type="body" idx="1"/>
          </p:nvPr>
        </p:nvSpPr>
        <p:spPr>
          <a:xfrm>
            <a:off x="152400" y="381000"/>
            <a:ext cx="9144000" cy="2209800"/>
          </a:xfrm>
        </p:spPr>
        <p:txBody>
          <a:bodyPr/>
          <a:lstStyle/>
          <a:p>
            <a:pPr marL="0" indent="0" algn="ctr" eaLnBrk="1" hangingPunct="1">
              <a:buFontTx/>
              <a:buNone/>
            </a:pPr>
            <a:r>
              <a:rPr lang="en-US" altLang="en-US" sz="4400" smtClean="0">
                <a:solidFill>
                  <a:schemeClr val="bg1"/>
                </a:solidFill>
                <a:latin typeface="Berlin Sans FB Demi" pitchFamily="34" charset="0"/>
              </a:rPr>
              <a:t>Identify other energy transformations that you can observe in a car.  </a:t>
            </a:r>
          </a:p>
        </p:txBody>
      </p:sp>
      <p:pic>
        <p:nvPicPr>
          <p:cNvPr id="179205" name="Andy Hui, Kelly Chan - Generate Electricity Myself.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52400" y="-304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3904" fill="hold"/>
                                        <p:tgtEl>
                                          <p:spTgt spid="17920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920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0226" name="Picture 2" descr="85R5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228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p:txBody>
          <a:bodyPr/>
          <a:lstStyle/>
          <a:p>
            <a:pPr eaLnBrk="1" hangingPunct="1"/>
            <a:r>
              <a:rPr lang="en-US" altLang="en-US" smtClean="0"/>
              <a:t>Energy Transfer</a:t>
            </a:r>
          </a:p>
        </p:txBody>
      </p:sp>
      <p:pic>
        <p:nvPicPr>
          <p:cNvPr id="180228" name="Picture 4" descr="Car headlights BB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502920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5" descr="spnorm">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3048000"/>
            <a:ext cx="12573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car-batter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667000"/>
            <a:ext cx="17240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1" name="Picture 7" descr="Car%20animation"/>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524500" y="2667000"/>
            <a:ext cx="36195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2" name="Text Box 8"/>
          <p:cNvSpPr txBox="1">
            <a:spLocks noChangeArrowheads="1"/>
          </p:cNvSpPr>
          <p:nvPr/>
        </p:nvSpPr>
        <p:spPr bwMode="auto">
          <a:xfrm>
            <a:off x="288925" y="4230688"/>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Chemical</a:t>
            </a:r>
          </a:p>
        </p:txBody>
      </p:sp>
      <p:sp>
        <p:nvSpPr>
          <p:cNvPr id="180233" name="Text Box 9"/>
          <p:cNvSpPr txBox="1">
            <a:spLocks noChangeArrowheads="1"/>
          </p:cNvSpPr>
          <p:nvPr/>
        </p:nvSpPr>
        <p:spPr bwMode="auto">
          <a:xfrm>
            <a:off x="1965325" y="3087688"/>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4" name="Rectangle 10"/>
          <p:cNvSpPr>
            <a:spLocks noChangeArrowheads="1"/>
          </p:cNvSpPr>
          <p:nvPr/>
        </p:nvSpPr>
        <p:spPr bwMode="auto">
          <a:xfrm rot="-1498140">
            <a:off x="1066800" y="1981200"/>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5" name="Rectangle 11"/>
          <p:cNvSpPr>
            <a:spLocks noChangeArrowheads="1"/>
          </p:cNvSpPr>
          <p:nvPr/>
        </p:nvSpPr>
        <p:spPr bwMode="auto">
          <a:xfrm rot="1882380">
            <a:off x="1524000" y="4879975"/>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6" name="Text Box 12"/>
          <p:cNvSpPr txBox="1">
            <a:spLocks noChangeArrowheads="1"/>
          </p:cNvSpPr>
          <p:nvPr/>
        </p:nvSpPr>
        <p:spPr bwMode="auto">
          <a:xfrm>
            <a:off x="6080125" y="1182688"/>
            <a:ext cx="2047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Sound</a:t>
            </a:r>
          </a:p>
          <a:p>
            <a:pPr eaLnBrk="1" hangingPunct="1"/>
            <a:r>
              <a:rPr lang="en-US" altLang="en-US" sz="2400" b="1">
                <a:cs typeface="Arial" charset="0"/>
              </a:rPr>
              <a:t>(mechanical)</a:t>
            </a:r>
          </a:p>
        </p:txBody>
      </p:sp>
      <p:sp>
        <p:nvSpPr>
          <p:cNvPr id="180237" name="Text Box 13"/>
          <p:cNvSpPr txBox="1">
            <a:spLocks noChangeArrowheads="1"/>
          </p:cNvSpPr>
          <p:nvPr/>
        </p:nvSpPr>
        <p:spPr bwMode="auto">
          <a:xfrm>
            <a:off x="5394325" y="5373688"/>
            <a:ext cx="2759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Light</a:t>
            </a:r>
          </a:p>
          <a:p>
            <a:pPr eaLnBrk="1" hangingPunct="1"/>
            <a:r>
              <a:rPr lang="en-US" altLang="en-US" sz="2400" b="1">
                <a:cs typeface="Arial" charset="0"/>
              </a:rPr>
              <a:t>(Electromagnetic)</a:t>
            </a:r>
          </a:p>
        </p:txBody>
      </p:sp>
      <p:sp>
        <p:nvSpPr>
          <p:cNvPr id="180238" name="Text Box 14"/>
          <p:cNvSpPr txBox="1">
            <a:spLocks noChangeArrowheads="1"/>
          </p:cNvSpPr>
          <p:nvPr/>
        </p:nvSpPr>
        <p:spPr bwMode="auto">
          <a:xfrm>
            <a:off x="3641725" y="2554288"/>
            <a:ext cx="137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Thermal</a:t>
            </a:r>
          </a:p>
        </p:txBody>
      </p:sp>
      <p:sp>
        <p:nvSpPr>
          <p:cNvPr id="180239" name="Text Box 15"/>
          <p:cNvSpPr txBox="1">
            <a:spLocks noChangeArrowheads="1"/>
          </p:cNvSpPr>
          <p:nvPr/>
        </p:nvSpPr>
        <p:spPr bwMode="auto">
          <a:xfrm>
            <a:off x="5029200" y="2819400"/>
            <a:ext cx="182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Mechanical</a:t>
            </a:r>
          </a:p>
        </p:txBody>
      </p:sp>
      <p:sp>
        <p:nvSpPr>
          <p:cNvPr id="43024" name="Line 16"/>
          <p:cNvSpPr>
            <a:spLocks noChangeShapeType="1"/>
          </p:cNvSpPr>
          <p:nvPr/>
        </p:nvSpPr>
        <p:spPr bwMode="auto">
          <a:xfrm flipV="1">
            <a:off x="1600200" y="2209800"/>
            <a:ext cx="1066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5" name="Line 17"/>
          <p:cNvSpPr>
            <a:spLocks noChangeShapeType="1"/>
          </p:cNvSpPr>
          <p:nvPr/>
        </p:nvSpPr>
        <p:spPr bwMode="auto">
          <a:xfrm>
            <a:off x="1828800" y="3581400"/>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6" name="Line 18"/>
          <p:cNvSpPr>
            <a:spLocks noChangeShapeType="1"/>
          </p:cNvSpPr>
          <p:nvPr/>
        </p:nvSpPr>
        <p:spPr bwMode="auto">
          <a:xfrm>
            <a:off x="1752600" y="4114800"/>
            <a:ext cx="1143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7" name="Line 19"/>
          <p:cNvSpPr>
            <a:spLocks noChangeShapeType="1"/>
          </p:cNvSpPr>
          <p:nvPr/>
        </p:nvSpPr>
        <p:spPr bwMode="auto">
          <a:xfrm>
            <a:off x="5791200" y="20574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8" name="Line 20"/>
          <p:cNvSpPr>
            <a:spLocks noChangeShapeType="1"/>
          </p:cNvSpPr>
          <p:nvPr/>
        </p:nvSpPr>
        <p:spPr bwMode="auto">
          <a:xfrm>
            <a:off x="5257800" y="62484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9" name="Line 21"/>
          <p:cNvSpPr>
            <a:spLocks noChangeShapeType="1"/>
          </p:cNvSpPr>
          <p:nvPr/>
        </p:nvSpPr>
        <p:spPr bwMode="auto">
          <a:xfrm>
            <a:off x="4953000" y="32766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0246" name="cars249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5">
            <a:extLst>
              <a:ext uri="{28A0092B-C50C-407E-A947-70E740481C1C}">
                <a14:useLocalDpi xmlns:a14="http://schemas.microsoft.com/office/drawing/2010/main" val="0"/>
              </a:ext>
            </a:extLst>
          </a:blip>
          <a:srcRect/>
          <a:stretch>
            <a:fillRect/>
          </a:stretch>
        </p:blipFill>
        <p:spPr bwMode="auto">
          <a:xfrm>
            <a:off x="-304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7" name="adju2492.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5">
            <a:extLst>
              <a:ext uri="{28A0092B-C50C-407E-A947-70E740481C1C}">
                <a14:useLocalDpi xmlns:a14="http://schemas.microsoft.com/office/drawing/2010/main" val="0"/>
              </a:ext>
            </a:extLst>
          </a:blip>
          <a:srcRect/>
          <a:stretch>
            <a:fillRect/>
          </a:stretch>
        </p:blipFill>
        <p:spPr bwMode="auto">
          <a:xfrm>
            <a:off x="-6096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8" name="cars007.wav">
            <a:hlinkClick r:id="" action="ppaction://media"/>
          </p:cNvPr>
          <p:cNvPicPr>
            <a:picLocks noChangeAspect="1" noChangeArrowheads="1"/>
          </p:cNvPicPr>
          <p:nvPr>
            <a:audioFile r:link="rId6"/>
            <p:extLst>
              <p:ext uri="{DAA4B4D4-6D71-4841-9C94-3DE7FCFB9230}">
                <p14:media xmlns:p14="http://schemas.microsoft.com/office/powerpoint/2010/main" r:link="rId5"/>
              </p:ext>
            </p:extLst>
          </p:nvPr>
        </p:nvPicPr>
        <p:blipFill>
          <a:blip r:embed="rId15">
            <a:extLst>
              <a:ext uri="{28A0092B-C50C-407E-A947-70E740481C1C}">
                <a14:useLocalDpi xmlns:a14="http://schemas.microsoft.com/office/drawing/2010/main" val="0"/>
              </a:ext>
            </a:extLst>
          </a:blip>
          <a:srcRect/>
          <a:stretch>
            <a:fillRect/>
          </a:stretch>
        </p:blipFill>
        <p:spPr bwMode="auto">
          <a:xfrm>
            <a:off x="-5334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32"/>
                                        </p:tgtEl>
                                        <p:attrNameLst>
                                          <p:attrName>style.visibility</p:attrName>
                                        </p:attrNameLst>
                                      </p:cBhvr>
                                      <p:to>
                                        <p:strVal val="visible"/>
                                      </p:to>
                                    </p:set>
                                    <p:animEffect transition="in" filter="fade">
                                      <p:cBhvr>
                                        <p:cTn id="7" dur="2000"/>
                                        <p:tgtEl>
                                          <p:spTgt spid="1802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0234"/>
                                        </p:tgtEl>
                                        <p:attrNameLst>
                                          <p:attrName>style.visibility</p:attrName>
                                        </p:attrNameLst>
                                      </p:cBhvr>
                                      <p:to>
                                        <p:strVal val="visible"/>
                                      </p:to>
                                    </p:set>
                                    <p:animEffect transition="in" filter="fade">
                                      <p:cBhvr>
                                        <p:cTn id="12" dur="2000"/>
                                        <p:tgtEl>
                                          <p:spTgt spid="1802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0233"/>
                                        </p:tgtEl>
                                        <p:attrNameLst>
                                          <p:attrName>style.visibility</p:attrName>
                                        </p:attrNameLst>
                                      </p:cBhvr>
                                      <p:to>
                                        <p:strVal val="visible"/>
                                      </p:to>
                                    </p:set>
                                    <p:animEffect transition="in" filter="fade">
                                      <p:cBhvr>
                                        <p:cTn id="15" dur="2000"/>
                                        <p:tgtEl>
                                          <p:spTgt spid="1802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0235"/>
                                        </p:tgtEl>
                                        <p:attrNameLst>
                                          <p:attrName>style.visibility</p:attrName>
                                        </p:attrNameLst>
                                      </p:cBhvr>
                                      <p:to>
                                        <p:strVal val="visible"/>
                                      </p:to>
                                    </p:set>
                                    <p:animEffect transition="in" filter="fade">
                                      <p:cBhvr>
                                        <p:cTn id="18" dur="2000"/>
                                        <p:tgtEl>
                                          <p:spTgt spid="1802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0229"/>
                                        </p:tgtEl>
                                        <p:attrNameLst>
                                          <p:attrName>style.visibility</p:attrName>
                                        </p:attrNameLst>
                                      </p:cBhvr>
                                      <p:to>
                                        <p:strVal val="visible"/>
                                      </p:to>
                                    </p:set>
                                    <p:anim calcmode="lin" valueType="num">
                                      <p:cBhvr additive="base">
                                        <p:cTn id="23" dur="500" fill="hold"/>
                                        <p:tgtEl>
                                          <p:spTgt spid="180229"/>
                                        </p:tgtEl>
                                        <p:attrNameLst>
                                          <p:attrName>ppt_x</p:attrName>
                                        </p:attrNameLst>
                                      </p:cBhvr>
                                      <p:tavLst>
                                        <p:tav tm="0">
                                          <p:val>
                                            <p:strVal val="#ppt_x"/>
                                          </p:val>
                                        </p:tav>
                                        <p:tav tm="100000">
                                          <p:val>
                                            <p:strVal val="#ppt_x"/>
                                          </p:val>
                                        </p:tav>
                                      </p:tavLst>
                                    </p:anim>
                                    <p:anim calcmode="lin" valueType="num">
                                      <p:cBhvr additive="base">
                                        <p:cTn id="24" dur="500" fill="hold"/>
                                        <p:tgtEl>
                                          <p:spTgt spid="180229"/>
                                        </p:tgtEl>
                                        <p:attrNameLst>
                                          <p:attrName>ppt_y</p:attrName>
                                        </p:attrNameLst>
                                      </p:cBhvr>
                                      <p:tavLst>
                                        <p:tav tm="0">
                                          <p:val>
                                            <p:strVal val="1+#ppt_h/2"/>
                                          </p:val>
                                        </p:tav>
                                        <p:tav tm="100000">
                                          <p:val>
                                            <p:strVal val="#ppt_y"/>
                                          </p:val>
                                        </p:tav>
                                      </p:tavLst>
                                    </p:anim>
                                  </p:childTnLst>
                                </p:cTn>
                              </p:par>
                              <p:par>
                                <p:cTn id="25" presetID="1" presetClass="mediacall" presetSubtype="0" fill="hold" nodeType="withEffect">
                                  <p:stCondLst>
                                    <p:cond delay="0"/>
                                  </p:stCondLst>
                                  <p:childTnLst>
                                    <p:cmd type="call" cmd="playFrom(0.0)">
                                      <p:cBhvr>
                                        <p:cTn id="26" dur="5437" fill="hold"/>
                                        <p:tgtEl>
                                          <p:spTgt spid="180246"/>
                                        </p:tgtEl>
                                      </p:cBhvr>
                                    </p:cmd>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80238">
                                            <p:txEl>
                                              <p:pRg st="0" end="0"/>
                                            </p:txEl>
                                          </p:spTgt>
                                        </p:tgtEl>
                                        <p:attrNameLst>
                                          <p:attrName>style.visibility</p:attrName>
                                        </p:attrNameLst>
                                      </p:cBhvr>
                                      <p:to>
                                        <p:strVal val="visible"/>
                                      </p:to>
                                    </p:set>
                                    <p:animEffect transition="in" filter="fade">
                                      <p:cBhvr>
                                        <p:cTn id="31" dur="2000"/>
                                        <p:tgtEl>
                                          <p:spTgt spid="180238">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0226"/>
                                        </p:tgtEl>
                                        <p:attrNameLst>
                                          <p:attrName>style.visibility</p:attrName>
                                        </p:attrNameLst>
                                      </p:cBhvr>
                                      <p:to>
                                        <p:strVal val="visible"/>
                                      </p:to>
                                    </p:set>
                                    <p:anim calcmode="lin" valueType="num">
                                      <p:cBhvr additive="base">
                                        <p:cTn id="36" dur="500" fill="hold"/>
                                        <p:tgtEl>
                                          <p:spTgt spid="180226"/>
                                        </p:tgtEl>
                                        <p:attrNameLst>
                                          <p:attrName>ppt_x</p:attrName>
                                        </p:attrNameLst>
                                      </p:cBhvr>
                                      <p:tavLst>
                                        <p:tav tm="0">
                                          <p:val>
                                            <p:strVal val="#ppt_x"/>
                                          </p:val>
                                        </p:tav>
                                        <p:tav tm="100000">
                                          <p:val>
                                            <p:strVal val="#ppt_x"/>
                                          </p:val>
                                        </p:tav>
                                      </p:tavLst>
                                    </p:anim>
                                    <p:anim calcmode="lin" valueType="num">
                                      <p:cBhvr additive="base">
                                        <p:cTn id="37" dur="500" fill="hold"/>
                                        <p:tgtEl>
                                          <p:spTgt spid="180226"/>
                                        </p:tgtEl>
                                        <p:attrNameLst>
                                          <p:attrName>ppt_y</p:attrName>
                                        </p:attrNameLst>
                                      </p:cBhvr>
                                      <p:tavLst>
                                        <p:tav tm="0">
                                          <p:val>
                                            <p:strVal val="1+#ppt_h/2"/>
                                          </p:val>
                                        </p:tav>
                                        <p:tav tm="100000">
                                          <p:val>
                                            <p:strVal val="#ppt_y"/>
                                          </p:val>
                                        </p:tav>
                                      </p:tavLst>
                                    </p:anim>
                                  </p:childTnLst>
                                </p:cTn>
                              </p:par>
                              <p:par>
                                <p:cTn id="38" presetID="1" presetClass="mediacall" presetSubtype="0" fill="hold" nodeType="withEffect">
                                  <p:stCondLst>
                                    <p:cond delay="0"/>
                                  </p:stCondLst>
                                  <p:childTnLst>
                                    <p:cmd type="call" cmd="playFrom(0.0)">
                                      <p:cBhvr>
                                        <p:cTn id="39" dur="5256" fill="hold"/>
                                        <p:tgtEl>
                                          <p:spTgt spid="180247"/>
                                        </p:tgtEl>
                                      </p:cBhvr>
                                    </p:cmd>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0236"/>
                                        </p:tgtEl>
                                        <p:attrNameLst>
                                          <p:attrName>style.visibility</p:attrName>
                                        </p:attrNameLst>
                                      </p:cBhvr>
                                      <p:to>
                                        <p:strVal val="visible"/>
                                      </p:to>
                                    </p:set>
                                    <p:animEffect transition="in" filter="fade">
                                      <p:cBhvr>
                                        <p:cTn id="44" dur="2000"/>
                                        <p:tgtEl>
                                          <p:spTgt spid="1802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80228"/>
                                        </p:tgtEl>
                                        <p:attrNameLst>
                                          <p:attrName>style.visibility</p:attrName>
                                        </p:attrNameLst>
                                      </p:cBhvr>
                                      <p:to>
                                        <p:strVal val="visible"/>
                                      </p:to>
                                    </p:set>
                                    <p:anim calcmode="lin" valueType="num">
                                      <p:cBhvr additive="base">
                                        <p:cTn id="49" dur="500" fill="hold"/>
                                        <p:tgtEl>
                                          <p:spTgt spid="180228"/>
                                        </p:tgtEl>
                                        <p:attrNameLst>
                                          <p:attrName>ppt_x</p:attrName>
                                        </p:attrNameLst>
                                      </p:cBhvr>
                                      <p:tavLst>
                                        <p:tav tm="0">
                                          <p:val>
                                            <p:strVal val="#ppt_x"/>
                                          </p:val>
                                        </p:tav>
                                        <p:tav tm="100000">
                                          <p:val>
                                            <p:strVal val="#ppt_x"/>
                                          </p:val>
                                        </p:tav>
                                      </p:tavLst>
                                    </p:anim>
                                    <p:anim calcmode="lin" valueType="num">
                                      <p:cBhvr additive="base">
                                        <p:cTn id="50" dur="500" fill="hold"/>
                                        <p:tgtEl>
                                          <p:spTgt spid="18022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80237">
                                            <p:txEl>
                                              <p:pRg st="0" end="0"/>
                                            </p:txEl>
                                          </p:spTgt>
                                        </p:tgtEl>
                                        <p:attrNameLst>
                                          <p:attrName>style.visibility</p:attrName>
                                        </p:attrNameLst>
                                      </p:cBhvr>
                                      <p:to>
                                        <p:strVal val="visible"/>
                                      </p:to>
                                    </p:set>
                                    <p:animEffect transition="in" filter="fade">
                                      <p:cBhvr>
                                        <p:cTn id="55" dur="2000"/>
                                        <p:tgtEl>
                                          <p:spTgt spid="180237">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80237">
                                            <p:txEl>
                                              <p:pRg st="1" end="1"/>
                                            </p:txEl>
                                          </p:spTgt>
                                        </p:tgtEl>
                                        <p:attrNameLst>
                                          <p:attrName>style.visibility</p:attrName>
                                        </p:attrNameLst>
                                      </p:cBhvr>
                                      <p:to>
                                        <p:strVal val="visible"/>
                                      </p:to>
                                    </p:set>
                                    <p:animEffect transition="in" filter="fade">
                                      <p:cBhvr>
                                        <p:cTn id="58" dur="2000"/>
                                        <p:tgtEl>
                                          <p:spTgt spid="180237">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80231"/>
                                        </p:tgtEl>
                                        <p:attrNameLst>
                                          <p:attrName>style.visibility</p:attrName>
                                        </p:attrNameLst>
                                      </p:cBhvr>
                                      <p:to>
                                        <p:strVal val="visible"/>
                                      </p:to>
                                    </p:set>
                                    <p:anim calcmode="lin" valueType="num">
                                      <p:cBhvr additive="base">
                                        <p:cTn id="63" dur="500" fill="hold"/>
                                        <p:tgtEl>
                                          <p:spTgt spid="180231"/>
                                        </p:tgtEl>
                                        <p:attrNameLst>
                                          <p:attrName>ppt_x</p:attrName>
                                        </p:attrNameLst>
                                      </p:cBhvr>
                                      <p:tavLst>
                                        <p:tav tm="0">
                                          <p:val>
                                            <p:strVal val="#ppt_x"/>
                                          </p:val>
                                        </p:tav>
                                        <p:tav tm="100000">
                                          <p:val>
                                            <p:strVal val="#ppt_x"/>
                                          </p:val>
                                        </p:tav>
                                      </p:tavLst>
                                    </p:anim>
                                    <p:anim calcmode="lin" valueType="num">
                                      <p:cBhvr additive="base">
                                        <p:cTn id="64" dur="500" fill="hold"/>
                                        <p:tgtEl>
                                          <p:spTgt spid="180231"/>
                                        </p:tgtEl>
                                        <p:attrNameLst>
                                          <p:attrName>ppt_y</p:attrName>
                                        </p:attrNameLst>
                                      </p:cBhvr>
                                      <p:tavLst>
                                        <p:tav tm="0">
                                          <p:val>
                                            <p:strVal val="1+#ppt_h/2"/>
                                          </p:val>
                                        </p:tav>
                                        <p:tav tm="100000">
                                          <p:val>
                                            <p:strVal val="#ppt_y"/>
                                          </p:val>
                                        </p:tav>
                                      </p:tavLst>
                                    </p:anim>
                                  </p:childTnLst>
                                </p:cTn>
                              </p:par>
                              <p:par>
                                <p:cTn id="65" presetID="1" presetClass="mediacall" presetSubtype="0" fill="hold" nodeType="withEffect">
                                  <p:stCondLst>
                                    <p:cond delay="0"/>
                                  </p:stCondLst>
                                  <p:childTnLst>
                                    <p:cmd type="call" cmd="playFrom(0.0)">
                                      <p:cBhvr>
                                        <p:cTn id="66" dur="8940" fill="hold"/>
                                        <p:tgtEl>
                                          <p:spTgt spid="180248"/>
                                        </p:tgtEl>
                                      </p:cBhvr>
                                    </p:cmd>
                                  </p:childTnLst>
                                </p:cTn>
                              </p:par>
                            </p:childTnLst>
                          </p:cTn>
                        </p:par>
                      </p:childTnLst>
                    </p:cTn>
                  </p:par>
                  <p:par>
                    <p:cTn id="67" fill="hold" nodeType="clickPar">
                      <p:stCondLst>
                        <p:cond delay="indefinite"/>
                      </p:stCondLst>
                      <p:childTnLst>
                        <p:par>
                          <p:cTn id="68" fill="hold" nodeType="withGroup">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80239"/>
                                        </p:tgtEl>
                                        <p:attrNameLst>
                                          <p:attrName>style.visibility</p:attrName>
                                        </p:attrNameLst>
                                      </p:cBhvr>
                                      <p:to>
                                        <p:strVal val="visible"/>
                                      </p:to>
                                    </p:set>
                                    <p:anim calcmode="lin" valueType="num">
                                      <p:cBhvr>
                                        <p:cTn id="71" dur="1000" fill="hold"/>
                                        <p:tgtEl>
                                          <p:spTgt spid="180239"/>
                                        </p:tgtEl>
                                        <p:attrNameLst>
                                          <p:attrName>ppt_w</p:attrName>
                                        </p:attrNameLst>
                                      </p:cBhvr>
                                      <p:tavLst>
                                        <p:tav tm="0">
                                          <p:val>
                                            <p:strVal val="#ppt_w*0.70"/>
                                          </p:val>
                                        </p:tav>
                                        <p:tav tm="100000">
                                          <p:val>
                                            <p:strVal val="#ppt_w"/>
                                          </p:val>
                                        </p:tav>
                                      </p:tavLst>
                                    </p:anim>
                                    <p:anim calcmode="lin" valueType="num">
                                      <p:cBhvr>
                                        <p:cTn id="72" dur="1000" fill="hold"/>
                                        <p:tgtEl>
                                          <p:spTgt spid="180239"/>
                                        </p:tgtEl>
                                        <p:attrNameLst>
                                          <p:attrName>ppt_h</p:attrName>
                                        </p:attrNameLst>
                                      </p:cBhvr>
                                      <p:tavLst>
                                        <p:tav tm="0">
                                          <p:val>
                                            <p:strVal val="#ppt_h"/>
                                          </p:val>
                                        </p:tav>
                                        <p:tav tm="100000">
                                          <p:val>
                                            <p:strVal val="#ppt_h"/>
                                          </p:val>
                                        </p:tav>
                                      </p:tavLst>
                                    </p:anim>
                                    <p:animEffect transition="in" filter="fade">
                                      <p:cBhvr>
                                        <p:cTn id="73" dur="1000"/>
                                        <p:tgtEl>
                                          <p:spTgt spid="18023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180246"/>
                </p:tgtEl>
              </p:cMediaNode>
            </p:audio>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180247"/>
                </p:tgtEl>
              </p:cMediaNode>
            </p:audio>
            <p:audio>
              <p:cMediaNode>
                <p:cTn id="76" fill="hold" display="0">
                  <p:stCondLst>
                    <p:cond delay="indefinite"/>
                  </p:stCondLst>
                  <p:endCondLst>
                    <p:cond evt="onNext" delay="0">
                      <p:tgtEl>
                        <p:sldTgt/>
                      </p:tgtEl>
                    </p:cond>
                    <p:cond evt="onPrev" delay="0">
                      <p:tgtEl>
                        <p:sldTgt/>
                      </p:tgtEl>
                    </p:cond>
                    <p:cond evt="onStopAudio" delay="0">
                      <p:tgtEl>
                        <p:sldTgt/>
                      </p:tgtEl>
                    </p:cond>
                  </p:endCondLst>
                </p:cTn>
                <p:tgtEl>
                  <p:spTgt spid="180248"/>
                </p:tgtEl>
              </p:cMediaNode>
            </p:audio>
          </p:childTnLst>
        </p:cTn>
      </p:par>
    </p:tnLst>
    <p:bldLst>
      <p:bldP spid="180232" grpId="0"/>
      <p:bldP spid="180233" grpId="0"/>
      <p:bldP spid="180234" grpId="0"/>
      <p:bldP spid="180235" grpId="0"/>
      <p:bldP spid="180236" grpId="0"/>
      <p:bldP spid="18023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2" descr="http://motion-forces-and-energy.wikispaces.com/file/view/t206b1c01f40%5B1%5D.jpg/142040155/t206b1c01f40%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85963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0" y="609600"/>
            <a:ext cx="9144000" cy="762000"/>
          </a:xfrm>
        </p:spPr>
        <p:txBody>
          <a:bodyPr/>
          <a:lstStyle/>
          <a:p>
            <a:r>
              <a:rPr lang="en-US" altLang="en-US" sz="6000" smtClean="0">
                <a:latin typeface="Berlin Sans FB Demi" pitchFamily="34" charset="0"/>
              </a:rPr>
              <a:t>Energy Transformations</a:t>
            </a:r>
          </a:p>
        </p:txBody>
      </p:sp>
    </p:spTree>
  </p:cSld>
  <p:clrMapOvr>
    <a:masterClrMapping/>
  </p:clrMapOvr>
  <p:transition spd="slow">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tuuktukk.com/Documents/Gallary/2013113023429Sound%20Energy-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2860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0614" y="1295400"/>
            <a:ext cx="6781800" cy="830997"/>
          </a:xfrm>
          <a:prstGeom prst="rect">
            <a:avLst/>
          </a:prstGeom>
        </p:spPr>
        <p:txBody>
          <a:bodyPr>
            <a:spAutoFit/>
          </a:bodyPr>
          <a:lstStyle/>
          <a:p>
            <a:pPr algn="ctr">
              <a:defRPr/>
            </a:pPr>
            <a:r>
              <a:rPr lang="en-US" sz="2400" dirty="0">
                <a:ln>
                  <a:solidFill>
                    <a:schemeClr val="tx1"/>
                  </a:solidFill>
                </a:ln>
                <a:hlinkClick r:id="rId3"/>
              </a:rPr>
              <a:t>http://www.discovery.com/tv-shows/other-shows/videos/time-warp-lighting-a-match.htm</a:t>
            </a:r>
            <a:r>
              <a:rPr lang="en-US" sz="2400" dirty="0">
                <a:ln>
                  <a:solidFill>
                    <a:schemeClr val="tx1"/>
                  </a:solidFill>
                </a:ln>
              </a:rPr>
              <a:t> </a:t>
            </a:r>
          </a:p>
        </p:txBody>
      </p:sp>
      <p:sp>
        <p:nvSpPr>
          <p:cNvPr id="4" name="Title 1"/>
          <p:cNvSpPr txBox="1">
            <a:spLocks/>
          </p:cNvSpPr>
          <p:nvPr/>
        </p:nvSpPr>
        <p:spPr bwMode="auto">
          <a:xfrm>
            <a:off x="0" y="2286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Watch the short video clip. Identify the energy transformations that occur.</a:t>
            </a:r>
          </a:p>
        </p:txBody>
      </p:sp>
      <p:sp>
        <p:nvSpPr>
          <p:cNvPr id="5" name="Title 1"/>
          <p:cNvSpPr txBox="1">
            <a:spLocks/>
          </p:cNvSpPr>
          <p:nvPr/>
        </p:nvSpPr>
        <p:spPr bwMode="auto">
          <a:xfrm>
            <a:off x="11113" y="2362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In the video, chemical energy in the match changes to heat (thermal) energy and light (radiant) energy.</a:t>
            </a:r>
          </a:p>
        </p:txBody>
      </p:sp>
      <p:sp>
        <p:nvSpPr>
          <p:cNvPr id="7" name="Title 1"/>
          <p:cNvSpPr txBox="1">
            <a:spLocks/>
          </p:cNvSpPr>
          <p:nvPr/>
        </p:nvSpPr>
        <p:spPr bwMode="auto">
          <a:xfrm>
            <a:off x="12700" y="3810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While the match is burning, is the amount of chemical energy in the match the same? Why or Why not?</a:t>
            </a:r>
          </a:p>
        </p:txBody>
      </p:sp>
      <p:sp>
        <p:nvSpPr>
          <p:cNvPr id="8" name="Title 1"/>
          <p:cNvSpPr txBox="1">
            <a:spLocks/>
          </p:cNvSpPr>
          <p:nvPr/>
        </p:nvSpPr>
        <p:spPr bwMode="auto">
          <a:xfrm>
            <a:off x="12700" y="5257800"/>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As the match is burning, the chemical energy is decreasing while the thermal energy and the radiant energy are increasing.</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Effect transition="in" filter="fade">
                                      <p:cBhvr>
                                        <p:cTn id="29" dur="10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altLang="en-US" smtClean="0">
                <a:latin typeface="Berlin Sans FB Demi" pitchFamily="34" charset="0"/>
              </a:rPr>
              <a:t>How is Energy Like Money? Handout</a:t>
            </a:r>
          </a:p>
        </p:txBody>
      </p:sp>
      <p:sp>
        <p:nvSpPr>
          <p:cNvPr id="3" name="Title 1"/>
          <p:cNvSpPr txBox="1">
            <a:spLocks/>
          </p:cNvSpPr>
          <p:nvPr/>
        </p:nvSpPr>
        <p:spPr bwMode="auto">
          <a:xfrm>
            <a:off x="0" y="1447800"/>
            <a:ext cx="9144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000">
                <a:solidFill>
                  <a:schemeClr val="tx2"/>
                </a:solidFill>
                <a:latin typeface="Berlin Sans FB Demi" pitchFamily="34" charset="0"/>
              </a:rPr>
              <a:t>As you discovered in the handout, energy is like money in that it doesn’t go away, it just changes form.</a:t>
            </a:r>
          </a:p>
        </p:txBody>
      </p:sp>
      <p:sp>
        <p:nvSpPr>
          <p:cNvPr id="4" name="Title 1"/>
          <p:cNvSpPr txBox="1">
            <a:spLocks/>
          </p:cNvSpPr>
          <p:nvPr/>
        </p:nvSpPr>
        <p:spPr bwMode="auto">
          <a:xfrm>
            <a:off x="14288" y="41148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000">
                <a:solidFill>
                  <a:schemeClr val="tx2"/>
                </a:solidFill>
                <a:latin typeface="Berlin Sans FB Demi" pitchFamily="34" charset="0"/>
              </a:rPr>
              <a:t>Additionally, the starting twenty dollars was reduced, but all of it was still there just in different places. The same is true for energy.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2263" y="228600"/>
            <a:ext cx="8628062" cy="2209800"/>
          </a:xfrm>
        </p:spPr>
        <p:txBody>
          <a:bodyPr/>
          <a:lstStyle/>
          <a:p>
            <a:pPr eaLnBrk="1" hangingPunct="1"/>
            <a:r>
              <a:rPr lang="en-US" altLang="en-US" sz="4200" smtClean="0">
                <a:latin typeface="Berlin Sans FB Demi" pitchFamily="34" charset="0"/>
                <a:cs typeface="Andalus" pitchFamily="18" charset="-78"/>
              </a:rPr>
              <a:t>In our previous lesson, we learned that there are two types of energy: Potential Energy &amp; Kinetic Energy</a:t>
            </a:r>
          </a:p>
        </p:txBody>
      </p:sp>
      <p:sp>
        <p:nvSpPr>
          <p:cNvPr id="12291" name="Title 1"/>
          <p:cNvSpPr txBox="1">
            <a:spLocks/>
          </p:cNvSpPr>
          <p:nvPr/>
        </p:nvSpPr>
        <p:spPr bwMode="auto">
          <a:xfrm>
            <a:off x="322263" y="2743200"/>
            <a:ext cx="85502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200">
                <a:solidFill>
                  <a:schemeClr val="tx2"/>
                </a:solidFill>
                <a:latin typeface="Berlin Sans FB Demi" pitchFamily="34" charset="0"/>
                <a:cs typeface="Andalus" pitchFamily="18" charset="-78"/>
              </a:rPr>
              <a:t>There are also many forms of energy. This lesson will provide an overview of some forms of energy. These forms of energy will be taught more indepth in later lessons.</a:t>
            </a:r>
          </a:p>
        </p:txBody>
      </p:sp>
    </p:spTree>
  </p:cSld>
  <p:clrMapOvr>
    <a:masterClrMapping/>
  </p:clrMapOvr>
  <p:transition spd="slow">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7463" y="704850"/>
            <a:ext cx="9144000" cy="1352550"/>
          </a:xfrm>
        </p:spPr>
        <p:txBody>
          <a:bodyPr/>
          <a:lstStyle/>
          <a:p>
            <a:r>
              <a:rPr lang="en-US" altLang="en-US" sz="5400" smtClean="0">
                <a:latin typeface="Berlin Sans FB Demi" pitchFamily="34" charset="0"/>
              </a:rPr>
              <a:t>Study Jams Video: </a:t>
            </a:r>
            <a:br>
              <a:rPr lang="en-US" altLang="en-US" sz="5400" smtClean="0">
                <a:latin typeface="Berlin Sans FB Demi" pitchFamily="34" charset="0"/>
              </a:rPr>
            </a:br>
            <a:r>
              <a:rPr lang="en-US" altLang="en-US" sz="5400" smtClean="0">
                <a:latin typeface="Berlin Sans FB Demi" pitchFamily="34" charset="0"/>
              </a:rPr>
              <a:t>Energy and Matter</a:t>
            </a:r>
          </a:p>
        </p:txBody>
      </p:sp>
      <p:sp>
        <p:nvSpPr>
          <p:cNvPr id="3" name="Rectangle 2"/>
          <p:cNvSpPr/>
          <p:nvPr/>
        </p:nvSpPr>
        <p:spPr>
          <a:xfrm>
            <a:off x="1295400" y="2971800"/>
            <a:ext cx="7010400" cy="1938992"/>
          </a:xfrm>
          <a:prstGeom prst="rect">
            <a:avLst/>
          </a:prstGeom>
        </p:spPr>
        <p:txBody>
          <a:bodyPr>
            <a:spAutoFit/>
          </a:bodyPr>
          <a:lstStyle/>
          <a:p>
            <a:pPr algn="ctr">
              <a:defRPr/>
            </a:pPr>
            <a:r>
              <a:rPr lang="en-US" sz="4000" dirty="0">
                <a:ln>
                  <a:solidFill>
                    <a:srgbClr val="000000"/>
                  </a:solidFill>
                </a:ln>
                <a:hlinkClick r:id="rId3"/>
              </a:rPr>
              <a:t>http://studyjams.scholastic.com/studyjams/jams/science/matter/energy-and-matter.htm</a:t>
            </a:r>
            <a:r>
              <a:rPr lang="en-US" sz="4000" dirty="0">
                <a:ln>
                  <a:solidFill>
                    <a:srgbClr val="000000"/>
                  </a:solidFill>
                </a:ln>
              </a:rPr>
              <a:t> </a:t>
            </a:r>
          </a:p>
        </p:txBody>
      </p:sp>
    </p:spTree>
  </p:cSld>
  <p:clrMapOvr>
    <a:masterClrMapping/>
  </p:clrMapOvr>
  <p:transition spd="slow">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762000"/>
            <a:ext cx="8305800" cy="5029200"/>
          </a:xfrm>
        </p:spPr>
        <p:txBody>
          <a:bodyPr/>
          <a:lstStyle/>
          <a:p>
            <a:r>
              <a:rPr lang="en-US" altLang="en-US" sz="4800" smtClean="0">
                <a:latin typeface="Berlin Sans FB Demi" pitchFamily="34" charset="0"/>
              </a:rPr>
              <a:t>Let’s see what you know about energy transformations.</a:t>
            </a:r>
            <a:br>
              <a:rPr lang="en-US" altLang="en-US" sz="4800" smtClean="0">
                <a:latin typeface="Berlin Sans FB Demi" pitchFamily="34" charset="0"/>
              </a:rPr>
            </a:br>
            <a:r>
              <a:rPr lang="en-US" altLang="en-US" smtClean="0">
                <a:latin typeface="Berlin Sans FB Demi" pitchFamily="34" charset="0"/>
              </a:rPr>
              <a:t/>
            </a:r>
            <a:br>
              <a:rPr lang="en-US" altLang="en-US" smtClean="0">
                <a:latin typeface="Berlin Sans FB Demi" pitchFamily="34" charset="0"/>
              </a:rPr>
            </a:br>
            <a:r>
              <a:rPr lang="en-US" altLang="en-US" sz="4800" smtClean="0">
                <a:latin typeface="Berlin Sans FB Demi" pitchFamily="34" charset="0"/>
              </a:rPr>
              <a:t>The following slides will show an image. Guess the type of energy transformation that occurs in the image.</a:t>
            </a:r>
          </a:p>
        </p:txBody>
      </p:sp>
    </p:spTree>
  </p:cSld>
  <p:clrMapOvr>
    <a:masterClrMapping/>
  </p:clrMapOvr>
  <p:transition spd="slow">
    <p:blinds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81000"/>
            <a:ext cx="9144000" cy="13716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pic>
        <p:nvPicPr>
          <p:cNvPr id="74754" name="Picture 2" descr="Microphone music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752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chemeClr val="tx2"/>
                </a:solidFill>
                <a:latin typeface="Berlin Sans FB Demi" pitchFamily="34" charset="0"/>
              </a:rPr>
              <a:t>Electrical </a:t>
            </a:r>
            <a:r>
              <a:rPr lang="en-US" altLang="en-US" sz="6000">
                <a:solidFill>
                  <a:schemeClr val="tx2"/>
                </a:solidFill>
                <a:latin typeface="Berlin Sans FB Demi" pitchFamily="34" charset="0"/>
                <a:sym typeface="Wingdings" pitchFamily="2" charset="2"/>
              </a:rPr>
              <a:t>Sound</a:t>
            </a:r>
            <a:endParaRPr lang="en-US" altLang="en-US" sz="6000">
              <a:solidFill>
                <a:schemeClr val="tx2"/>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4754"/>
                                        </p:tgtEl>
                                        <p:attrNameLst>
                                          <p:attrName>style.visibility</p:attrName>
                                        </p:attrNameLst>
                                      </p:cBhvr>
                                      <p:to>
                                        <p:strVal val="visible"/>
                                      </p:to>
                                    </p:set>
                                    <p:anim calcmode="lin" valueType="num">
                                      <p:cBhvr>
                                        <p:cTn id="13" dur="1000" fill="hold"/>
                                        <p:tgtEl>
                                          <p:spTgt spid="74754"/>
                                        </p:tgtEl>
                                        <p:attrNameLst>
                                          <p:attrName>ppt_w</p:attrName>
                                        </p:attrNameLst>
                                      </p:cBhvr>
                                      <p:tavLst>
                                        <p:tav tm="0">
                                          <p:val>
                                            <p:fltVal val="0"/>
                                          </p:val>
                                        </p:tav>
                                        <p:tav tm="100000">
                                          <p:val>
                                            <p:strVal val="#ppt_w"/>
                                          </p:val>
                                        </p:tav>
                                      </p:tavLst>
                                    </p:anim>
                                    <p:anim calcmode="lin" valueType="num">
                                      <p:cBhvr>
                                        <p:cTn id="14" dur="1000" fill="hold"/>
                                        <p:tgtEl>
                                          <p:spTgt spid="74754"/>
                                        </p:tgtEl>
                                        <p:attrNameLst>
                                          <p:attrName>ppt_h</p:attrName>
                                        </p:attrNameLst>
                                      </p:cBhvr>
                                      <p:tavLst>
                                        <p:tav tm="0">
                                          <p:val>
                                            <p:fltVal val="0"/>
                                          </p:val>
                                        </p:tav>
                                        <p:tav tm="100000">
                                          <p:val>
                                            <p:strVal val="#ppt_h"/>
                                          </p:val>
                                        </p:tav>
                                      </p:tavLst>
                                    </p:anim>
                                    <p:animEffect transition="in" filter="fade">
                                      <p:cBhvr>
                                        <p:cTn id="15" dur="1000"/>
                                        <p:tgtEl>
                                          <p:spTgt spid="747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943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Light </a:t>
            </a:r>
            <a:r>
              <a:rPr lang="en-US" altLang="en-US" sz="6000">
                <a:solidFill>
                  <a:srgbClr val="000000"/>
                </a:solidFill>
                <a:latin typeface="Berlin Sans FB Demi" pitchFamily="34" charset="0"/>
                <a:sym typeface="Wingdings" pitchFamily="2" charset="2"/>
              </a:rPr>
              <a:t>Chemical</a:t>
            </a:r>
            <a:endParaRPr lang="en-US" altLang="en-US" sz="6000">
              <a:solidFill>
                <a:srgbClr val="000000"/>
              </a:solidFill>
              <a:latin typeface="Berlin Sans FB Demi" pitchFamily="34" charset="0"/>
            </a:endParaRPr>
          </a:p>
        </p:txBody>
      </p:sp>
      <p:pic>
        <p:nvPicPr>
          <p:cNvPr id="788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1752600"/>
            <a:ext cx="2952750" cy="3981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8850"/>
                                        </p:tgtEl>
                                        <p:attrNameLst>
                                          <p:attrName>style.visibility</p:attrName>
                                        </p:attrNameLst>
                                      </p:cBhvr>
                                      <p:to>
                                        <p:strVal val="visible"/>
                                      </p:to>
                                    </p:set>
                                    <p:anim calcmode="lin" valueType="num">
                                      <p:cBhvr>
                                        <p:cTn id="13" dur="1000" fill="hold"/>
                                        <p:tgtEl>
                                          <p:spTgt spid="78850"/>
                                        </p:tgtEl>
                                        <p:attrNameLst>
                                          <p:attrName>ppt_w</p:attrName>
                                        </p:attrNameLst>
                                      </p:cBhvr>
                                      <p:tavLst>
                                        <p:tav tm="0">
                                          <p:val>
                                            <p:fltVal val="0"/>
                                          </p:val>
                                        </p:tav>
                                        <p:tav tm="100000">
                                          <p:val>
                                            <p:strVal val="#ppt_w"/>
                                          </p:val>
                                        </p:tav>
                                      </p:tavLst>
                                    </p:anim>
                                    <p:anim calcmode="lin" valueType="num">
                                      <p:cBhvr>
                                        <p:cTn id="14" dur="1000" fill="hold"/>
                                        <p:tgtEl>
                                          <p:spTgt spid="78850"/>
                                        </p:tgtEl>
                                        <p:attrNameLst>
                                          <p:attrName>ppt_h</p:attrName>
                                        </p:attrNameLst>
                                      </p:cBhvr>
                                      <p:tavLst>
                                        <p:tav tm="0">
                                          <p:val>
                                            <p:fltVal val="0"/>
                                          </p:val>
                                        </p:tav>
                                        <p:tav tm="100000">
                                          <p:val>
                                            <p:strVal val="#ppt_h"/>
                                          </p:val>
                                        </p:tav>
                                      </p:tavLst>
                                    </p:anim>
                                    <p:animEffect transition="in" filter="fade">
                                      <p:cBhvr>
                                        <p:cTn id="15" dur="1000"/>
                                        <p:tgtEl>
                                          <p:spTgt spid="788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Mechanical</a:t>
            </a:r>
            <a:endParaRPr lang="en-US" altLang="en-US" sz="6000">
              <a:solidFill>
                <a:srgbClr val="000000"/>
              </a:solidFill>
              <a:latin typeface="Berlin Sans FB Demi" pitchFamily="34" charset="0"/>
            </a:endParaRPr>
          </a:p>
        </p:txBody>
      </p:sp>
      <p:pic>
        <p:nvPicPr>
          <p:cNvPr id="798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81200"/>
            <a:ext cx="6056313" cy="2338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9875"/>
                                        </p:tgtEl>
                                        <p:attrNameLst>
                                          <p:attrName>style.visibility</p:attrName>
                                        </p:attrNameLst>
                                      </p:cBhvr>
                                      <p:to>
                                        <p:strVal val="visible"/>
                                      </p:to>
                                    </p:set>
                                    <p:anim calcmode="lin" valueType="num">
                                      <p:cBhvr>
                                        <p:cTn id="13" dur="1000" fill="hold"/>
                                        <p:tgtEl>
                                          <p:spTgt spid="79875"/>
                                        </p:tgtEl>
                                        <p:attrNameLst>
                                          <p:attrName>ppt_w</p:attrName>
                                        </p:attrNameLst>
                                      </p:cBhvr>
                                      <p:tavLst>
                                        <p:tav tm="0">
                                          <p:val>
                                            <p:fltVal val="0"/>
                                          </p:val>
                                        </p:tav>
                                        <p:tav tm="100000">
                                          <p:val>
                                            <p:strVal val="#ppt_w"/>
                                          </p:val>
                                        </p:tav>
                                      </p:tavLst>
                                    </p:anim>
                                    <p:anim calcmode="lin" valueType="num">
                                      <p:cBhvr>
                                        <p:cTn id="14" dur="1000" fill="hold"/>
                                        <p:tgtEl>
                                          <p:spTgt spid="79875"/>
                                        </p:tgtEl>
                                        <p:attrNameLst>
                                          <p:attrName>ppt_h</p:attrName>
                                        </p:attrNameLst>
                                      </p:cBhvr>
                                      <p:tavLst>
                                        <p:tav tm="0">
                                          <p:val>
                                            <p:fltVal val="0"/>
                                          </p:val>
                                        </p:tav>
                                        <p:tav tm="100000">
                                          <p:val>
                                            <p:strVal val="#ppt_h"/>
                                          </p:val>
                                        </p:tav>
                                      </p:tavLst>
                                    </p:anim>
                                    <p:animEffect transition="in" filter="fade">
                                      <p:cBhvr>
                                        <p:cTn id="15" dur="1000"/>
                                        <p:tgtEl>
                                          <p:spTgt spid="798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 Heat (Thermal)</a:t>
            </a:r>
            <a:endParaRPr lang="en-US" altLang="en-US" sz="6000">
              <a:solidFill>
                <a:srgbClr val="000000"/>
              </a:solidFill>
              <a:latin typeface="Berlin Sans FB Demi" pitchFamily="34" charset="0"/>
            </a:endParaRPr>
          </a:p>
        </p:txBody>
      </p:sp>
      <p:pic>
        <p:nvPicPr>
          <p:cNvPr id="81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2362200"/>
            <a:ext cx="7362825"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81922"/>
                                        </p:tgtEl>
                                        <p:attrNameLst>
                                          <p:attrName>style.visibility</p:attrName>
                                        </p:attrNameLst>
                                      </p:cBhvr>
                                      <p:to>
                                        <p:strVal val="visible"/>
                                      </p:to>
                                    </p:set>
                                    <p:anim calcmode="lin" valueType="num">
                                      <p:cBhvr>
                                        <p:cTn id="13" dur="1000" fill="hold"/>
                                        <p:tgtEl>
                                          <p:spTgt spid="81922"/>
                                        </p:tgtEl>
                                        <p:attrNameLst>
                                          <p:attrName>ppt_w</p:attrName>
                                        </p:attrNameLst>
                                      </p:cBhvr>
                                      <p:tavLst>
                                        <p:tav tm="0">
                                          <p:val>
                                            <p:fltVal val="0"/>
                                          </p:val>
                                        </p:tav>
                                        <p:tav tm="100000">
                                          <p:val>
                                            <p:strVal val="#ppt_w"/>
                                          </p:val>
                                        </p:tav>
                                      </p:tavLst>
                                    </p:anim>
                                    <p:anim calcmode="lin" valueType="num">
                                      <p:cBhvr>
                                        <p:cTn id="14" dur="1000" fill="hold"/>
                                        <p:tgtEl>
                                          <p:spTgt spid="81922"/>
                                        </p:tgtEl>
                                        <p:attrNameLst>
                                          <p:attrName>ppt_h</p:attrName>
                                        </p:attrNameLst>
                                      </p:cBhvr>
                                      <p:tavLst>
                                        <p:tav tm="0">
                                          <p:val>
                                            <p:fltVal val="0"/>
                                          </p:val>
                                        </p:tav>
                                        <p:tav tm="100000">
                                          <p:val>
                                            <p:strVal val="#ppt_h"/>
                                          </p:val>
                                        </p:tav>
                                      </p:tavLst>
                                    </p:anim>
                                    <p:animEffect transition="in" filter="fade">
                                      <p:cBhvr>
                                        <p:cTn id="15" dur="1000"/>
                                        <p:tgtEl>
                                          <p:spTgt spid="819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Mechanical</a:t>
            </a:r>
            <a:endParaRPr lang="en-US" altLang="en-US" sz="6000">
              <a:solidFill>
                <a:srgbClr val="000000"/>
              </a:solidFill>
              <a:latin typeface="Berlin Sans FB Demi" pitchFamily="34" charset="0"/>
            </a:endParaRP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24100"/>
            <a:ext cx="6665913"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80898"/>
                                        </p:tgtEl>
                                        <p:attrNameLst>
                                          <p:attrName>style.visibility</p:attrName>
                                        </p:attrNameLst>
                                      </p:cBhvr>
                                      <p:to>
                                        <p:strVal val="visible"/>
                                      </p:to>
                                    </p:set>
                                    <p:anim calcmode="lin" valueType="num">
                                      <p:cBhvr>
                                        <p:cTn id="13" dur="1000" fill="hold"/>
                                        <p:tgtEl>
                                          <p:spTgt spid="80898"/>
                                        </p:tgtEl>
                                        <p:attrNameLst>
                                          <p:attrName>ppt_w</p:attrName>
                                        </p:attrNameLst>
                                      </p:cBhvr>
                                      <p:tavLst>
                                        <p:tav tm="0">
                                          <p:val>
                                            <p:fltVal val="0"/>
                                          </p:val>
                                        </p:tav>
                                        <p:tav tm="100000">
                                          <p:val>
                                            <p:strVal val="#ppt_w"/>
                                          </p:val>
                                        </p:tav>
                                      </p:tavLst>
                                    </p:anim>
                                    <p:anim calcmode="lin" valueType="num">
                                      <p:cBhvr>
                                        <p:cTn id="14" dur="1000" fill="hold"/>
                                        <p:tgtEl>
                                          <p:spTgt spid="80898"/>
                                        </p:tgtEl>
                                        <p:attrNameLst>
                                          <p:attrName>ppt_h</p:attrName>
                                        </p:attrNameLst>
                                      </p:cBhvr>
                                      <p:tavLst>
                                        <p:tav tm="0">
                                          <p:val>
                                            <p:fltVal val="0"/>
                                          </p:val>
                                        </p:tav>
                                        <p:tav tm="100000">
                                          <p:val>
                                            <p:strVal val="#ppt_h"/>
                                          </p:val>
                                        </p:tav>
                                      </p:tavLst>
                                    </p:anim>
                                    <p:animEffect transition="in" filter="fade">
                                      <p:cBhvr>
                                        <p:cTn id="15" dur="1000"/>
                                        <p:tgtEl>
                                          <p:spTgt spid="808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25780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Mechanical and Heat (Thermal)</a:t>
            </a:r>
            <a:endParaRPr lang="en-US" altLang="en-US" sz="6000">
              <a:solidFill>
                <a:srgbClr val="000000"/>
              </a:solidFill>
              <a:latin typeface="Berlin Sans FB Demi"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1670050"/>
            <a:ext cx="2851150" cy="3241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Mechanical </a:t>
            </a:r>
            <a:r>
              <a:rPr lang="en-US" altLang="en-US" sz="6000">
                <a:solidFill>
                  <a:srgbClr val="000000"/>
                </a:solidFill>
                <a:latin typeface="Berlin Sans FB Demi" pitchFamily="34" charset="0"/>
                <a:sym typeface="Wingdings" pitchFamily="2" charset="2"/>
              </a:rPr>
              <a:t>Heat (Thermal)</a:t>
            </a:r>
            <a:endParaRPr lang="en-US" altLang="en-US" sz="6000">
              <a:solidFill>
                <a:srgbClr val="000000"/>
              </a:solidFill>
              <a:latin typeface="Berlin Sans FB Demi" pitchFamily="34" charset="0"/>
            </a:endParaRPr>
          </a:p>
        </p:txBody>
      </p:sp>
      <p:pic>
        <p:nvPicPr>
          <p:cNvPr id="563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133600"/>
            <a:ext cx="41148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2286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Light and Heat (Thermal)</a:t>
            </a:r>
            <a:endParaRPr lang="en-US" altLang="en-US" sz="6000">
              <a:solidFill>
                <a:srgbClr val="000000"/>
              </a:solidFill>
              <a:latin typeface="Berlin Sans FB Demi"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363" y="1524000"/>
            <a:ext cx="2339975"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575" y="228600"/>
            <a:ext cx="9067800" cy="1295400"/>
          </a:xfrm>
        </p:spPr>
        <p:txBody>
          <a:bodyPr/>
          <a:lstStyle/>
          <a:p>
            <a:pPr eaLnBrk="1" hangingPunct="1"/>
            <a:r>
              <a:rPr lang="en-US" altLang="en-US" smtClean="0">
                <a:latin typeface="Berlin Sans FB Demi" pitchFamily="34" charset="0"/>
                <a:cs typeface="Andalus" pitchFamily="18" charset="-78"/>
              </a:rPr>
              <a:t>There are many forms of energy, but we are going to focus on just a few.</a:t>
            </a:r>
          </a:p>
        </p:txBody>
      </p:sp>
      <p:sp>
        <p:nvSpPr>
          <p:cNvPr id="10243" name="Content Placeholder 2"/>
          <p:cNvSpPr>
            <a:spLocks noGrp="1"/>
          </p:cNvSpPr>
          <p:nvPr>
            <p:ph idx="1"/>
          </p:nvPr>
        </p:nvSpPr>
        <p:spPr>
          <a:xfrm>
            <a:off x="838200" y="1752600"/>
            <a:ext cx="7772400" cy="4495800"/>
          </a:xfrm>
        </p:spPr>
        <p:txBody>
          <a:bodyPr/>
          <a:lstStyle/>
          <a:p>
            <a:pPr eaLnBrk="1" hangingPunct="1"/>
            <a:r>
              <a:rPr lang="en-US" altLang="en-US" sz="4400" b="0" smtClean="0">
                <a:latin typeface="Berlin Sans FB Demi" pitchFamily="34" charset="0"/>
              </a:rPr>
              <a:t>Heat energy (Thermal)</a:t>
            </a:r>
          </a:p>
          <a:p>
            <a:pPr eaLnBrk="1" hangingPunct="1"/>
            <a:r>
              <a:rPr lang="en-US" altLang="en-US" sz="4400" b="0" smtClean="0">
                <a:solidFill>
                  <a:srgbClr val="000000"/>
                </a:solidFill>
                <a:latin typeface="Berlin Sans FB Demi" pitchFamily="34" charset="0"/>
              </a:rPr>
              <a:t>Mechanical energy</a:t>
            </a:r>
          </a:p>
          <a:p>
            <a:pPr eaLnBrk="1" hangingPunct="1"/>
            <a:r>
              <a:rPr lang="en-US" altLang="en-US" sz="4400" b="0" smtClean="0">
                <a:latin typeface="Berlin Sans FB Demi" pitchFamily="34" charset="0"/>
              </a:rPr>
              <a:t>Light (Radiant) energy</a:t>
            </a:r>
          </a:p>
          <a:p>
            <a:pPr eaLnBrk="1" hangingPunct="1"/>
            <a:r>
              <a:rPr lang="en-US" altLang="en-US" sz="4400" b="0" smtClean="0">
                <a:latin typeface="Berlin Sans FB Demi" pitchFamily="34" charset="0"/>
              </a:rPr>
              <a:t>Electrical energy</a:t>
            </a:r>
          </a:p>
          <a:p>
            <a:pPr eaLnBrk="1" hangingPunct="1"/>
            <a:r>
              <a:rPr lang="en-US" altLang="en-US" sz="4400" b="0" smtClean="0">
                <a:latin typeface="Berlin Sans FB Demi" pitchFamily="34" charset="0"/>
              </a:rPr>
              <a:t>Sound energy</a:t>
            </a:r>
          </a:p>
          <a:p>
            <a:pPr eaLnBrk="1" hangingPunct="1"/>
            <a:r>
              <a:rPr lang="en-US" altLang="en-US" sz="4400" b="0" smtClean="0">
                <a:latin typeface="Berlin Sans FB Demi" pitchFamily="34" charset="0"/>
              </a:rPr>
              <a:t>Chemical energy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4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243">
                                            <p:txEl>
                                              <p:pRg st="0" end="0"/>
                                            </p:txEl>
                                          </p:spTgt>
                                        </p:tgtEl>
                                      </p:cBhvr>
                                    </p:animEffect>
                                  </p:childTnLst>
                                </p:cTn>
                              </p:par>
                            </p:childTnLst>
                          </p:cTn>
                        </p:par>
                        <p:par>
                          <p:cTn id="10" fill="hold" nodeType="afterGroup">
                            <p:stCondLst>
                              <p:cond delay="2000"/>
                            </p:stCondLst>
                            <p:childTnLst>
                              <p:par>
                                <p:cTn id="11" presetID="53" presetClass="entr" presetSubtype="16" fill="hold" grpId="0" nodeType="afterEffect">
                                  <p:stCondLst>
                                    <p:cond delay="100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p:cTn id="13" dur="10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0243">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10243">
                                            <p:txEl>
                                              <p:pRg st="1" end="1"/>
                                            </p:txEl>
                                          </p:spTgt>
                                        </p:tgtEl>
                                      </p:cBhvr>
                                    </p:animEffect>
                                  </p:childTnLst>
                                </p:cTn>
                              </p:par>
                            </p:childTnLst>
                          </p:cTn>
                        </p:par>
                        <p:par>
                          <p:cTn id="16" fill="hold" nodeType="afterGroup">
                            <p:stCondLst>
                              <p:cond delay="4000"/>
                            </p:stCondLst>
                            <p:childTnLst>
                              <p:par>
                                <p:cTn id="17" presetID="53" presetClass="entr" presetSubtype="16" fill="hold" grpId="0" nodeType="afterEffect">
                                  <p:stCondLst>
                                    <p:cond delay="100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p:cTn id="19" dur="10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024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10243">
                                            <p:txEl>
                                              <p:pRg st="2" end="2"/>
                                            </p:txEl>
                                          </p:spTgt>
                                        </p:tgtEl>
                                      </p:cBhvr>
                                    </p:animEffect>
                                  </p:childTnLst>
                                </p:cTn>
                              </p:par>
                            </p:childTnLst>
                          </p:cTn>
                        </p:par>
                        <p:par>
                          <p:cTn id="22" fill="hold" nodeType="afterGroup">
                            <p:stCondLst>
                              <p:cond delay="6000"/>
                            </p:stCondLst>
                            <p:childTnLst>
                              <p:par>
                                <p:cTn id="23" presetID="53" presetClass="entr" presetSubtype="16" fill="hold" grpId="0" nodeType="afterEffect">
                                  <p:stCondLst>
                                    <p:cond delay="100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p:cTn id="25" dur="10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0243">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10243">
                                            <p:txEl>
                                              <p:pRg st="3" end="3"/>
                                            </p:txEl>
                                          </p:spTgt>
                                        </p:tgtEl>
                                      </p:cBhvr>
                                    </p:animEffect>
                                  </p:childTnLst>
                                </p:cTn>
                              </p:par>
                            </p:childTnLst>
                          </p:cTn>
                        </p:par>
                        <p:par>
                          <p:cTn id="28" fill="hold" nodeType="afterGroup">
                            <p:stCondLst>
                              <p:cond delay="8000"/>
                            </p:stCondLst>
                            <p:childTnLst>
                              <p:par>
                                <p:cTn id="29" presetID="53" presetClass="entr" presetSubtype="16" fill="hold" grpId="0" nodeType="afterEffect">
                                  <p:stCondLst>
                                    <p:cond delay="100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10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0243">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10243">
                                            <p:txEl>
                                              <p:pRg st="4" end="4"/>
                                            </p:txEl>
                                          </p:spTgt>
                                        </p:tgtEl>
                                      </p:cBhvr>
                                    </p:animEffect>
                                  </p:childTnLst>
                                </p:cTn>
                              </p:par>
                            </p:childTnLst>
                          </p:cTn>
                        </p:par>
                        <p:par>
                          <p:cTn id="34" fill="hold" nodeType="afterGroup">
                            <p:stCondLst>
                              <p:cond delay="10000"/>
                            </p:stCondLst>
                            <p:childTnLst>
                              <p:par>
                                <p:cTn id="35" presetID="53" presetClass="entr" presetSubtype="16" fill="hold" grpId="0" nodeType="afterEffect">
                                  <p:stCondLst>
                                    <p:cond delay="100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p:cTn id="37" dur="10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10243">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048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Light and Heat (Thermal)</a:t>
            </a:r>
            <a:endParaRPr lang="en-US" altLang="en-US" sz="6000">
              <a:solidFill>
                <a:srgbClr val="000000"/>
              </a:solidFill>
              <a:latin typeface="Berlin Sans FB Demi" pitchFamily="34" charset="0"/>
            </a:endParaRPr>
          </a:p>
        </p:txBody>
      </p:sp>
      <p:pic>
        <p:nvPicPr>
          <p:cNvPr id="103426" name="Picture 2" descr="http://stormprepare.com/images/floating_flash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663" y="1524000"/>
            <a:ext cx="4143375" cy="3168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03426"/>
                                        </p:tgtEl>
                                        <p:attrNameLst>
                                          <p:attrName>style.visibility</p:attrName>
                                        </p:attrNameLst>
                                      </p:cBhvr>
                                      <p:to>
                                        <p:strVal val="visible"/>
                                      </p:to>
                                    </p:set>
                                    <p:anim calcmode="lin" valueType="num">
                                      <p:cBhvr>
                                        <p:cTn id="13" dur="1000" fill="hold"/>
                                        <p:tgtEl>
                                          <p:spTgt spid="103426"/>
                                        </p:tgtEl>
                                        <p:attrNameLst>
                                          <p:attrName>ppt_w</p:attrName>
                                        </p:attrNameLst>
                                      </p:cBhvr>
                                      <p:tavLst>
                                        <p:tav tm="0">
                                          <p:val>
                                            <p:fltVal val="0"/>
                                          </p:val>
                                        </p:tav>
                                        <p:tav tm="100000">
                                          <p:val>
                                            <p:strVal val="#ppt_w"/>
                                          </p:val>
                                        </p:tav>
                                      </p:tavLst>
                                    </p:anim>
                                    <p:anim calcmode="lin" valueType="num">
                                      <p:cBhvr>
                                        <p:cTn id="14" dur="1000" fill="hold"/>
                                        <p:tgtEl>
                                          <p:spTgt spid="103426"/>
                                        </p:tgtEl>
                                        <p:attrNameLst>
                                          <p:attrName>ppt_h</p:attrName>
                                        </p:attrNameLst>
                                      </p:cBhvr>
                                      <p:tavLst>
                                        <p:tav tm="0">
                                          <p:val>
                                            <p:fltVal val="0"/>
                                          </p:val>
                                        </p:tav>
                                        <p:tav tm="100000">
                                          <p:val>
                                            <p:strVal val="#ppt_h"/>
                                          </p:val>
                                        </p:tav>
                                      </p:tavLst>
                                    </p:anim>
                                    <p:animEffect transition="in" filter="fade">
                                      <p:cBhvr>
                                        <p:cTn id="15" dur="1000"/>
                                        <p:tgtEl>
                                          <p:spTgt spid="1034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048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Light </a:t>
            </a:r>
            <a:r>
              <a:rPr lang="en-US" altLang="en-US" sz="6000">
                <a:solidFill>
                  <a:srgbClr val="000000"/>
                </a:solidFill>
                <a:latin typeface="Berlin Sans FB Demi" pitchFamily="34" charset="0"/>
                <a:sym typeface="Wingdings" pitchFamily="2" charset="2"/>
              </a:rPr>
              <a:t>Electrical and Heat (Thermal)</a:t>
            </a:r>
            <a:endParaRPr lang="en-US" altLang="en-US" sz="6000">
              <a:solidFill>
                <a:srgbClr val="000000"/>
              </a:solidFill>
              <a:latin typeface="Berlin Sans FB Demi" pitchFamily="34" charset="0"/>
            </a:endParaRPr>
          </a:p>
        </p:txBody>
      </p:sp>
      <p:pic>
        <p:nvPicPr>
          <p:cNvPr id="185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1633538"/>
            <a:ext cx="3467100" cy="3319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85346"/>
                                        </p:tgtEl>
                                        <p:attrNameLst>
                                          <p:attrName>style.visibility</p:attrName>
                                        </p:attrNameLst>
                                      </p:cBhvr>
                                      <p:to>
                                        <p:strVal val="visible"/>
                                      </p:to>
                                    </p:set>
                                    <p:anim calcmode="lin" valueType="num">
                                      <p:cBhvr>
                                        <p:cTn id="13" dur="1000" fill="hold"/>
                                        <p:tgtEl>
                                          <p:spTgt spid="185346"/>
                                        </p:tgtEl>
                                        <p:attrNameLst>
                                          <p:attrName>ppt_w</p:attrName>
                                        </p:attrNameLst>
                                      </p:cBhvr>
                                      <p:tavLst>
                                        <p:tav tm="0">
                                          <p:val>
                                            <p:fltVal val="0"/>
                                          </p:val>
                                        </p:tav>
                                        <p:tav tm="100000">
                                          <p:val>
                                            <p:strVal val="#ppt_w"/>
                                          </p:val>
                                        </p:tav>
                                      </p:tavLst>
                                    </p:anim>
                                    <p:anim calcmode="lin" valueType="num">
                                      <p:cBhvr>
                                        <p:cTn id="14" dur="1000" fill="hold"/>
                                        <p:tgtEl>
                                          <p:spTgt spid="185346"/>
                                        </p:tgtEl>
                                        <p:attrNameLst>
                                          <p:attrName>ppt_h</p:attrName>
                                        </p:attrNameLst>
                                      </p:cBhvr>
                                      <p:tavLst>
                                        <p:tav tm="0">
                                          <p:val>
                                            <p:fltVal val="0"/>
                                          </p:val>
                                        </p:tav>
                                        <p:tav tm="100000">
                                          <p:val>
                                            <p:strVal val="#ppt_h"/>
                                          </p:val>
                                        </p:tav>
                                      </p:tavLst>
                                    </p:anim>
                                    <p:animEffect transition="in" filter="fade">
                                      <p:cBhvr>
                                        <p:cTn id="15" dur="1000"/>
                                        <p:tgtEl>
                                          <p:spTgt spid="1853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488" y="1828800"/>
            <a:ext cx="2624137" cy="2908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bwMode="auto">
          <a:xfrm>
            <a:off x="635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400">
                <a:solidFill>
                  <a:schemeClr val="tx2"/>
                </a:solidFill>
                <a:latin typeface="Berlin Sans FB Demi" pitchFamily="34" charset="0"/>
              </a:rPr>
              <a:t>Identify the Energy </a:t>
            </a:r>
            <a:br>
              <a:rPr lang="en-US" altLang="en-US" sz="4400">
                <a:solidFill>
                  <a:schemeClr val="tx2"/>
                </a:solidFill>
                <a:latin typeface="Berlin Sans FB Demi" pitchFamily="34" charset="0"/>
              </a:rPr>
            </a:br>
            <a:r>
              <a:rPr lang="en-US" altLang="en-US" sz="4400">
                <a:solidFill>
                  <a:schemeClr val="tx2"/>
                </a:solidFill>
                <a:latin typeface="Berlin Sans FB Demi" pitchFamily="34" charset="0"/>
              </a:rPr>
              <a:t>Transformation</a:t>
            </a:r>
          </a:p>
        </p:txBody>
      </p:sp>
      <p:sp>
        <p:nvSpPr>
          <p:cNvPr id="4" name="Title 1"/>
          <p:cNvSpPr txBox="1">
            <a:spLocks/>
          </p:cNvSpPr>
          <p:nvPr/>
        </p:nvSpPr>
        <p:spPr bwMode="auto">
          <a:xfrm>
            <a:off x="0" y="49530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Sound </a:t>
            </a:r>
            <a:r>
              <a:rPr lang="en-US" altLang="en-US" sz="6000">
                <a:solidFill>
                  <a:srgbClr val="000000"/>
                </a:solidFill>
                <a:latin typeface="Berlin Sans FB Demi" pitchFamily="34" charset="0"/>
                <a:sym typeface="Wingdings" pitchFamily="2" charset="2"/>
              </a:rPr>
              <a:t>Electrical  Sound</a:t>
            </a:r>
            <a:endParaRPr lang="en-US" altLang="en-US" sz="6000">
              <a:solidFill>
                <a:srgbClr val="000000"/>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86370"/>
                                        </p:tgtEl>
                                        <p:attrNameLst>
                                          <p:attrName>style.visibility</p:attrName>
                                        </p:attrNameLst>
                                      </p:cBhvr>
                                      <p:to>
                                        <p:strVal val="visible"/>
                                      </p:to>
                                    </p:set>
                                    <p:anim calcmode="lin" valueType="num">
                                      <p:cBhvr>
                                        <p:cTn id="13" dur="1000" fill="hold"/>
                                        <p:tgtEl>
                                          <p:spTgt spid="186370"/>
                                        </p:tgtEl>
                                        <p:attrNameLst>
                                          <p:attrName>ppt_w</p:attrName>
                                        </p:attrNameLst>
                                      </p:cBhvr>
                                      <p:tavLst>
                                        <p:tav tm="0">
                                          <p:val>
                                            <p:fltVal val="0"/>
                                          </p:val>
                                        </p:tav>
                                        <p:tav tm="100000">
                                          <p:val>
                                            <p:strVal val="#ppt_w"/>
                                          </p:val>
                                        </p:tav>
                                      </p:tavLst>
                                    </p:anim>
                                    <p:anim calcmode="lin" valueType="num">
                                      <p:cBhvr>
                                        <p:cTn id="14" dur="1000" fill="hold"/>
                                        <p:tgtEl>
                                          <p:spTgt spid="186370"/>
                                        </p:tgtEl>
                                        <p:attrNameLst>
                                          <p:attrName>ppt_h</p:attrName>
                                        </p:attrNameLst>
                                      </p:cBhvr>
                                      <p:tavLst>
                                        <p:tav tm="0">
                                          <p:val>
                                            <p:fltVal val="0"/>
                                          </p:val>
                                        </p:tav>
                                        <p:tav tm="100000">
                                          <p:val>
                                            <p:strVal val="#ppt_h"/>
                                          </p:val>
                                        </p:tav>
                                      </p:tavLst>
                                    </p:anim>
                                    <p:animEffect transition="in" filter="fade">
                                      <p:cBhvr>
                                        <p:cTn id="15" dur="1000"/>
                                        <p:tgtEl>
                                          <p:spTgt spid="1863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279400"/>
            <a:ext cx="9144000" cy="762000"/>
          </a:xfrm>
        </p:spPr>
        <p:txBody>
          <a:bodyPr/>
          <a:lstStyle/>
          <a:p>
            <a:r>
              <a:rPr lang="en-US" altLang="en-US" smtClean="0">
                <a:latin typeface="Berlin Sans FB Demi" pitchFamily="34" charset="0"/>
              </a:rPr>
              <a:t>Activities to Reinforce Energy Transformation</a:t>
            </a:r>
          </a:p>
        </p:txBody>
      </p:sp>
      <p:sp>
        <p:nvSpPr>
          <p:cNvPr id="61443" name="Content Placeholder 2"/>
          <p:cNvSpPr>
            <a:spLocks noGrp="1"/>
          </p:cNvSpPr>
          <p:nvPr>
            <p:ph idx="1"/>
          </p:nvPr>
        </p:nvSpPr>
        <p:spPr>
          <a:xfrm>
            <a:off x="685800" y="1371600"/>
            <a:ext cx="8001000" cy="5105400"/>
          </a:xfrm>
        </p:spPr>
        <p:txBody>
          <a:bodyPr/>
          <a:lstStyle/>
          <a:p>
            <a:r>
              <a:rPr lang="en-US" altLang="en-US" sz="2800" smtClean="0">
                <a:latin typeface="Berlin Sans FB Demi" pitchFamily="34" charset="0"/>
              </a:rPr>
              <a:t>Energy Forms and Conversion Worksheet</a:t>
            </a:r>
          </a:p>
          <a:p>
            <a:r>
              <a:rPr lang="en-US" altLang="en-US" sz="2800" smtClean="0">
                <a:latin typeface="Berlin Sans FB Demi" pitchFamily="34" charset="0"/>
              </a:rPr>
              <a:t>Energy Transformations [2] Worksheet – see resources for notes</a:t>
            </a:r>
          </a:p>
          <a:p>
            <a:r>
              <a:rPr lang="en-US" altLang="en-US" sz="2800" smtClean="0">
                <a:latin typeface="Berlin Sans FB Demi" pitchFamily="34" charset="0"/>
              </a:rPr>
              <a:t>Energy Transformations [3] Worksheet – see resources for notes</a:t>
            </a:r>
          </a:p>
          <a:p>
            <a:r>
              <a:rPr lang="en-US" altLang="en-US" sz="2800" smtClean="0">
                <a:latin typeface="Berlin Sans FB Demi" pitchFamily="34" charset="0"/>
              </a:rPr>
              <a:t>Energy Cube Review</a:t>
            </a:r>
          </a:p>
          <a:p>
            <a:r>
              <a:rPr lang="en-US" altLang="en-US" sz="2800" smtClean="0">
                <a:latin typeface="Berlin Sans FB Demi" pitchFamily="34" charset="0"/>
              </a:rPr>
              <a:t>How is Energy like Money? Handout</a:t>
            </a:r>
          </a:p>
          <a:p>
            <a:r>
              <a:rPr lang="en-US" altLang="en-US" sz="2800" smtClean="0">
                <a:latin typeface="Berlin Sans FB Demi" pitchFamily="34" charset="0"/>
              </a:rPr>
              <a:t>Energy Transformations in a Car constructed response</a:t>
            </a:r>
          </a:p>
          <a:p>
            <a:r>
              <a:rPr lang="en-US" altLang="en-US" sz="2800" smtClean="0">
                <a:latin typeface="Berlin Sans FB Demi" pitchFamily="34" charset="0"/>
              </a:rPr>
              <a:t>Station Activities to demonstrate energy transformation</a:t>
            </a:r>
          </a:p>
        </p:txBody>
      </p:sp>
    </p:spTree>
  </p:cSld>
  <p:clrMapOvr>
    <a:masterClrMapping/>
  </p:clrMapOvr>
  <p:transition spd="slow">
    <p:blinds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0" y="152400"/>
            <a:ext cx="9144000" cy="1447800"/>
          </a:xfrm>
        </p:spPr>
        <p:txBody>
          <a:bodyPr/>
          <a:lstStyle/>
          <a:p>
            <a:r>
              <a:rPr lang="en-US" altLang="en-US" sz="3000" smtClean="0">
                <a:latin typeface="Berlin Sans FB Demi" pitchFamily="34" charset="0"/>
              </a:rPr>
              <a:t>Identify energy transformations in the illustration below. Include the following: Heat, Light, Mechanical, Electrical, Sound, &amp; Chemical</a:t>
            </a:r>
          </a:p>
        </p:txBody>
      </p:sp>
      <p:pic>
        <p:nvPicPr>
          <p:cNvPr id="62467" name="Picture 17"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382000" cy="4627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7" y="228600"/>
            <a:ext cx="9144000" cy="1066800"/>
          </a:xfrm>
        </p:spPr>
        <p:txBody>
          <a:bodyPr/>
          <a:lstStyle/>
          <a:p>
            <a:r>
              <a:rPr lang="en-US" sz="3600" dirty="0" smtClean="0"/>
              <a:t>Use Your Graphic Organizer to</a:t>
            </a:r>
            <a:br>
              <a:rPr lang="en-US" sz="3600" dirty="0" smtClean="0"/>
            </a:br>
            <a:r>
              <a:rPr lang="en-US" sz="3600" dirty="0" smtClean="0"/>
              <a:t> Record Important Information</a:t>
            </a:r>
            <a:endParaRPr lang="en-US" sz="3600" dirty="0"/>
          </a:p>
        </p:txBody>
      </p:sp>
      <p:graphicFrame>
        <p:nvGraphicFramePr>
          <p:cNvPr id="3" name="Object 2"/>
          <p:cNvGraphicFramePr>
            <a:graphicFrameLocks noChangeAspect="1"/>
          </p:cNvGraphicFramePr>
          <p:nvPr>
            <p:extLst>
              <p:ext uri="{D42A27DB-BD31-4B8C-83A1-F6EECF244321}">
                <p14:modId xmlns:p14="http://schemas.microsoft.com/office/powerpoint/2010/main" val="3618331571"/>
              </p:ext>
            </p:extLst>
          </p:nvPr>
        </p:nvGraphicFramePr>
        <p:xfrm>
          <a:off x="1295400" y="1524000"/>
          <a:ext cx="6508377" cy="5029200"/>
        </p:xfrm>
        <a:graphic>
          <a:graphicData uri="http://schemas.openxmlformats.org/presentationml/2006/ole">
            <mc:AlternateContent xmlns:mc="http://schemas.openxmlformats.org/markup-compatibility/2006">
              <mc:Choice xmlns:v="urn:schemas-microsoft-com:vml" Requires="v">
                <p:oleObj spid="_x0000_s174086"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1295400" y="1524000"/>
                        <a:ext cx="6508377" cy="5029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67627323"/>
      </p:ext>
    </p:extLst>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52400"/>
            <a:ext cx="9144000" cy="762000"/>
          </a:xfrm>
        </p:spPr>
        <p:txBody>
          <a:bodyPr/>
          <a:lstStyle/>
          <a:p>
            <a:pPr eaLnBrk="1" hangingPunct="1"/>
            <a:r>
              <a:rPr lang="en-US" altLang="en-US" sz="6000" smtClean="0">
                <a:latin typeface="Berlin Sans FB Demi" pitchFamily="34" charset="0"/>
                <a:cs typeface="Andalus" pitchFamily="18" charset="-78"/>
              </a:rPr>
              <a:t>Heat (Thermal) Energy</a:t>
            </a:r>
          </a:p>
        </p:txBody>
      </p:sp>
      <p:sp>
        <p:nvSpPr>
          <p:cNvPr id="11267" name="Content Placeholder 2"/>
          <p:cNvSpPr>
            <a:spLocks noGrp="1"/>
          </p:cNvSpPr>
          <p:nvPr>
            <p:ph idx="1"/>
          </p:nvPr>
        </p:nvSpPr>
        <p:spPr>
          <a:xfrm>
            <a:off x="304800" y="1219200"/>
            <a:ext cx="8458200" cy="5638800"/>
          </a:xfrm>
        </p:spPr>
        <p:txBody>
          <a:bodyPr/>
          <a:lstStyle/>
          <a:p>
            <a:pPr eaLnBrk="1" hangingPunct="1"/>
            <a:r>
              <a:rPr lang="en-US" altLang="en-US" sz="3000" b="0" dirty="0" smtClean="0">
                <a:solidFill>
                  <a:srgbClr val="FF0000"/>
                </a:solidFill>
                <a:latin typeface="Berlin Sans FB Demi" pitchFamily="34" charset="0"/>
              </a:rPr>
              <a:t>Energy that is created in the movement of particles (atoms) that produces heat.</a:t>
            </a:r>
          </a:p>
          <a:p>
            <a:pPr eaLnBrk="1" hangingPunct="1"/>
            <a:r>
              <a:rPr lang="en-US" altLang="en-US" sz="3000" b="0" dirty="0" smtClean="0">
                <a:latin typeface="Berlin Sans FB Demi" pitchFamily="34" charset="0"/>
              </a:rPr>
              <a:t>Heat (thermal) </a:t>
            </a:r>
            <a:r>
              <a:rPr lang="en-US" altLang="en-US" sz="3000" b="0" dirty="0" smtClean="0">
                <a:solidFill>
                  <a:srgbClr val="FF0000"/>
                </a:solidFill>
                <a:latin typeface="Berlin Sans FB Demi" pitchFamily="34" charset="0"/>
              </a:rPr>
              <a:t>energy increases as temperature increases</a:t>
            </a:r>
          </a:p>
          <a:p>
            <a:pPr eaLnBrk="1" hangingPunct="1"/>
            <a:r>
              <a:rPr lang="en-US" altLang="en-US" sz="3000" b="0" dirty="0" smtClean="0">
                <a:latin typeface="Berlin Sans FB Demi" pitchFamily="34" charset="0"/>
              </a:rPr>
              <a:t>The </a:t>
            </a:r>
            <a:r>
              <a:rPr lang="en-US" altLang="en-US" sz="3000" b="0" dirty="0" smtClean="0">
                <a:solidFill>
                  <a:srgbClr val="FF0000"/>
                </a:solidFill>
                <a:latin typeface="Berlin Sans FB Demi" pitchFamily="34" charset="0"/>
              </a:rPr>
              <a:t>faster the particles (atoms) move, the greater the kinetic energy and the greater the object’s thermal energy</a:t>
            </a:r>
            <a:r>
              <a:rPr lang="en-US" altLang="en-US" sz="3000" b="0" dirty="0" smtClean="0">
                <a:latin typeface="Berlin Sans FB Demi" pitchFamily="34" charset="0"/>
              </a:rPr>
              <a:t>. The opposite is also true.</a:t>
            </a:r>
          </a:p>
          <a:p>
            <a:pPr eaLnBrk="1" hangingPunct="1"/>
            <a:r>
              <a:rPr lang="en-US" altLang="en-US" sz="3000" b="0" dirty="0" smtClean="0">
                <a:latin typeface="Berlin Sans FB Demi" pitchFamily="34" charset="0"/>
              </a:rPr>
              <a:t>Thermal energy also depends on the number of particles. If there are more particles, there is more thermal energy.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Effect transition="in" filter="fade">
                                      <p:cBhvr>
                                        <p:cTn id="9" dur="1000"/>
                                        <p:tgtEl>
                                          <p:spTgt spid="11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 calcmode="lin" valueType="num">
                                      <p:cBhvr>
                                        <p:cTn id="14"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112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p:cTn id="21"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1126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267">
                                            <p:txEl>
                                              <p:pRg st="2" end="2"/>
                                            </p:txEl>
                                          </p:spTgt>
                                        </p:tgtEl>
                                        <p:attrNameLst>
                                          <p:attrName>style.visibility</p:attrName>
                                        </p:attrNameLst>
                                      </p:cBhvr>
                                      <p:to>
                                        <p:strVal val="visible"/>
                                      </p:to>
                                    </p:set>
                                    <p:anim calcmode="lin" valueType="num">
                                      <p:cBhvr>
                                        <p:cTn id="28"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1126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267">
                                            <p:txEl>
                                              <p:pRg st="3" end="3"/>
                                            </p:txEl>
                                          </p:spTgt>
                                        </p:tgtEl>
                                        <p:attrNameLst>
                                          <p:attrName>style.visibility</p:attrName>
                                        </p:attrNameLst>
                                      </p:cBhvr>
                                      <p:to>
                                        <p:strVal val="visible"/>
                                      </p:to>
                                    </p:set>
                                    <p:anim calcmode="lin" valueType="num">
                                      <p:cBhvr>
                                        <p:cTn id="35" dur="10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0"/>
            <a:ext cx="9144000" cy="838200"/>
          </a:xfrm>
        </p:spPr>
        <p:txBody>
          <a:bodyPr/>
          <a:lstStyle/>
          <a:p>
            <a:pPr eaLnBrk="1" hangingPunct="1"/>
            <a:r>
              <a:rPr lang="en-US" altLang="en-US" sz="4400" smtClean="0">
                <a:latin typeface="Berlin Sans FB Demi" pitchFamily="34" charset="0"/>
              </a:rPr>
              <a:t>Heat (Thermal) Energy</a:t>
            </a:r>
          </a:p>
        </p:txBody>
      </p:sp>
      <p:sp>
        <p:nvSpPr>
          <p:cNvPr id="118788" name="Rectangle 4"/>
          <p:cNvSpPr>
            <a:spLocks noGrp="1" noChangeArrowheads="1"/>
          </p:cNvSpPr>
          <p:nvPr>
            <p:ph type="body" sz="half" idx="2"/>
          </p:nvPr>
        </p:nvSpPr>
        <p:spPr>
          <a:xfrm>
            <a:off x="76200" y="1131888"/>
            <a:ext cx="5562600" cy="2906712"/>
          </a:xfrm>
        </p:spPr>
        <p:txBody>
          <a:bodyPr/>
          <a:lstStyle/>
          <a:p>
            <a:pPr marL="0" indent="0" algn="ctr" eaLnBrk="1" hangingPunct="1">
              <a:buFontTx/>
              <a:buNone/>
            </a:pPr>
            <a:r>
              <a:rPr lang="en-US" altLang="en-US" sz="3400" smtClean="0">
                <a:solidFill>
                  <a:srgbClr val="660066"/>
                </a:solidFill>
                <a:latin typeface="Berlin Sans FB Demi" pitchFamily="34" charset="0"/>
              </a:rPr>
              <a:t>A hot object is one whose atoms and molecules are excited and show rapid movement. </a:t>
            </a:r>
            <a:br>
              <a:rPr lang="en-US" altLang="en-US" sz="3400" smtClean="0">
                <a:solidFill>
                  <a:srgbClr val="660066"/>
                </a:solidFill>
                <a:latin typeface="Berlin Sans FB Demi" pitchFamily="34" charset="0"/>
              </a:rPr>
            </a:br>
            <a:r>
              <a:rPr lang="en-US" altLang="en-US" sz="3400" smtClean="0">
                <a:solidFill>
                  <a:srgbClr val="660066"/>
                </a:solidFill>
                <a:latin typeface="Berlin Sans FB Demi" pitchFamily="34" charset="0"/>
              </a:rPr>
              <a:t>(More heat energy)</a:t>
            </a:r>
          </a:p>
        </p:txBody>
      </p:sp>
      <p:pic>
        <p:nvPicPr>
          <p:cNvPr id="118790" name="Picture 6" descr="Therma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3048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Picture 7" descr="Thermal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650" y="3702050"/>
            <a:ext cx="29718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4419600"/>
            <a:ext cx="4953000" cy="2185988"/>
          </a:xfrm>
          <a:prstGeom prst="rect">
            <a:avLst/>
          </a:prstGeom>
        </p:spPr>
        <p:txBody>
          <a:bodyPr>
            <a:spAutoFit/>
          </a:bodyPr>
          <a:lstStyle/>
          <a:p>
            <a:pPr algn="ctr">
              <a:defRPr/>
            </a:pPr>
            <a:r>
              <a:rPr lang="en-US" sz="3400" b="1" kern="0" dirty="0">
                <a:solidFill>
                  <a:srgbClr val="660066"/>
                </a:solidFill>
                <a:latin typeface="Berlin Sans FB Demi" pitchFamily="34" charset="0"/>
              </a:rPr>
              <a:t>A cooler object's molecules and atoms will show less movement. (Less heat energy) </a:t>
            </a:r>
            <a:endParaRPr lang="en-US" sz="34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18786"/>
                                        </p:tgtEl>
                                        <p:attrNameLst>
                                          <p:attrName>style.visibility</p:attrName>
                                        </p:attrNameLst>
                                      </p:cBhvr>
                                      <p:to>
                                        <p:strVal val="visible"/>
                                      </p:to>
                                    </p:set>
                                    <p:animEffect transition="in" filter="fade">
                                      <p:cBhvr>
                                        <p:cTn id="7" dur="800" decel="100000"/>
                                        <p:tgtEl>
                                          <p:spTgt spid="118786"/>
                                        </p:tgtEl>
                                      </p:cBhvr>
                                    </p:animEffect>
                                    <p:anim calcmode="lin" valueType="num">
                                      <p:cBhvr>
                                        <p:cTn id="8" dur="800" decel="100000" fill="hold"/>
                                        <p:tgtEl>
                                          <p:spTgt spid="118786"/>
                                        </p:tgtEl>
                                        <p:attrNameLst>
                                          <p:attrName>style.rotation</p:attrName>
                                        </p:attrNameLst>
                                      </p:cBhvr>
                                      <p:tavLst>
                                        <p:tav tm="0">
                                          <p:val>
                                            <p:fltVal val="-90"/>
                                          </p:val>
                                        </p:tav>
                                        <p:tav tm="100000">
                                          <p:val>
                                            <p:fltVal val="0"/>
                                          </p:val>
                                        </p:tav>
                                      </p:tavLst>
                                    </p:anim>
                                    <p:anim calcmode="lin" valueType="num">
                                      <p:cBhvr>
                                        <p:cTn id="9" dur="800" decel="100000" fill="hold"/>
                                        <p:tgtEl>
                                          <p:spTgt spid="118786"/>
                                        </p:tgtEl>
                                        <p:attrNameLst>
                                          <p:attrName>ppt_x</p:attrName>
                                        </p:attrNameLst>
                                      </p:cBhvr>
                                      <p:tavLst>
                                        <p:tav tm="0">
                                          <p:val>
                                            <p:strVal val="#ppt_x+0.4"/>
                                          </p:val>
                                        </p:tav>
                                        <p:tav tm="100000">
                                          <p:val>
                                            <p:strVal val="#ppt_x-0.05"/>
                                          </p:val>
                                        </p:tav>
                                      </p:tavLst>
                                    </p:anim>
                                    <p:anim calcmode="lin" valueType="num">
                                      <p:cBhvr>
                                        <p:cTn id="10" dur="800" decel="100000" fill="hold"/>
                                        <p:tgtEl>
                                          <p:spTgt spid="1187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87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878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500"/>
                            </p:stCondLst>
                            <p:childTnLst>
                              <p:par>
                                <p:cTn id="14" presetID="53" presetClass="entr" presetSubtype="16" fill="hold" grpId="0" nodeType="afterEffect">
                                  <p:stCondLst>
                                    <p:cond delay="500"/>
                                  </p:stCondLst>
                                  <p:childTnLst>
                                    <p:set>
                                      <p:cBhvr>
                                        <p:cTn id="15" dur="1" fill="hold">
                                          <p:stCondLst>
                                            <p:cond delay="0"/>
                                          </p:stCondLst>
                                        </p:cTn>
                                        <p:tgtEl>
                                          <p:spTgt spid="118788">
                                            <p:txEl>
                                              <p:pRg st="0" end="0"/>
                                            </p:txEl>
                                          </p:spTgt>
                                        </p:tgtEl>
                                        <p:attrNameLst>
                                          <p:attrName>style.visibility</p:attrName>
                                        </p:attrNameLst>
                                      </p:cBhvr>
                                      <p:to>
                                        <p:strVal val="visible"/>
                                      </p:to>
                                    </p:set>
                                    <p:anim calcmode="lin" valueType="num">
                                      <p:cBhvr>
                                        <p:cTn id="16" dur="1000" fill="hold"/>
                                        <p:tgtEl>
                                          <p:spTgt spid="118788">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118788">
                                            <p:txEl>
                                              <p:pRg st="0" end="0"/>
                                            </p:txEl>
                                          </p:spTgt>
                                        </p:tgtEl>
                                        <p:attrNameLst>
                                          <p:attrName>ppt_h</p:attrName>
                                        </p:attrNameLst>
                                      </p:cBhvr>
                                      <p:tavLst>
                                        <p:tav tm="0">
                                          <p:val>
                                            <p:fltVal val="0"/>
                                          </p:val>
                                        </p:tav>
                                        <p:tav tm="100000">
                                          <p:val>
                                            <p:strVal val="#ppt_h"/>
                                          </p:val>
                                        </p:tav>
                                      </p:tavLst>
                                    </p:anim>
                                    <p:animEffect transition="in" filter="fade">
                                      <p:cBhvr>
                                        <p:cTn id="18" dur="1000"/>
                                        <p:tgtEl>
                                          <p:spTgt spid="118788">
                                            <p:txEl>
                                              <p:pRg st="0" end="0"/>
                                            </p:txEl>
                                          </p:spTgt>
                                        </p:tgtEl>
                                      </p:cBhvr>
                                    </p:animEffect>
                                  </p:childTnLst>
                                </p:cTn>
                              </p:par>
                            </p:childTnLst>
                          </p:cTn>
                        </p:par>
                        <p:par>
                          <p:cTn id="19" fill="hold" nodeType="afterGroup">
                            <p:stCondLst>
                              <p:cond delay="3000"/>
                            </p:stCondLst>
                            <p:childTnLst>
                              <p:par>
                                <p:cTn id="20" presetID="52" presetClass="entr" presetSubtype="0" fill="hold" nodeType="afterEffect">
                                  <p:stCondLst>
                                    <p:cond delay="4000"/>
                                  </p:stCondLst>
                                  <p:childTnLst>
                                    <p:set>
                                      <p:cBhvr>
                                        <p:cTn id="21" dur="1" fill="hold">
                                          <p:stCondLst>
                                            <p:cond delay="0"/>
                                          </p:stCondLst>
                                        </p:cTn>
                                        <p:tgtEl>
                                          <p:spTgt spid="118790"/>
                                        </p:tgtEl>
                                        <p:attrNameLst>
                                          <p:attrName>style.visibility</p:attrName>
                                        </p:attrNameLst>
                                      </p:cBhvr>
                                      <p:to>
                                        <p:strVal val="visible"/>
                                      </p:to>
                                    </p:set>
                                    <p:animScale>
                                      <p:cBhvr>
                                        <p:cTn id="22" dur="1000" decel="50000" fill="hold">
                                          <p:stCondLst>
                                            <p:cond delay="0"/>
                                          </p:stCondLst>
                                        </p:cTn>
                                        <p:tgtEl>
                                          <p:spTgt spid="1187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8790"/>
                                        </p:tgtEl>
                                        <p:attrNameLst>
                                          <p:attrName>ppt_x</p:attrName>
                                          <p:attrName>ppt_y</p:attrName>
                                        </p:attrNameLst>
                                      </p:cBhvr>
                                    </p:animMotion>
                                    <p:animEffect transition="in" filter="fade">
                                      <p:cBhvr>
                                        <p:cTn id="24" dur="1000"/>
                                        <p:tgtEl>
                                          <p:spTgt spid="118790"/>
                                        </p:tgtEl>
                                      </p:cBhvr>
                                    </p:animEffect>
                                  </p:childTnLst>
                                </p:cTn>
                              </p:par>
                            </p:childTnLst>
                          </p:cTn>
                        </p:par>
                        <p:par>
                          <p:cTn id="25" fill="hold" nodeType="afterGroup">
                            <p:stCondLst>
                              <p:cond delay="8000"/>
                            </p:stCondLst>
                            <p:childTnLst>
                              <p:par>
                                <p:cTn id="26" presetID="53" presetClass="entr" presetSubtype="16" fill="hold" grpId="0" nodeType="afterEffect">
                                  <p:stCondLst>
                                    <p:cond delay="250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Effect transition="in" filter="fade">
                                      <p:cBhvr>
                                        <p:cTn id="30" dur="1000"/>
                                        <p:tgtEl>
                                          <p:spTgt spid="2"/>
                                        </p:tgtEl>
                                      </p:cBhvr>
                                    </p:animEffect>
                                  </p:childTnLst>
                                </p:cTn>
                              </p:par>
                            </p:childTnLst>
                          </p:cTn>
                        </p:par>
                        <p:par>
                          <p:cTn id="31" fill="hold" nodeType="afterGroup">
                            <p:stCondLst>
                              <p:cond delay="11500"/>
                            </p:stCondLst>
                            <p:childTnLst>
                              <p:par>
                                <p:cTn id="32" presetID="15" presetClass="entr" presetSubtype="0" fill="hold" nodeType="afterEffect">
                                  <p:stCondLst>
                                    <p:cond delay="3500"/>
                                  </p:stCondLst>
                                  <p:childTnLst>
                                    <p:set>
                                      <p:cBhvr>
                                        <p:cTn id="33" dur="1" fill="hold">
                                          <p:stCondLst>
                                            <p:cond delay="0"/>
                                          </p:stCondLst>
                                        </p:cTn>
                                        <p:tgtEl>
                                          <p:spTgt spid="118791"/>
                                        </p:tgtEl>
                                        <p:attrNameLst>
                                          <p:attrName>style.visibility</p:attrName>
                                        </p:attrNameLst>
                                      </p:cBhvr>
                                      <p:to>
                                        <p:strVal val="visible"/>
                                      </p:to>
                                    </p:set>
                                    <p:anim calcmode="lin" valueType="num">
                                      <p:cBhvr>
                                        <p:cTn id="34" dur="1000" fill="hold"/>
                                        <p:tgtEl>
                                          <p:spTgt spid="118791"/>
                                        </p:tgtEl>
                                        <p:attrNameLst>
                                          <p:attrName>ppt_w</p:attrName>
                                        </p:attrNameLst>
                                      </p:cBhvr>
                                      <p:tavLst>
                                        <p:tav tm="0">
                                          <p:val>
                                            <p:fltVal val="0"/>
                                          </p:val>
                                        </p:tav>
                                        <p:tav tm="100000">
                                          <p:val>
                                            <p:strVal val="#ppt_w"/>
                                          </p:val>
                                        </p:tav>
                                      </p:tavLst>
                                    </p:anim>
                                    <p:anim calcmode="lin" valueType="num">
                                      <p:cBhvr>
                                        <p:cTn id="35" dur="1000" fill="hold"/>
                                        <p:tgtEl>
                                          <p:spTgt spid="118791"/>
                                        </p:tgtEl>
                                        <p:attrNameLst>
                                          <p:attrName>ppt_h</p:attrName>
                                        </p:attrNameLst>
                                      </p:cBhvr>
                                      <p:tavLst>
                                        <p:tav tm="0">
                                          <p:val>
                                            <p:fltVal val="0"/>
                                          </p:val>
                                        </p:tav>
                                        <p:tav tm="100000">
                                          <p:val>
                                            <p:strVal val="#ppt_h"/>
                                          </p:val>
                                        </p:tav>
                                      </p:tavLst>
                                    </p:anim>
                                    <p:anim calcmode="lin" valueType="num">
                                      <p:cBhvr>
                                        <p:cTn id="36" dur="1000" fill="hold"/>
                                        <p:tgtEl>
                                          <p:spTgt spid="11879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187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8"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457200"/>
            <a:ext cx="8382000" cy="1371600"/>
          </a:xfrm>
        </p:spPr>
        <p:txBody>
          <a:bodyPr/>
          <a:lstStyle/>
          <a:p>
            <a:pPr eaLnBrk="1" hangingPunct="1"/>
            <a:r>
              <a:rPr lang="en-US" altLang="en-US" sz="6000" smtClean="0">
                <a:latin typeface="Berlin Sans FB Demi" pitchFamily="34" charset="0"/>
              </a:rPr>
              <a:t>Which has more thermal energy? Why?</a:t>
            </a:r>
          </a:p>
        </p:txBody>
      </p:sp>
      <p:grpSp>
        <p:nvGrpSpPr>
          <p:cNvPr id="16387" name="Group 3"/>
          <p:cNvGrpSpPr>
            <a:grpSpLocks/>
          </p:cNvGrpSpPr>
          <p:nvPr/>
        </p:nvGrpSpPr>
        <p:grpSpPr bwMode="auto">
          <a:xfrm>
            <a:off x="838200" y="2286000"/>
            <a:ext cx="3429000" cy="3798888"/>
            <a:chOff x="838200" y="2286000"/>
            <a:chExt cx="3429000" cy="3798689"/>
          </a:xfrm>
        </p:grpSpPr>
        <p:pic>
          <p:nvPicPr>
            <p:cNvPr id="16391" name="Picture 2" descr="C:\Users\ARRINGTONCB\AppData\Local\Microsoft\Windows\Temporary Internet Files\Content.IE5\7UR01MAO\MC9000129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727" y="2286000"/>
              <a:ext cx="3048000" cy="315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2"/>
            <p:cNvSpPr txBox="1">
              <a:spLocks noChangeArrowheads="1"/>
            </p:cNvSpPr>
            <p:nvPr/>
          </p:nvSpPr>
          <p:spPr bwMode="auto">
            <a:xfrm>
              <a:off x="838200" y="5438358"/>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a:latin typeface="Berlin Sans FB Demi" pitchFamily="34" charset="0"/>
                </a:rPr>
                <a:t>Hot Chocolate</a:t>
              </a:r>
            </a:p>
          </p:txBody>
        </p:sp>
      </p:grpSp>
      <p:grpSp>
        <p:nvGrpSpPr>
          <p:cNvPr id="16388" name="Group 4"/>
          <p:cNvGrpSpPr>
            <a:grpSpLocks/>
          </p:cNvGrpSpPr>
          <p:nvPr/>
        </p:nvGrpSpPr>
        <p:grpSpPr bwMode="auto">
          <a:xfrm>
            <a:off x="5194300" y="2328863"/>
            <a:ext cx="3429000" cy="4144962"/>
            <a:chOff x="5194533" y="2329090"/>
            <a:chExt cx="3429000" cy="4144094"/>
          </a:xfrm>
        </p:grpSpPr>
        <p:pic>
          <p:nvPicPr>
            <p:cNvPr id="16389" name="Picture 4" descr="http://cnx.org/resources/5bc191b37646daa58e81282d4b7335ca/Figure_12_02_03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29090"/>
              <a:ext cx="3048000" cy="35591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90" name="TextBox 5"/>
            <p:cNvSpPr txBox="1">
              <a:spLocks noChangeArrowheads="1"/>
            </p:cNvSpPr>
            <p:nvPr/>
          </p:nvSpPr>
          <p:spPr bwMode="auto">
            <a:xfrm>
              <a:off x="5194533" y="5826853"/>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a:latin typeface="Berlin Sans FB Demi" pitchFamily="34" charset="0"/>
                </a:rPr>
                <a:t>Ice Water</a:t>
              </a:r>
            </a:p>
          </p:txBody>
        </p:sp>
      </p:grpSp>
    </p:spTree>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 skipper design template</Template>
  <TotalTime>4050</TotalTime>
  <Words>3240</Words>
  <Application>Microsoft Office PowerPoint</Application>
  <PresentationFormat>On-screen Show (4:3)</PresentationFormat>
  <Paragraphs>266</Paragraphs>
  <Slides>54</Slides>
  <Notes>53</Notes>
  <HiddenSlides>0</HiddenSlides>
  <MMClips>4</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54</vt:i4>
      </vt:variant>
    </vt:vector>
  </HeadingPairs>
  <TitlesOfParts>
    <vt:vector size="65" baseType="lpstr">
      <vt:lpstr>Andalus</vt:lpstr>
      <vt:lpstr>Arial</vt:lpstr>
      <vt:lpstr>Berlin Sans FB Demi</vt:lpstr>
      <vt:lpstr>Calibri</vt:lpstr>
      <vt:lpstr>Impact</vt:lpstr>
      <vt:lpstr>Wingdings</vt:lpstr>
      <vt:lpstr>Cloud skipper design template</vt:lpstr>
      <vt:lpstr>1_Cloud skipper design template</vt:lpstr>
      <vt:lpstr>2_Cloud skipper design template</vt:lpstr>
      <vt:lpstr>3_Cloud skipper design template</vt:lpstr>
      <vt:lpstr>Acrobat Document</vt:lpstr>
      <vt:lpstr>Identify all the forms of energy you see in the picture below.</vt:lpstr>
      <vt:lpstr>Essential Question: How are forms of energy alike and different?</vt:lpstr>
      <vt:lpstr>PowerPoint Presentation</vt:lpstr>
      <vt:lpstr>In our previous lesson, we learned that there are two types of energy: Potential Energy &amp; Kinetic Energy</vt:lpstr>
      <vt:lpstr>There are many forms of energy, but we are going to focus on just a few.</vt:lpstr>
      <vt:lpstr>Use Your Graphic Organizer to  Record Important Information</vt:lpstr>
      <vt:lpstr>Heat (Thermal) Energy</vt:lpstr>
      <vt:lpstr>Heat (Thermal) Energy</vt:lpstr>
      <vt:lpstr>Which has more thermal energy? Why?</vt:lpstr>
      <vt:lpstr>Mechanical  Energy</vt:lpstr>
      <vt:lpstr>Mechanical Energy</vt:lpstr>
      <vt:lpstr>Examples of Mechanical Energy</vt:lpstr>
      <vt:lpstr>Light (Radiant) Energy</vt:lpstr>
      <vt:lpstr>Examples of Light (Radiant) Energy</vt:lpstr>
      <vt:lpstr>Electrical Energy</vt:lpstr>
      <vt:lpstr>Sound Energy</vt:lpstr>
      <vt:lpstr>Chemical Energy</vt:lpstr>
      <vt:lpstr>Examples of Chemical Energy</vt:lpstr>
      <vt:lpstr>PowerPoint Presentation</vt:lpstr>
      <vt:lpstr>PowerPoint Presentation</vt:lpstr>
      <vt:lpstr>What type of energy is shown below?</vt:lpstr>
      <vt:lpstr>What types of energy are shown below?</vt:lpstr>
      <vt:lpstr>What type of energy is shown below?</vt:lpstr>
      <vt:lpstr>What type of energy is shown below?</vt:lpstr>
      <vt:lpstr>What types of energy are shown below?</vt:lpstr>
      <vt:lpstr>In the world around you, energy is transforming continually between one form and another.</vt:lpstr>
      <vt:lpstr>According to the Law of Conservation of Energy, energy is never created or destroyed, it just changes its form.</vt:lpstr>
      <vt:lpstr>Examples of Transforming Heat (Thermal) Energy</vt:lpstr>
      <vt:lpstr>Examples of Transforming Chemical Energy</vt:lpstr>
      <vt:lpstr>Examples of Transforming Light (Radiant) Energy</vt:lpstr>
      <vt:lpstr>Examples of Transforming Electrical Energy</vt:lpstr>
      <vt:lpstr>Let’s examine the Energy Transformation in riding a bike.</vt:lpstr>
      <vt:lpstr>Energy Transformations  in a Car</vt:lpstr>
      <vt:lpstr>PowerPoint Presentation</vt:lpstr>
      <vt:lpstr>Energy Transfer</vt:lpstr>
      <vt:lpstr>Energy Transformations</vt:lpstr>
      <vt:lpstr>PowerPoint Presentation</vt:lpstr>
      <vt:lpstr>PowerPoint Presentation</vt:lpstr>
      <vt:lpstr>How is Energy Like Money? Handout</vt:lpstr>
      <vt:lpstr>Study Jams Video:  Energy and Matter</vt:lpstr>
      <vt:lpstr>Let’s see what you know about energy transformations.  The following slides will show an image. Guess the type of energy transformation that occurs in the image.</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PowerPoint Presentation</vt:lpstr>
      <vt:lpstr>Activities to Reinforce Energy Transformation</vt:lpstr>
      <vt:lpstr>Identify energy transformations in the illustration below. Include the following: Heat, Light, Mechanical, Electrical, Sound, &amp; Chemical</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ENERGY</dc:title>
  <dc:creator>TINA SHUTTY</dc:creator>
  <cp:lastModifiedBy>Kathryn Simonelli</cp:lastModifiedBy>
  <cp:revision>115</cp:revision>
  <cp:lastPrinted>1601-01-01T00:00:00Z</cp:lastPrinted>
  <dcterms:created xsi:type="dcterms:W3CDTF">2006-10-29T22:39:07Z</dcterms:created>
  <dcterms:modified xsi:type="dcterms:W3CDTF">2019-11-02T00:02:33Z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