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799" r:id="rId2"/>
  </p:sldMasterIdLst>
  <p:notesMasterIdLst>
    <p:notesMasterId r:id="rId25"/>
  </p:notesMasterIdLst>
  <p:handoutMasterIdLst>
    <p:handoutMasterId r:id="rId26"/>
  </p:handoutMasterIdLst>
  <p:sldIdLst>
    <p:sldId id="282" r:id="rId3"/>
    <p:sldId id="266" r:id="rId4"/>
    <p:sldId id="284" r:id="rId5"/>
    <p:sldId id="285" r:id="rId6"/>
    <p:sldId id="286" r:id="rId7"/>
    <p:sldId id="274" r:id="rId8"/>
    <p:sldId id="277" r:id="rId9"/>
    <p:sldId id="258" r:id="rId10"/>
    <p:sldId id="259" r:id="rId11"/>
    <p:sldId id="261" r:id="rId12"/>
    <p:sldId id="262" r:id="rId13"/>
    <p:sldId id="264" r:id="rId14"/>
    <p:sldId id="288" r:id="rId15"/>
    <p:sldId id="281" r:id="rId16"/>
    <p:sldId id="289" r:id="rId17"/>
    <p:sldId id="271" r:id="rId18"/>
    <p:sldId id="269" r:id="rId19"/>
    <p:sldId id="270" r:id="rId20"/>
    <p:sldId id="272" r:id="rId21"/>
    <p:sldId id="279" r:id="rId22"/>
    <p:sldId id="280" r:id="rId23"/>
    <p:sldId id="287"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5" autoAdjust="0"/>
  </p:normalViewPr>
  <p:slideViewPr>
    <p:cSldViewPr>
      <p:cViewPr varScale="1">
        <p:scale>
          <a:sx n="75" d="100"/>
          <a:sy n="75" d="100"/>
        </p:scale>
        <p:origin x="123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FA28E277-DCB7-4D6E-826D-49232AAA5709}" type="datetimeFigureOut">
              <a:rPr lang="en-US" altLang="en-US"/>
              <a:pPr>
                <a:defRPr/>
              </a:pPr>
              <a:t>2/18/2019</a:t>
            </a:fld>
            <a:endParaRPr lang="en-US"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8EC3B692-C135-4C38-BA4A-54D33C77C399}" type="slidenum">
              <a:rPr lang="en-US" altLang="en-US"/>
              <a:pPr/>
              <a:t>‹#›</a:t>
            </a:fld>
            <a:endParaRPr lang="en-US" altLang="en-US"/>
          </a:p>
        </p:txBody>
      </p:sp>
    </p:spTree>
    <p:extLst>
      <p:ext uri="{BB962C8B-B14F-4D97-AF65-F5344CB8AC3E}">
        <p14:creationId xmlns:p14="http://schemas.microsoft.com/office/powerpoint/2010/main" val="179478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A9957E00-8771-418F-AE48-1B5AB472256D}" type="datetimeFigureOut">
              <a:rPr lang="en-US" altLang="en-US"/>
              <a:pPr>
                <a:defRPr/>
              </a:pPr>
              <a:t>2/18/2019</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0" hangingPunct="0">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7499AFAC-37D0-4FA7-9720-F3B4E6ED4D41}" type="slidenum">
              <a:rPr lang="en-US" altLang="en-US"/>
              <a:pPr/>
              <a:t>‹#›</a:t>
            </a:fld>
            <a:endParaRPr lang="en-US" altLang="en-US"/>
          </a:p>
        </p:txBody>
      </p:sp>
    </p:spTree>
    <p:extLst>
      <p:ext uri="{BB962C8B-B14F-4D97-AF65-F5344CB8AC3E}">
        <p14:creationId xmlns:p14="http://schemas.microsoft.com/office/powerpoint/2010/main" val="26048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xplorelearning.com/index.cfm?method=cResource.dspDetail&amp;ResourceID=66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explorelearning.com/index.cfm?method=cResource.dspDetail&amp;ResourceID=435"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discoveryeducation.com/learn/videos/6a0b603c-5549-40f9-86d2-3743ea16f1b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pp.discoveryeducation.com/learn/videos/4b2a79e9-2ee8-4f01-a40c-9221415b514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udyjams.scholastic.com/studyjams/jams/science/ecosystems/water-cycle.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12-17-16  Please note:  This is a revised version that is correlated the PSELL Big idea 7 Student</a:t>
            </a:r>
            <a:r>
              <a:rPr lang="en-US" baseline="0" dirty="0" smtClean="0"/>
              <a:t> booklet.   M. Tweedy</a:t>
            </a:r>
          </a:p>
          <a:p>
            <a:r>
              <a:rPr lang="en-US" baseline="0" dirty="0" smtClean="0"/>
              <a:t>Also please open your MDCPS Teacher Portal and minimize Discovery Education so that the DE hyperlinks will open.</a:t>
            </a:r>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1</a:t>
            </a:fld>
            <a:endParaRPr lang="en-US" altLang="en-US"/>
          </a:p>
        </p:txBody>
      </p:sp>
    </p:spTree>
    <p:extLst>
      <p:ext uri="{BB962C8B-B14F-4D97-AF65-F5344CB8AC3E}">
        <p14:creationId xmlns:p14="http://schemas.microsoft.com/office/powerpoint/2010/main" val="56483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ＭＳ Ｐゴシック" panose="020B0600070205080204" pitchFamily="34" charset="-128"/>
              </a:rPr>
              <a:t>Explain/Evaluate</a:t>
            </a:r>
          </a:p>
          <a:p>
            <a:pPr eaLnBrk="1" hangingPunct="1"/>
            <a:endParaRPr lang="en-US" altLang="en-US" smtClean="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5E0972-EC94-4BAE-911E-6D69CE422CF7}" type="slidenum">
              <a:rPr lang="en-US" altLang="en-US"/>
              <a:pPr/>
              <a:t>10</a:t>
            </a:fld>
            <a:endParaRPr lang="en-US" altLang="en-US"/>
          </a:p>
        </p:txBody>
      </p:sp>
    </p:spTree>
    <p:extLst>
      <p:ext uri="{BB962C8B-B14F-4D97-AF65-F5344CB8AC3E}">
        <p14:creationId xmlns:p14="http://schemas.microsoft.com/office/powerpoint/2010/main" val="401340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smtClean="0">
                <a:solidFill>
                  <a:srgbClr val="FFFF00"/>
                </a:solidFill>
                <a:ea typeface="ＭＳ Ｐゴシック" panose="020B0600070205080204" pitchFamily="34" charset="-128"/>
              </a:rPr>
              <a:t>Explain/Evaluate:  have students explain what causes water to change from a gas to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FCE641-61D1-4E00-A1B7-1FB774A4883C}" type="slidenum">
              <a:rPr lang="en-US" altLang="en-US"/>
              <a:pPr/>
              <a:t>13</a:t>
            </a:fld>
            <a:endParaRPr lang="en-US" altLang="en-US"/>
          </a:p>
        </p:txBody>
      </p:sp>
    </p:spTree>
    <p:extLst>
      <p:ext uri="{BB962C8B-B14F-4D97-AF65-F5344CB8AC3E}">
        <p14:creationId xmlns:p14="http://schemas.microsoft.com/office/powerpoint/2010/main" val="403784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evaluate their</a:t>
            </a:r>
            <a:r>
              <a:rPr lang="en-US" baseline="0" dirty="0" smtClean="0"/>
              <a:t> model.</a:t>
            </a:r>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14</a:t>
            </a:fld>
            <a:endParaRPr lang="en-US" altLang="en-US"/>
          </a:p>
        </p:txBody>
      </p:sp>
    </p:spTree>
    <p:extLst>
      <p:ext uri="{BB962C8B-B14F-4D97-AF65-F5344CB8AC3E}">
        <p14:creationId xmlns:p14="http://schemas.microsoft.com/office/powerpoint/2010/main" val="138436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Explain/Evaluate</a:t>
            </a:r>
            <a:r>
              <a:rPr lang="en-US" dirty="0" smtClean="0"/>
              <a:t>: have students use their model to complete their written</a:t>
            </a:r>
            <a:r>
              <a:rPr lang="en-US" baseline="0" dirty="0" smtClean="0"/>
              <a:t> explanation for the Brief Constructed response.</a:t>
            </a:r>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15</a:t>
            </a:fld>
            <a:endParaRPr lang="en-US" altLang="en-US"/>
          </a:p>
        </p:txBody>
      </p:sp>
    </p:spTree>
    <p:extLst>
      <p:ext uri="{BB962C8B-B14F-4D97-AF65-F5344CB8AC3E}">
        <p14:creationId xmlns:p14="http://schemas.microsoft.com/office/powerpoint/2010/main" val="263163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Evaluate:  </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Review True or False Quiz</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FC3937-7CD5-48F8-BCA6-9F65D2D2E341}" type="slidenum">
              <a:rPr lang="en-US" altLang="en-US"/>
              <a:pPr/>
              <a:t>17</a:t>
            </a:fld>
            <a:endParaRPr lang="en-US" altLang="en-US"/>
          </a:p>
        </p:txBody>
      </p:sp>
    </p:spTree>
    <p:extLst>
      <p:ext uri="{BB962C8B-B14F-4D97-AF65-F5344CB8AC3E}">
        <p14:creationId xmlns:p14="http://schemas.microsoft.com/office/powerpoint/2010/main" val="100376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anose="020B0600070205080204" pitchFamily="34" charset="-128"/>
              </a:rPr>
              <a:t>Explain/Evaluate:</a:t>
            </a:r>
          </a:p>
          <a:p>
            <a:pPr eaLnBrk="1" hangingPunct="1">
              <a:spcBef>
                <a:spcPct val="0"/>
              </a:spcBef>
            </a:pPr>
            <a:endParaRPr lang="en-US" altLang="en-US" dirty="0" smtClean="0">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E64E5A-CB25-42A4-997F-EDA72154B7CA}" type="slidenum">
              <a:rPr lang="en-US" altLang="en-US"/>
              <a:pPr/>
              <a:t>18</a:t>
            </a:fld>
            <a:endParaRPr lang="en-US" altLang="en-US"/>
          </a:p>
        </p:txBody>
      </p:sp>
    </p:spTree>
    <p:extLst>
      <p:ext uri="{BB962C8B-B14F-4D97-AF65-F5344CB8AC3E}">
        <p14:creationId xmlns:p14="http://schemas.microsoft.com/office/powerpoint/2010/main" val="56013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Explain/Evaluate</a:t>
            </a:r>
            <a:r>
              <a:rPr lang="en-US" dirty="0" smtClean="0"/>
              <a:t>:</a:t>
            </a:r>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19</a:t>
            </a:fld>
            <a:endParaRPr lang="en-US" altLang="en-US"/>
          </a:p>
        </p:txBody>
      </p:sp>
    </p:spTree>
    <p:extLst>
      <p:ext uri="{BB962C8B-B14F-4D97-AF65-F5344CB8AC3E}">
        <p14:creationId xmlns:p14="http://schemas.microsoft.com/office/powerpoint/2010/main" val="159833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ＭＳ Ｐゴシック" charset="0"/>
                <a:cs typeface="ＭＳ Ｐゴシック" charset="0"/>
              </a:rPr>
              <a:t>The Gizmos:  Phases of Water and  Water Cycle can be used.   </a:t>
            </a:r>
            <a:r>
              <a:rPr lang="en-US" sz="1200" u="sng" kern="1200" dirty="0" smtClean="0">
                <a:solidFill>
                  <a:schemeClr val="tx1"/>
                </a:solidFill>
                <a:effectLst/>
                <a:latin typeface="+mn-lt"/>
                <a:ea typeface="ＭＳ Ｐゴシック" charset="0"/>
                <a:cs typeface="ＭＳ Ｐゴシック" charset="0"/>
                <a:hlinkClick r:id="rId3"/>
              </a:rPr>
              <a:t>http://www.explorelearning.com/index.cfm?method=cResource.dspDetail&amp;ResourceID=661</a:t>
            </a:r>
            <a:endParaRPr lang="en-US" sz="1200" kern="1200" dirty="0" smtClean="0">
              <a:solidFill>
                <a:schemeClr val="tx1"/>
              </a:solidFill>
              <a:effectLst/>
              <a:latin typeface="+mn-lt"/>
              <a:ea typeface="ＭＳ Ｐゴシック" charset="0"/>
              <a:cs typeface="ＭＳ Ｐゴシック" charset="0"/>
            </a:endParaRPr>
          </a:p>
          <a:p>
            <a:r>
              <a:rPr lang="en-US" sz="1200" u="sng" kern="1200" dirty="0" smtClean="0">
                <a:solidFill>
                  <a:schemeClr val="tx1"/>
                </a:solidFill>
                <a:effectLst/>
                <a:latin typeface="+mn-lt"/>
                <a:ea typeface="ＭＳ Ｐゴシック" charset="0"/>
                <a:cs typeface="ＭＳ Ｐゴシック" charset="0"/>
                <a:hlinkClick r:id="rId4"/>
              </a:rPr>
              <a:t>http://www.explorelearning.com/index.cfm?method=cResource.dspDetail&amp;ResourceID=435</a:t>
            </a:r>
            <a:endParaRPr lang="en-US" sz="1200" u="sng"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20</a:t>
            </a:fld>
            <a:endParaRPr lang="en-US" altLang="en-US"/>
          </a:p>
        </p:txBody>
      </p:sp>
    </p:spTree>
    <p:extLst>
      <p:ext uri="{BB962C8B-B14F-4D97-AF65-F5344CB8AC3E}">
        <p14:creationId xmlns:p14="http://schemas.microsoft.com/office/powerpoint/2010/main" val="263541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Enrichment/Extension:</a:t>
            </a:r>
          </a:p>
          <a:p>
            <a:pPr eaLnBrk="1" hangingPunct="1">
              <a:spcBef>
                <a:spcPct val="0"/>
              </a:spcBef>
            </a:pPr>
            <a:endParaRPr lang="en-US" altLang="en-US" b="1"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Discuss topics and write reflection in science journals.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7A6756-78E3-4A6B-BAA9-D090692C06FB}" type="slidenum">
              <a:rPr lang="en-US" altLang="en-US"/>
              <a:pPr/>
              <a:t>22</a:t>
            </a:fld>
            <a:endParaRPr lang="en-US" altLang="en-US"/>
          </a:p>
        </p:txBody>
      </p:sp>
    </p:spTree>
    <p:extLst>
      <p:ext uri="{BB962C8B-B14F-4D97-AF65-F5344CB8AC3E}">
        <p14:creationId xmlns:p14="http://schemas.microsoft.com/office/powerpoint/2010/main" val="406797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b="1" dirty="0" smtClean="0">
                <a:solidFill>
                  <a:srgbClr val="FFFF00"/>
                </a:solidFill>
                <a:ea typeface="ＭＳ Ｐゴシック" panose="020B0600070205080204" pitchFamily="34" charset="-128"/>
              </a:rPr>
              <a:t>The Water Cycle – Common Misconceptions</a:t>
            </a:r>
          </a:p>
          <a:p>
            <a:endParaRPr lang="en-US" altLang="en-US" sz="2400" dirty="0" smtClean="0">
              <a:solidFill>
                <a:srgbClr val="FFFF00"/>
              </a:solidFill>
              <a:ea typeface="ＭＳ Ｐゴシック" panose="020B0600070205080204" pitchFamily="34" charset="-128"/>
            </a:endParaRPr>
          </a:p>
          <a:p>
            <a:r>
              <a:rPr lang="en-US" altLang="en-US" sz="2400" dirty="0" smtClean="0">
                <a:ea typeface="ＭＳ Ｐゴシック" panose="020B0600070205080204" pitchFamily="34" charset="-128"/>
              </a:rPr>
              <a:t>The water cycle involves freezing and melting of water.</a:t>
            </a:r>
          </a:p>
          <a:p>
            <a:pPr lvl="1"/>
            <a:r>
              <a:rPr lang="en-US" altLang="en-US" sz="2000" b="1" dirty="0" smtClean="0">
                <a:solidFill>
                  <a:srgbClr val="FFFF00"/>
                </a:solidFill>
                <a:ea typeface="ＭＳ Ｐゴシック" panose="020B0600070205080204" pitchFamily="34" charset="-128"/>
              </a:rPr>
              <a:t>Reality</a:t>
            </a:r>
            <a:r>
              <a:rPr lang="en-US" altLang="en-US" sz="2000" dirty="0" smtClean="0">
                <a:solidFill>
                  <a:srgbClr val="FFFF00"/>
                </a:solidFill>
                <a:ea typeface="ＭＳ Ｐゴシック" panose="020B0600070205080204" pitchFamily="34" charset="-128"/>
              </a:rPr>
              <a:t>:  The water cycle involves liquid water being evaporated, water vapor condensing to form rain or snow in the clouds, which falls to the earth as precipitation. </a:t>
            </a:r>
          </a:p>
          <a:p>
            <a:pPr lvl="1"/>
            <a:endParaRPr lang="en-US" altLang="en-US" sz="2000" dirty="0" smtClean="0">
              <a:solidFill>
                <a:srgbClr val="FFFF00"/>
              </a:solidFill>
              <a:ea typeface="ＭＳ Ｐゴシック" panose="020B0600070205080204" pitchFamily="34" charset="-128"/>
            </a:endParaRPr>
          </a:p>
          <a:p>
            <a:r>
              <a:rPr lang="en-US" altLang="en-US" sz="2400" dirty="0" smtClean="0">
                <a:ea typeface="ＭＳ Ｐゴシック" panose="020B0600070205080204" pitchFamily="34" charset="-128"/>
              </a:rPr>
              <a:t>Water evaporates from only lakes and oceans.</a:t>
            </a:r>
          </a:p>
          <a:p>
            <a:pPr lvl="1"/>
            <a:r>
              <a:rPr lang="en-US" altLang="en-US" sz="2000" b="1" dirty="0" smtClean="0">
                <a:solidFill>
                  <a:srgbClr val="FFFF00"/>
                </a:solidFill>
                <a:ea typeface="ＭＳ Ｐゴシック" panose="020B0600070205080204" pitchFamily="34" charset="-128"/>
              </a:rPr>
              <a:t>Reality:  </a:t>
            </a:r>
            <a:r>
              <a:rPr lang="en-US" altLang="en-US" sz="2000" dirty="0" smtClean="0">
                <a:solidFill>
                  <a:srgbClr val="FFFF00"/>
                </a:solidFill>
                <a:ea typeface="ＭＳ Ｐゴシック" panose="020B0600070205080204" pitchFamily="34" charset="-128"/>
              </a:rPr>
              <a:t>Water can evaporate from plants, animals, puddles, and the ground in addition to bodies of water. </a:t>
            </a:r>
          </a:p>
          <a:p>
            <a:endParaRPr lang="en-US" altLang="en-US" sz="2400" dirty="0" smtClean="0">
              <a:ea typeface="ＭＳ Ｐゴシック" panose="020B0600070205080204" pitchFamily="34" charset="-128"/>
            </a:endParaRPr>
          </a:p>
          <a:p>
            <a:r>
              <a:rPr lang="en-US" altLang="en-US" sz="2400" dirty="0" smtClean="0">
                <a:ea typeface="ＭＳ Ｐゴシック" panose="020B0600070205080204" pitchFamily="34" charset="-128"/>
              </a:rPr>
              <a:t>When water boils or evaporates, it disappears or goes straight into the clouds.   </a:t>
            </a:r>
          </a:p>
          <a:p>
            <a:pPr lvl="1"/>
            <a:r>
              <a:rPr lang="en-US" altLang="en-US" sz="2000" b="1" dirty="0" smtClean="0">
                <a:solidFill>
                  <a:srgbClr val="FFFF00"/>
                </a:solidFill>
                <a:ea typeface="ＭＳ Ｐゴシック" panose="020B0600070205080204" pitchFamily="34" charset="-128"/>
              </a:rPr>
              <a:t>Reality: </a:t>
            </a:r>
            <a:r>
              <a:rPr lang="en-US" altLang="en-US" sz="2000" dirty="0" smtClean="0">
                <a:solidFill>
                  <a:srgbClr val="FFFF00"/>
                </a:solidFill>
                <a:ea typeface="ＭＳ Ｐゴシック" panose="020B0600070205080204" pitchFamily="34" charset="-128"/>
              </a:rPr>
              <a:t>Boiling water or water left in an open container evaporates, changing from liquid to gas. The gas escaping from boiling water is water vapor. When this vapor condenses in the air it is visible as tiny water droplets.</a:t>
            </a:r>
          </a:p>
          <a:p>
            <a:endParaRPr lang="en-US" altLang="en-US" dirty="0"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03FBBD-415F-45D2-9385-3E7197DF8B6E}" type="slidenum">
              <a:rPr lang="en-US" altLang="en-US"/>
              <a:pPr/>
              <a:t>2</a:t>
            </a:fld>
            <a:endParaRPr lang="en-US" altLang="en-US"/>
          </a:p>
        </p:txBody>
      </p:sp>
    </p:spTree>
    <p:extLst>
      <p:ext uri="{BB962C8B-B14F-4D97-AF65-F5344CB8AC3E}">
        <p14:creationId xmlns:p14="http://schemas.microsoft.com/office/powerpoint/2010/main" val="97381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anose="020B0600070205080204" pitchFamily="34" charset="-128"/>
              </a:rPr>
              <a:t>Engage:  </a:t>
            </a:r>
            <a:r>
              <a:rPr lang="en-US" altLang="en-US" b="0" dirty="0" smtClean="0">
                <a:ea typeface="ＭＳ Ｐゴシック" panose="020B0600070205080204" pitchFamily="34" charset="-128"/>
              </a:rPr>
              <a:t>Pose the PSELL introduction: </a:t>
            </a:r>
            <a:r>
              <a:rPr lang="en-US" b="0" dirty="0" smtClean="0">
                <a:effectLst/>
              </a:rPr>
              <a:t>Does This Matter to Me? questions. Discuss. Have them list and discuss where they’ve seen water in one week.  Then have them read </a:t>
            </a:r>
            <a:r>
              <a:rPr lang="en-US" b="0" i="1" dirty="0" smtClean="0">
                <a:effectLst/>
              </a:rPr>
              <a:t>Water, Water, Everywhere </a:t>
            </a:r>
            <a:r>
              <a:rPr lang="en-US" b="0" dirty="0" smtClean="0">
                <a:effectLst/>
              </a:rPr>
              <a:t>PSELL passage</a:t>
            </a:r>
            <a:r>
              <a:rPr lang="en-US" b="0" baseline="0" dirty="0" smtClean="0">
                <a:effectLst/>
              </a:rPr>
              <a:t> from the student booklet p. 118 compare places to where water is found to where they’ve seen water.</a:t>
            </a:r>
            <a:endParaRPr lang="en-US" altLang="en-US" b="0"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3</a:t>
            </a:fld>
            <a:endParaRPr lang="en-US" altLang="en-US"/>
          </a:p>
        </p:txBody>
      </p:sp>
    </p:spTree>
    <p:extLst>
      <p:ext uri="{BB962C8B-B14F-4D97-AF65-F5344CB8AC3E}">
        <p14:creationId xmlns:p14="http://schemas.microsoft.com/office/powerpoint/2010/main" val="366550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Explore/Explain:</a:t>
            </a:r>
            <a:r>
              <a:rPr lang="en-US" b="1" baseline="0" dirty="0" smtClean="0"/>
              <a:t>  </a:t>
            </a:r>
            <a:r>
              <a:rPr lang="en-US" baseline="0" dirty="0" smtClean="0"/>
              <a:t>Ask what water used for?  Read the first paragraph from PSELL p. 119.   Discuss.  Say Let’s watch this video clip to learn about other uses of water. Click on hyperlink: </a:t>
            </a:r>
            <a:r>
              <a:rPr lang="en-US" dirty="0" smtClean="0">
                <a:solidFill>
                  <a:srgbClr val="FFC000"/>
                </a:solidFill>
                <a:hlinkClick r:id="rId3"/>
              </a:rPr>
              <a:t>What is water used for?</a:t>
            </a:r>
            <a:r>
              <a:rPr lang="en-US" dirty="0" smtClean="0">
                <a:solidFill>
                  <a:srgbClr val="FFC000"/>
                </a:solidFill>
              </a:rPr>
              <a:t>  Have students list some uses in their science notebook.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C000"/>
                </a:solidFill>
              </a:rPr>
              <a:t>Ask where does a drop of water come from?</a:t>
            </a:r>
            <a:r>
              <a:rPr lang="en-US" baseline="0" dirty="0" smtClean="0">
                <a:solidFill>
                  <a:srgbClr val="FFC000"/>
                </a:solidFill>
              </a:rPr>
              <a:t> Use an eye dropper to release a few drops of water on a piece of wax paper.   Play the video hyperlink: </a:t>
            </a:r>
            <a:r>
              <a:rPr lang="en-US" dirty="0" smtClean="0">
                <a:solidFill>
                  <a:srgbClr val="FFC000"/>
                </a:solidFill>
                <a:hlinkClick r:id="rId4"/>
              </a:rPr>
              <a:t>a drop of water </a:t>
            </a:r>
            <a:r>
              <a:rPr lang="en-US" dirty="0" smtClean="0">
                <a:solidFill>
                  <a:srgbClr val="FFC000"/>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C000"/>
                </a:solidFill>
              </a:rPr>
              <a:t>Discuss.  Have students read the second – third  paragraph to find out how long water has been on Earth</a:t>
            </a:r>
            <a:r>
              <a:rPr lang="en-US" baseline="0" dirty="0" smtClean="0">
                <a:solidFill>
                  <a:srgbClr val="FFC000"/>
                </a:solidFill>
              </a:rPr>
              <a:t> and w</a:t>
            </a:r>
            <a:r>
              <a:rPr lang="en-US" dirty="0" smtClean="0">
                <a:solidFill>
                  <a:srgbClr val="FFC000"/>
                </a:solidFill>
              </a:rPr>
              <a:t>hy can we say we are always reusing the same water.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C000"/>
              </a:solidFill>
            </a:endParaRPr>
          </a:p>
          <a:p>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4</a:t>
            </a:fld>
            <a:endParaRPr lang="en-US" altLang="en-US"/>
          </a:p>
        </p:txBody>
      </p:sp>
    </p:spTree>
    <p:extLst>
      <p:ext uri="{BB962C8B-B14F-4D97-AF65-F5344CB8AC3E}">
        <p14:creationId xmlns:p14="http://schemas.microsoft.com/office/powerpoint/2010/main" val="421392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ea typeface="ＭＳ Ｐゴシック" panose="020B0600070205080204" pitchFamily="34" charset="-128"/>
              </a:rPr>
              <a:t>Explore/Explain:</a:t>
            </a:r>
            <a:r>
              <a:rPr lang="en-US" altLang="en-US" b="1" baseline="0" dirty="0" smtClean="0">
                <a:ea typeface="ＭＳ Ｐゴシック" panose="020B0600070205080204" pitchFamily="34" charset="-128"/>
              </a:rPr>
              <a:t>  Ask students what they know about the water cycle?  Then click on the Study jams hyperlink:  </a:t>
            </a:r>
            <a:r>
              <a:rPr lang="en-US" sz="1200" kern="1200" dirty="0" smtClean="0">
                <a:solidFill>
                  <a:schemeClr val="tx1"/>
                </a:solidFill>
                <a:latin typeface="+mn-lt"/>
                <a:ea typeface="ＭＳ Ｐゴシック" charset="0"/>
                <a:cs typeface="ＭＳ Ｐゴシック" charset="0"/>
                <a:hlinkClick r:id="rId3"/>
              </a:rPr>
              <a:t>The Water Cycle</a:t>
            </a:r>
            <a:r>
              <a:rPr lang="en-US" sz="1200" kern="1200" dirty="0" smtClean="0">
                <a:solidFill>
                  <a:schemeClr val="tx1"/>
                </a:solidFill>
                <a:latin typeface="+mn-lt"/>
                <a:ea typeface="ＭＳ Ｐゴシック" charset="0"/>
                <a:cs typeface="ＭＳ Ｐゴシック" charset="0"/>
              </a:rPr>
              <a:t> and play.  Tell them you want them to find out about the three main steps of the water cycle.  Have</a:t>
            </a:r>
            <a:r>
              <a:rPr lang="en-US" sz="1200" kern="1200" baseline="0" dirty="0" smtClean="0">
                <a:solidFill>
                  <a:schemeClr val="tx1"/>
                </a:solidFill>
                <a:latin typeface="+mn-lt"/>
                <a:ea typeface="ＭＳ Ｐゴシック" charset="0"/>
                <a:cs typeface="ＭＳ Ｐゴシック" charset="0"/>
              </a:rPr>
              <a:t> students discuss in groups using accountable talk strategies  what they leaned in the video.  </a:t>
            </a:r>
            <a:r>
              <a:rPr lang="en-US" sz="1200" kern="1200" dirty="0" smtClean="0">
                <a:solidFill>
                  <a:schemeClr val="tx1"/>
                </a:solidFill>
                <a:latin typeface="+mn-lt"/>
                <a:ea typeface="ＭＳ Ｐゴシック" charset="0"/>
                <a:cs typeface="ＭＳ Ｐゴシック" charset="0"/>
              </a:rPr>
              <a:t>Students can read PSELL P. 119 -120 find more examples of Evaporation, Condensation and Precipitations.  You can demonstrate</a:t>
            </a:r>
            <a:r>
              <a:rPr lang="en-US" sz="1200" kern="1200" baseline="0" dirty="0" smtClean="0">
                <a:solidFill>
                  <a:schemeClr val="tx1"/>
                </a:solidFill>
                <a:latin typeface="+mn-lt"/>
                <a:ea typeface="ＭＳ Ｐゴシック" charset="0"/>
                <a:cs typeface="ＭＳ Ｐゴシック" charset="0"/>
              </a:rPr>
              <a:t> evaporation using a hot plate and condensation with a cold water bottle.  </a:t>
            </a:r>
            <a:endParaRPr lang="en-US" sz="1200" kern="1200" dirty="0" smtClean="0">
              <a:solidFill>
                <a:schemeClr val="tx1"/>
              </a:solidFill>
              <a:effectLst/>
              <a:latin typeface="+mn-lt"/>
              <a:ea typeface="ＭＳ Ｐゴシック" charset="0"/>
              <a:cs typeface="ＭＳ Ｐゴシック" charset="0"/>
            </a:endParaRPr>
          </a:p>
          <a:p>
            <a:r>
              <a:rPr lang="en-US" altLang="en-US" b="1" dirty="0" smtClean="0">
                <a:ea typeface="ＭＳ Ｐゴシック" panose="020B0600070205080204" pitchFamily="34" charset="-128"/>
              </a:rPr>
              <a:t>Evaluation:  have students match</a:t>
            </a:r>
            <a:r>
              <a:rPr lang="en-US" altLang="en-US" b="1" baseline="0" dirty="0" smtClean="0">
                <a:ea typeface="ＭＳ Ｐゴシック" panose="020B0600070205080204" pitchFamily="34" charset="-128"/>
              </a:rPr>
              <a:t> the three steps to their definitions.</a:t>
            </a:r>
            <a:endParaRPr lang="en-US" dirty="0"/>
          </a:p>
        </p:txBody>
      </p:sp>
      <p:sp>
        <p:nvSpPr>
          <p:cNvPr id="4" name="Slide Number Placeholder 3"/>
          <p:cNvSpPr>
            <a:spLocks noGrp="1"/>
          </p:cNvSpPr>
          <p:nvPr>
            <p:ph type="sldNum" sz="quarter" idx="10"/>
          </p:nvPr>
        </p:nvSpPr>
        <p:spPr/>
        <p:txBody>
          <a:bodyPr/>
          <a:lstStyle/>
          <a:p>
            <a:fld id="{7499AFAC-37D0-4FA7-9720-F3B4E6ED4D41}" type="slidenum">
              <a:rPr lang="en-US" altLang="en-US" smtClean="0"/>
              <a:pPr/>
              <a:t>5</a:t>
            </a:fld>
            <a:endParaRPr lang="en-US" altLang="en-US"/>
          </a:p>
        </p:txBody>
      </p:sp>
    </p:spTree>
    <p:extLst>
      <p:ext uri="{BB962C8B-B14F-4D97-AF65-F5344CB8AC3E}">
        <p14:creationId xmlns:p14="http://schemas.microsoft.com/office/powerpoint/2010/main" val="288114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anose="020B0600070205080204" pitchFamily="34" charset="-128"/>
              </a:rPr>
              <a:t>Teacher Notes: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panose="020B0600070205080204" pitchFamily="34" charset="-128"/>
              </a:rPr>
              <a:t>Download</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Essential Lab #10</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 found in the Learning Village Pacing Guides Gr. 5 Q 2</a:t>
            </a:r>
            <a:r>
              <a:rPr lang="en-US" altLang="en-US" baseline="0" dirty="0" smtClean="0">
                <a:ea typeface="ＭＳ Ｐゴシック" panose="020B0600070205080204" pitchFamily="34" charset="-128"/>
              </a:rPr>
              <a:t> review the 5 E lesson plan.</a:t>
            </a:r>
            <a:endParaRPr lang="en-US" altLang="en-US" dirty="0" smtClean="0">
              <a:ea typeface="ＭＳ Ｐゴシック" panose="020B0600070205080204" pitchFamily="34" charset="-128"/>
            </a:endParaRPr>
          </a:p>
          <a:p>
            <a:pPr eaLnBrk="1" hangingPunct="1">
              <a:spcBef>
                <a:spcPct val="0"/>
              </a:spcBef>
            </a:pPr>
            <a:r>
              <a:rPr lang="en-US" altLang="en-US" dirty="0" smtClean="0">
                <a:ea typeface="ＭＳ Ｐゴシック" panose="020B0600070205080204" pitchFamily="34" charset="-128"/>
              </a:rPr>
              <a:t>In preparation for this activity, scan your school grounds and locate a hot, sunny wall area where students can mount their mini-water cycle bags. Bags can be affixed to a window facing south inside the classroom if one is available. The bags will need to remain on the wall undisturbed for 3 days. Students will observe the bags over three days. The first phase of the activity in day 1 should begin as early as possible in the school day. The mini-water cycle baggies will need to be checked each morning and afternoon for three days. Add blue food coloring to water before distributing to the groups. </a:t>
            </a:r>
          </a:p>
          <a:p>
            <a:pPr eaLnBrk="1" hangingPunct="1">
              <a:spcBef>
                <a:spcPct val="0"/>
              </a:spcBef>
            </a:pPr>
            <a:r>
              <a:rPr lang="en-US" altLang="en-US" b="1" dirty="0" smtClean="0">
                <a:ea typeface="ＭＳ Ｐゴシック" panose="020B0600070205080204" pitchFamily="34" charset="-128"/>
              </a:rPr>
              <a:t>Engage/Explore/Explain/Evaluate: </a:t>
            </a:r>
          </a:p>
          <a:p>
            <a:pPr eaLnBrk="1" hangingPunct="1">
              <a:spcBef>
                <a:spcPct val="0"/>
              </a:spcBef>
            </a:pPr>
            <a:r>
              <a:rPr lang="en-US" altLang="en-US" dirty="0" smtClean="0">
                <a:ea typeface="ＭＳ Ｐゴシック" panose="020B0600070205080204" pitchFamily="34" charset="-128"/>
              </a:rPr>
              <a:t>Have students follow directions for Essential Lab #10</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 found in the Learning Village Pacing Guides Gr. 5 Q 2.</a:t>
            </a:r>
          </a:p>
          <a:p>
            <a:pPr eaLnBrk="1" hangingPunct="1">
              <a:spcBef>
                <a:spcPct val="0"/>
              </a:spcBef>
            </a:pPr>
            <a:r>
              <a:rPr lang="en-US" altLang="en-US" dirty="0" smtClean="0">
                <a:ea typeface="ＭＳ Ｐゴシック" panose="020B0600070205080204" pitchFamily="34" charset="-128"/>
              </a:rPr>
              <a:t>1. After the third to fifth day of observations, ask students to share their observations and discuss how accurate their predictions were. Conduct a whole-class discussion addressing the questions in Teacher’s version.</a:t>
            </a:r>
          </a:p>
          <a:p>
            <a:pPr eaLnBrk="1" hangingPunct="1">
              <a:spcBef>
                <a:spcPct val="0"/>
              </a:spcBef>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5E2B81-D441-44B2-BAD9-3EB98B2578B4}" type="slidenum">
              <a:rPr lang="en-US" altLang="en-US"/>
              <a:pPr/>
              <a:t>6</a:t>
            </a:fld>
            <a:endParaRPr lang="en-US" altLang="en-US"/>
          </a:p>
        </p:txBody>
      </p:sp>
    </p:spTree>
    <p:extLst>
      <p:ext uri="{BB962C8B-B14F-4D97-AF65-F5344CB8AC3E}">
        <p14:creationId xmlns:p14="http://schemas.microsoft.com/office/powerpoint/2010/main" val="352871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anose="020B0600070205080204" pitchFamily="34" charset="-128"/>
              </a:rPr>
              <a:t>Elaborate/Extend:</a:t>
            </a:r>
            <a:r>
              <a:rPr lang="en-US" altLang="en-US" b="1" baseline="0" dirty="0" smtClean="0">
                <a:ea typeface="ＭＳ Ｐゴシック" panose="020B0600070205080204" pitchFamily="34" charset="-128"/>
              </a:rPr>
              <a:t> </a:t>
            </a:r>
            <a:r>
              <a:rPr lang="en-US" altLang="en-US" b="0" dirty="0" smtClean="0">
                <a:ea typeface="ＭＳ Ｐゴシック" panose="020B0600070205080204" pitchFamily="34" charset="-128"/>
              </a:rPr>
              <a:t>Alternative PSELL Inquiry 8: Water Cycle Model pp. 121 – 126.</a:t>
            </a:r>
          </a:p>
          <a:p>
            <a:pPr eaLnBrk="1" hangingPunct="1">
              <a:spcBef>
                <a:spcPct val="0"/>
              </a:spcBef>
            </a:pPr>
            <a:endParaRPr lang="en-US" altLang="en-US" dirty="0" smtClean="0">
              <a:ea typeface="ＭＳ Ｐゴシック" panose="020B0600070205080204" pitchFamily="34" charset="-128"/>
            </a:endParaRPr>
          </a:p>
          <a:p>
            <a:pPr eaLnBrk="1" hangingPunct="1">
              <a:spcBef>
                <a:spcPct val="0"/>
              </a:spcBef>
            </a:pPr>
            <a:r>
              <a:rPr lang="en-US" altLang="en-US" dirty="0" smtClean="0">
                <a:ea typeface="ＭＳ Ｐゴシック" panose="020B0600070205080204" pitchFamily="34" charset="-128"/>
              </a:rPr>
              <a:t>Explore/Explain:  students can use</a:t>
            </a:r>
            <a:r>
              <a:rPr lang="en-US" altLang="en-US" baseline="0" dirty="0" smtClean="0">
                <a:ea typeface="ＭＳ Ｐゴシック" panose="020B0600070205080204" pitchFamily="34" charset="-128"/>
              </a:rPr>
              <a:t> accountable talk strategies to discuss </a:t>
            </a:r>
            <a:r>
              <a:rPr lang="en-US" dirty="0" smtClean="0">
                <a:solidFill>
                  <a:srgbClr val="FFFF00"/>
                </a:solidFill>
              </a:rPr>
              <a:t>Let’s Reflect: </a:t>
            </a:r>
            <a:br>
              <a:rPr lang="en-US" dirty="0" smtClean="0">
                <a:solidFill>
                  <a:srgbClr val="FFFF00"/>
                </a:solidFill>
              </a:rPr>
            </a:br>
            <a:r>
              <a:rPr lang="en-US" sz="1200" dirty="0" smtClean="0">
                <a:solidFill>
                  <a:srgbClr val="00B050"/>
                </a:solidFill>
              </a:rPr>
              <a:t>What causes water to change states in the water cycle?</a:t>
            </a: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AA0055-2483-4E9C-8BD6-9785268D8EDC}" type="slidenum">
              <a:rPr lang="en-US" altLang="en-US"/>
              <a:pPr/>
              <a:t>7</a:t>
            </a:fld>
            <a:endParaRPr lang="en-US" altLang="en-US"/>
          </a:p>
        </p:txBody>
      </p:sp>
    </p:spTree>
    <p:extLst>
      <p:ext uri="{BB962C8B-B14F-4D97-AF65-F5344CB8AC3E}">
        <p14:creationId xmlns:p14="http://schemas.microsoft.com/office/powerpoint/2010/main" val="51968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Explain/Evaluate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5B32CD-9FCA-4977-AADA-EEA7CD03B727}" type="slidenum">
              <a:rPr lang="en-US" altLang="en-US"/>
              <a:pPr/>
              <a:t>8</a:t>
            </a:fld>
            <a:endParaRPr lang="en-US" altLang="en-US"/>
          </a:p>
        </p:txBody>
      </p:sp>
    </p:spTree>
    <p:extLst>
      <p:ext uri="{BB962C8B-B14F-4D97-AF65-F5344CB8AC3E}">
        <p14:creationId xmlns:p14="http://schemas.microsoft.com/office/powerpoint/2010/main" val="11628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Explain/Evaluate</a:t>
            </a:r>
          </a:p>
          <a:p>
            <a:endParaRPr lang="en-US" altLang="en-US" smtClean="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ECDFE8-0D8E-4CC7-8D70-93738003EEEB}" type="slidenum">
              <a:rPr lang="en-US" altLang="en-US"/>
              <a:pPr/>
              <a:t>9</a:t>
            </a:fld>
            <a:endParaRPr lang="en-US" altLang="en-US"/>
          </a:p>
        </p:txBody>
      </p:sp>
    </p:spTree>
    <p:extLst>
      <p:ext uri="{BB962C8B-B14F-4D97-AF65-F5344CB8AC3E}">
        <p14:creationId xmlns:p14="http://schemas.microsoft.com/office/powerpoint/2010/main" val="17392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2548 w 6027"/>
                <a:gd name="T1" fmla="*/ 1 h 2296"/>
                <a:gd name="T2" fmla="*/ 0 w 6027"/>
                <a:gd name="T3" fmla="*/ 1 h 2296"/>
                <a:gd name="T4" fmla="*/ 0 w 6027"/>
                <a:gd name="T5" fmla="*/ 0 h 2296"/>
                <a:gd name="T6" fmla="*/ 2548 w 6027"/>
                <a:gd name="T7" fmla="*/ 0 h 2296"/>
                <a:gd name="T8" fmla="*/ 2548 w 6027"/>
                <a:gd name="T9" fmla="*/ 1 h 2296"/>
                <a:gd name="T10" fmla="*/ 2548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50 h 353"/>
                  <a:gd name="T4" fmla="*/ 24 w 186"/>
                  <a:gd name="T5" fmla="*/ 258 h 353"/>
                  <a:gd name="T6" fmla="*/ 18 w 186"/>
                  <a:gd name="T7" fmla="*/ 557 h 353"/>
                  <a:gd name="T8" fmla="*/ 42 w 186"/>
                  <a:gd name="T9" fmla="*/ 967 h 353"/>
                  <a:gd name="T10" fmla="*/ 48 w 186"/>
                  <a:gd name="T11" fmla="*/ 1369 h 353"/>
                  <a:gd name="T12" fmla="*/ 0 w 186"/>
                  <a:gd name="T13" fmla="*/ 2991 h 353"/>
                  <a:gd name="T14" fmla="*/ 54 w 186"/>
                  <a:gd name="T15" fmla="*/ 1979 h 353"/>
                  <a:gd name="T16" fmla="*/ 84 w 186"/>
                  <a:gd name="T17" fmla="*/ 1827 h 353"/>
                  <a:gd name="T18" fmla="*/ 126 w 186"/>
                  <a:gd name="T19" fmla="*/ 1071 h 353"/>
                  <a:gd name="T20" fmla="*/ 144 w 186"/>
                  <a:gd name="T21" fmla="*/ 1013 h 353"/>
                  <a:gd name="T22" fmla="*/ 144 w 186"/>
                  <a:gd name="T23" fmla="*/ 764 h 353"/>
                  <a:gd name="T24" fmla="*/ 186 w 186"/>
                  <a:gd name="T25" fmla="*/ 557 h 353"/>
                  <a:gd name="T26" fmla="*/ 162 w 186"/>
                  <a:gd name="T27" fmla="*/ 506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54 h 66"/>
                  <a:gd name="T8" fmla="*/ 6 w 155"/>
                  <a:gd name="T9" fmla="*/ 155 h 66"/>
                  <a:gd name="T10" fmla="*/ 0 w 155"/>
                  <a:gd name="T11" fmla="*/ 212 h 66"/>
                  <a:gd name="T12" fmla="*/ 78 w 155"/>
                  <a:gd name="T13" fmla="*/ 521 h 66"/>
                  <a:gd name="T14" fmla="*/ 96 w 155"/>
                  <a:gd name="T15" fmla="*/ 367 h 66"/>
                  <a:gd name="T16" fmla="*/ 155 w 155"/>
                  <a:gd name="T17" fmla="*/ 580 h 66"/>
                  <a:gd name="T18" fmla="*/ 126 w 155"/>
                  <a:gd name="T19" fmla="*/ 212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43 h 72"/>
                  <a:gd name="T2" fmla="*/ 0 w 42"/>
                  <a:gd name="T3" fmla="*/ 178 h 72"/>
                  <a:gd name="T4" fmla="*/ 12 w 42"/>
                  <a:gd name="T5" fmla="*/ 60 h 72"/>
                  <a:gd name="T6" fmla="*/ 0 w 42"/>
                  <a:gd name="T7" fmla="*/ 60 h 72"/>
                  <a:gd name="T8" fmla="*/ 12 w 42"/>
                  <a:gd name="T9" fmla="*/ 60 h 72"/>
                  <a:gd name="T10" fmla="*/ 24 w 42"/>
                  <a:gd name="T11" fmla="*/ 60 h 72"/>
                  <a:gd name="T12" fmla="*/ 36 w 42"/>
                  <a:gd name="T13" fmla="*/ 60 h 72"/>
                  <a:gd name="T14" fmla="*/ 42 w 42"/>
                  <a:gd name="T15" fmla="*/ 0 h 72"/>
                  <a:gd name="T16" fmla="*/ 30 w 42"/>
                  <a:gd name="T17" fmla="*/ 178 h 72"/>
                  <a:gd name="T18" fmla="*/ 42 w 42"/>
                  <a:gd name="T19" fmla="*/ 458 h 72"/>
                  <a:gd name="T20" fmla="*/ 12 w 42"/>
                  <a:gd name="T21" fmla="*/ 671 h 72"/>
                  <a:gd name="T22" fmla="*/ 6 w 42"/>
                  <a:gd name="T23" fmla="*/ 343 h 72"/>
                  <a:gd name="T24" fmla="*/ 6 w 42"/>
                  <a:gd name="T25" fmla="*/ 34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9 h 287"/>
                <a:gd name="T4" fmla="*/ 66 w 365"/>
                <a:gd name="T5" fmla="*/ 146 h 287"/>
                <a:gd name="T6" fmla="*/ 143 w 365"/>
                <a:gd name="T7" fmla="*/ 237 h 287"/>
                <a:gd name="T8" fmla="*/ 191 w 365"/>
                <a:gd name="T9" fmla="*/ 219 h 287"/>
                <a:gd name="T10" fmla="*/ 341 w 365"/>
                <a:gd name="T11" fmla="*/ 373 h 287"/>
                <a:gd name="T12" fmla="*/ 305 w 365"/>
                <a:gd name="T13" fmla="*/ 228 h 287"/>
                <a:gd name="T14" fmla="*/ 365 w 365"/>
                <a:gd name="T15" fmla="*/ 170 h 287"/>
                <a:gd name="T16" fmla="*/ 359 w 365"/>
                <a:gd name="T17" fmla="*/ 164 h 287"/>
                <a:gd name="T18" fmla="*/ 335 w 365"/>
                <a:gd name="T19" fmla="*/ 152 h 287"/>
                <a:gd name="T20" fmla="*/ 299 w 365"/>
                <a:gd name="T21" fmla="*/ 110 h 287"/>
                <a:gd name="T22" fmla="*/ 257 w 365"/>
                <a:gd name="T23" fmla="*/ 91 h 287"/>
                <a:gd name="T24" fmla="*/ 215 w 365"/>
                <a:gd name="T25" fmla="*/ 73 h 287"/>
                <a:gd name="T26" fmla="*/ 173 w 365"/>
                <a:gd name="T27" fmla="*/ 5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9 h 60"/>
                <a:gd name="T16" fmla="*/ 65 w 71"/>
                <a:gd name="T17" fmla="*/ 61 h 60"/>
                <a:gd name="T18" fmla="*/ 71 w 71"/>
                <a:gd name="T19" fmla="*/ 73 h 60"/>
                <a:gd name="T20" fmla="*/ 71 w 71"/>
                <a:gd name="T21" fmla="*/ 79 h 60"/>
                <a:gd name="T22" fmla="*/ 59 w 71"/>
                <a:gd name="T23" fmla="*/ 73 h 60"/>
                <a:gd name="T24" fmla="*/ 47 w 71"/>
                <a:gd name="T25" fmla="*/ 61 h 60"/>
                <a:gd name="T26" fmla="*/ 23 w 71"/>
                <a:gd name="T27" fmla="*/ 49 h 60"/>
                <a:gd name="T28" fmla="*/ 23 w 71"/>
                <a:gd name="T29" fmla="*/ 55 h 60"/>
                <a:gd name="T30" fmla="*/ 18 w 71"/>
                <a:gd name="T31" fmla="*/ 61 h 60"/>
                <a:gd name="T32" fmla="*/ 12 w 71"/>
                <a:gd name="T33" fmla="*/ 67 h 60"/>
                <a:gd name="T34" fmla="*/ 6 w 71"/>
                <a:gd name="T35" fmla="*/ 67 h 60"/>
                <a:gd name="T36" fmla="*/ 6 w 71"/>
                <a:gd name="T37" fmla="*/ 67 h 60"/>
                <a:gd name="T38" fmla="*/ 6 w 71"/>
                <a:gd name="T39" fmla="*/ 5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3 h 162"/>
                <a:gd name="T10" fmla="*/ 96 w 161"/>
                <a:gd name="T11" fmla="*/ 79 h 162"/>
                <a:gd name="T12" fmla="*/ 102 w 161"/>
                <a:gd name="T13" fmla="*/ 91 h 162"/>
                <a:gd name="T14" fmla="*/ 108 w 161"/>
                <a:gd name="T15" fmla="*/ 103 h 162"/>
                <a:gd name="T16" fmla="*/ 120 w 161"/>
                <a:gd name="T17" fmla="*/ 115 h 162"/>
                <a:gd name="T18" fmla="*/ 143 w 161"/>
                <a:gd name="T19" fmla="*/ 144 h 162"/>
                <a:gd name="T20" fmla="*/ 155 w 161"/>
                <a:gd name="T21" fmla="*/ 176 h 162"/>
                <a:gd name="T22" fmla="*/ 161 w 161"/>
                <a:gd name="T23" fmla="*/ 194 h 162"/>
                <a:gd name="T24" fmla="*/ 161 w 161"/>
                <a:gd name="T25" fmla="*/ 200 h 162"/>
                <a:gd name="T26" fmla="*/ 96 w 161"/>
                <a:gd name="T27" fmla="*/ 121 h 162"/>
                <a:gd name="T28" fmla="*/ 30 w 161"/>
                <a:gd name="T29" fmla="*/ 7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9 h 60"/>
                <a:gd name="T4" fmla="*/ 41 w 59"/>
                <a:gd name="T5" fmla="*/ 55 h 60"/>
                <a:gd name="T6" fmla="*/ 47 w 59"/>
                <a:gd name="T7" fmla="*/ 61 h 60"/>
                <a:gd name="T8" fmla="*/ 53 w 59"/>
                <a:gd name="T9" fmla="*/ 73 h 60"/>
                <a:gd name="T10" fmla="*/ 53 w 59"/>
                <a:gd name="T11" fmla="*/ 79 h 60"/>
                <a:gd name="T12" fmla="*/ 47 w 59"/>
                <a:gd name="T13" fmla="*/ 73 h 60"/>
                <a:gd name="T14" fmla="*/ 35 w 59"/>
                <a:gd name="T15" fmla="*/ 67 h 60"/>
                <a:gd name="T16" fmla="*/ 23 w 59"/>
                <a:gd name="T17" fmla="*/ 55 h 60"/>
                <a:gd name="T18" fmla="*/ 17 w 59"/>
                <a:gd name="T19" fmla="*/ 4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55 h 204"/>
                <a:gd name="T2" fmla="*/ 245 w 245"/>
                <a:gd name="T3" fmla="*/ 61 h 204"/>
                <a:gd name="T4" fmla="*/ 209 w 245"/>
                <a:gd name="T5" fmla="*/ 104 h 204"/>
                <a:gd name="T6" fmla="*/ 143 w 245"/>
                <a:gd name="T7" fmla="*/ 170 h 204"/>
                <a:gd name="T8" fmla="*/ 167 w 245"/>
                <a:gd name="T9" fmla="*/ 206 h 204"/>
                <a:gd name="T10" fmla="*/ 179 w 245"/>
                <a:gd name="T11" fmla="*/ 268 h 204"/>
                <a:gd name="T12" fmla="*/ 77 w 245"/>
                <a:gd name="T13" fmla="*/ 170 h 204"/>
                <a:gd name="T14" fmla="*/ 47 w 245"/>
                <a:gd name="T15" fmla="*/ 104 h 204"/>
                <a:gd name="T16" fmla="*/ 89 w 245"/>
                <a:gd name="T17" fmla="*/ 85 h 204"/>
                <a:gd name="T18" fmla="*/ 59 w 245"/>
                <a:gd name="T19" fmla="*/ 5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5 h 204"/>
                <a:gd name="T50" fmla="*/ 233 w 245"/>
                <a:gd name="T51" fmla="*/ 5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286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965116C3-3D50-432A-AFF6-02201DFAB74D}"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r>
              <a:rPr lang="en-US" altLang="en-US"/>
              <a:t>Department of Mathematics and Science</a:t>
            </a:r>
          </a:p>
        </p:txBody>
      </p:sp>
    </p:spTree>
    <p:extLst>
      <p:ext uri="{BB962C8B-B14F-4D97-AF65-F5344CB8AC3E}">
        <p14:creationId xmlns:p14="http://schemas.microsoft.com/office/powerpoint/2010/main" val="329189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6" name="Rectangle 26"/>
          <p:cNvSpPr>
            <a:spLocks noGrp="1" noChangeArrowheads="1"/>
          </p:cNvSpPr>
          <p:nvPr>
            <p:ph type="sldNum" sz="quarter" idx="12"/>
          </p:nvPr>
        </p:nvSpPr>
        <p:spPr>
          <a:ln/>
        </p:spPr>
        <p:txBody>
          <a:bodyPr/>
          <a:lstStyle>
            <a:lvl1pPr>
              <a:defRPr/>
            </a:lvl1pPr>
          </a:lstStyle>
          <a:p>
            <a:fld id="{2A74D1ED-1934-4D8F-BF45-B6C742E67197}" type="slidenum">
              <a:rPr lang="en-US" altLang="en-US"/>
              <a:pPr/>
              <a:t>‹#›</a:t>
            </a:fld>
            <a:endParaRPr lang="en-US" altLang="en-US"/>
          </a:p>
        </p:txBody>
      </p:sp>
    </p:spTree>
    <p:extLst>
      <p:ext uri="{BB962C8B-B14F-4D97-AF65-F5344CB8AC3E}">
        <p14:creationId xmlns:p14="http://schemas.microsoft.com/office/powerpoint/2010/main" val="346750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6" name="Rectangle 26"/>
          <p:cNvSpPr>
            <a:spLocks noGrp="1" noChangeArrowheads="1"/>
          </p:cNvSpPr>
          <p:nvPr>
            <p:ph type="sldNum" sz="quarter" idx="12"/>
          </p:nvPr>
        </p:nvSpPr>
        <p:spPr>
          <a:ln/>
        </p:spPr>
        <p:txBody>
          <a:bodyPr/>
          <a:lstStyle>
            <a:lvl1pPr>
              <a:defRPr/>
            </a:lvl1pPr>
          </a:lstStyle>
          <a:p>
            <a:fld id="{1D69E554-B9C1-4252-8417-5242B451B148}" type="slidenum">
              <a:rPr lang="en-US" altLang="en-US"/>
              <a:pPr/>
              <a:t>‹#›</a:t>
            </a:fld>
            <a:endParaRPr lang="en-US" altLang="en-US"/>
          </a:p>
        </p:txBody>
      </p:sp>
    </p:spTree>
    <p:extLst>
      <p:ext uri="{BB962C8B-B14F-4D97-AF65-F5344CB8AC3E}">
        <p14:creationId xmlns:p14="http://schemas.microsoft.com/office/powerpoint/2010/main" val="422463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7" name="Rectangle 26"/>
          <p:cNvSpPr>
            <a:spLocks noGrp="1" noChangeArrowheads="1"/>
          </p:cNvSpPr>
          <p:nvPr>
            <p:ph type="sldNum" sz="quarter" idx="12"/>
          </p:nvPr>
        </p:nvSpPr>
        <p:spPr>
          <a:ln/>
        </p:spPr>
        <p:txBody>
          <a:bodyPr/>
          <a:lstStyle>
            <a:lvl1pPr>
              <a:defRPr/>
            </a:lvl1pPr>
          </a:lstStyle>
          <a:p>
            <a:fld id="{AB6143F7-3DD9-4290-AED0-3F8BB39B184E}" type="slidenum">
              <a:rPr lang="en-US" altLang="en-US"/>
              <a:pPr/>
              <a:t>‹#›</a:t>
            </a:fld>
            <a:endParaRPr lang="en-US" altLang="en-US"/>
          </a:p>
        </p:txBody>
      </p:sp>
    </p:spTree>
    <p:extLst>
      <p:ext uri="{BB962C8B-B14F-4D97-AF65-F5344CB8AC3E}">
        <p14:creationId xmlns:p14="http://schemas.microsoft.com/office/powerpoint/2010/main" val="376671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dirty="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7" name="Rectangle 26"/>
          <p:cNvSpPr>
            <a:spLocks noGrp="1" noChangeArrowheads="1"/>
          </p:cNvSpPr>
          <p:nvPr>
            <p:ph type="sldNum" sz="quarter" idx="12"/>
          </p:nvPr>
        </p:nvSpPr>
        <p:spPr>
          <a:ln/>
        </p:spPr>
        <p:txBody>
          <a:bodyPr/>
          <a:lstStyle>
            <a:lvl1pPr>
              <a:defRPr/>
            </a:lvl1pPr>
          </a:lstStyle>
          <a:p>
            <a:fld id="{7DFE56AF-82DB-4863-B5AF-5A3F114558C6}" type="slidenum">
              <a:rPr lang="en-US" altLang="en-US"/>
              <a:pPr/>
              <a:t>‹#›</a:t>
            </a:fld>
            <a:endParaRPr lang="en-US" altLang="en-US"/>
          </a:p>
        </p:txBody>
      </p:sp>
    </p:spTree>
    <p:extLst>
      <p:ext uri="{BB962C8B-B14F-4D97-AF65-F5344CB8AC3E}">
        <p14:creationId xmlns:p14="http://schemas.microsoft.com/office/powerpoint/2010/main" val="193140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4584700" y="64770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3"/>
          <p:cNvSpPr>
            <a:spLocks noGrp="1" noChangeArrowheads="1"/>
          </p:cNvSpPr>
          <p:nvPr>
            <p:ph type="sldNum" sz="quarter" idx="11"/>
          </p:nvPr>
        </p:nvSpPr>
        <p:spPr/>
        <p:txBody>
          <a:bodyPr/>
          <a:lstStyle>
            <a:lvl1pPr eaLnBrk="0" hangingPunct="0">
              <a:defRPr/>
            </a:lvl1pPr>
          </a:lstStyle>
          <a:p>
            <a:fld id="{CD505D2D-61D8-4009-A8FB-5A86C3E7DDDD}" type="slidenum">
              <a:rPr lang="en-US" altLang="en-US"/>
              <a:pPr/>
              <a:t>‹#›</a:t>
            </a:fld>
            <a:endParaRPr lang="en-US" altLang="en-US"/>
          </a:p>
        </p:txBody>
      </p:sp>
      <p:sp>
        <p:nvSpPr>
          <p:cNvPr id="7" name="Rectangle 14"/>
          <p:cNvSpPr>
            <a:spLocks noGrp="1" noChangeArrowheads="1"/>
          </p:cNvSpPr>
          <p:nvPr>
            <p:ph type="ftr" sz="quarter" idx="12"/>
          </p:nvPr>
        </p:nvSpPr>
        <p:spPr/>
        <p:txBody>
          <a:bodyPr/>
          <a:lstStyle>
            <a:lvl1pPr eaLnBrk="0" hangingPunct="0">
              <a:defRPr/>
            </a:lvl1pPr>
          </a:lstStyle>
          <a:p>
            <a:pPr>
              <a:defRPr/>
            </a:pPr>
            <a:r>
              <a:rPr lang="en-US"/>
              <a:t>Department of Mathematics and Science</a:t>
            </a:r>
          </a:p>
        </p:txBody>
      </p:sp>
    </p:spTree>
    <p:extLst>
      <p:ext uri="{BB962C8B-B14F-4D97-AF65-F5344CB8AC3E}">
        <p14:creationId xmlns:p14="http://schemas.microsoft.com/office/powerpoint/2010/main" val="203587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288" y="0"/>
            <a:ext cx="9140826"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auto" hangingPunct="0">
                  <a:spcBef>
                    <a:spcPts val="0"/>
                  </a:spcBef>
                  <a:spcAft>
                    <a:spcPts val="0"/>
                  </a:spcAft>
                  <a:defRPr/>
                </a:pPr>
                <a:endParaRPr lang="en-US">
                  <a:solidFill>
                    <a:prstClr val="black"/>
                  </a:solidFill>
                  <a:latin typeface="Calibri"/>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auto" hangingPunct="0">
                  <a:spcBef>
                    <a:spcPts val="0"/>
                  </a:spcBef>
                  <a:spcAft>
                    <a:spcPts val="0"/>
                  </a:spcAft>
                  <a:defRPr/>
                </a:pPr>
                <a:endParaRPr lang="en-US">
                  <a:solidFill>
                    <a:prstClr val="black"/>
                  </a:solidFill>
                  <a:latin typeface="Calibri"/>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auto" hangingPunct="0">
                  <a:spcBef>
                    <a:spcPts val="0"/>
                  </a:spcBef>
                  <a:spcAft>
                    <a:spcPts val="0"/>
                  </a:spcAft>
                  <a:defRPr/>
                </a:pPr>
                <a:endParaRPr lang="en-US">
                  <a:solidFill>
                    <a:prstClr val="black"/>
                  </a:solidFill>
                  <a:latin typeface="Calibri"/>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auto" hangingPunct="0">
                  <a:spcBef>
                    <a:spcPts val="0"/>
                  </a:spcBef>
                  <a:spcAft>
                    <a:spcPts val="0"/>
                  </a:spcAft>
                  <a:defRPr/>
                </a:pPr>
                <a:endParaRPr lang="en-US">
                  <a:solidFill>
                    <a:prstClr val="black"/>
                  </a:solidFill>
                  <a:latin typeface="Calibri"/>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auto" hangingPunct="0">
                <a:spcBef>
                  <a:spcPts val="0"/>
                </a:spcBef>
                <a:spcAft>
                  <a:spcPts val="0"/>
                </a:spcAft>
                <a:defRPr/>
              </a:pPr>
              <a:endParaRPr lang="en-US">
                <a:solidFill>
                  <a:prstClr val="black"/>
                </a:solidFill>
                <a:latin typeface="Calibri"/>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535 h 1906"/>
                <a:gd name="T4" fmla="*/ 6073 w 5740"/>
                <a:gd name="T5" fmla="*/ 535 h 1906"/>
                <a:gd name="T6" fmla="*/ 6073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 name="Picture 5" descr="Seal-NEW COLO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userDrawn="1"/>
        </p:nvSpPr>
        <p:spPr>
          <a:xfrm>
            <a:off x="4432300" y="63246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pic>
        <p:nvPicPr>
          <p:cNvPr id="1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dirty="0"/>
              <a:t>Click to edit Master title style</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 name="Rectangle 13"/>
          <p:cNvSpPr>
            <a:spLocks noGrp="1" noChangeArrowheads="1"/>
          </p:cNvSpPr>
          <p:nvPr>
            <p:ph type="dt" sz="quarter" idx="10"/>
          </p:nvPr>
        </p:nvSpPr>
        <p:spPr>
          <a:xfrm>
            <a:off x="457200" y="6248400"/>
            <a:ext cx="2133600" cy="476250"/>
          </a:xfrm>
        </p:spPr>
        <p:txBody>
          <a:bodyPr/>
          <a:lstStyle>
            <a:lvl1pPr eaLnBrk="0" hangingPunct="0">
              <a:defRPr/>
            </a:lvl1pPr>
          </a:lstStyle>
          <a:p>
            <a:pPr>
              <a:defRPr/>
            </a:pPr>
            <a:endParaRPr lang="en-US"/>
          </a:p>
        </p:txBody>
      </p:sp>
      <p:sp>
        <p:nvSpPr>
          <p:cNvPr id="17" name="Rectangle 14"/>
          <p:cNvSpPr>
            <a:spLocks noGrp="1" noChangeArrowheads="1"/>
          </p:cNvSpPr>
          <p:nvPr>
            <p:ph type="ftr" sz="quarter" idx="11"/>
          </p:nvPr>
        </p:nvSpPr>
        <p:spPr>
          <a:xfrm>
            <a:off x="3124200" y="6251575"/>
            <a:ext cx="2895600" cy="476250"/>
          </a:xfrm>
        </p:spPr>
        <p:txBody>
          <a:bodyPr/>
          <a:lstStyle>
            <a:lvl1pPr eaLnBrk="0" hangingPunct="0">
              <a:defRPr/>
            </a:lvl1pPr>
          </a:lstStyle>
          <a:p>
            <a:pPr>
              <a:defRPr/>
            </a:pPr>
            <a:r>
              <a:rPr lang="en-US"/>
              <a:t>Department of Mathematics and Science</a:t>
            </a:r>
          </a:p>
        </p:txBody>
      </p:sp>
      <p:sp>
        <p:nvSpPr>
          <p:cNvPr id="18" name="Rectangle 15"/>
          <p:cNvSpPr>
            <a:spLocks noGrp="1" noChangeArrowheads="1"/>
          </p:cNvSpPr>
          <p:nvPr>
            <p:ph type="sldNum" sz="quarter" idx="12"/>
          </p:nvPr>
        </p:nvSpPr>
        <p:spPr>
          <a:xfrm>
            <a:off x="6553200" y="6254750"/>
            <a:ext cx="2133600" cy="476250"/>
          </a:xfrm>
        </p:spPr>
        <p:txBody>
          <a:bodyPr/>
          <a:lstStyle>
            <a:lvl1pPr eaLnBrk="0" hangingPunct="0">
              <a:defRPr/>
            </a:lvl1pPr>
          </a:lstStyle>
          <a:p>
            <a:fld id="{FACFA0B8-2C9D-4397-91F1-B5263BEA5470}" type="slidenum">
              <a:rPr lang="en-US" altLang="en-US"/>
              <a:pPr/>
              <a:t>‹#›</a:t>
            </a:fld>
            <a:endParaRPr lang="en-US" altLang="en-US"/>
          </a:p>
        </p:txBody>
      </p:sp>
    </p:spTree>
    <p:extLst>
      <p:ext uri="{BB962C8B-B14F-4D97-AF65-F5344CB8AC3E}">
        <p14:creationId xmlns:p14="http://schemas.microsoft.com/office/powerpoint/2010/main" val="185516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4584700" y="64770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
        <p:nvSpPr>
          <p:cNvPr id="3" name="Rectangle 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3"/>
          <p:cNvSpPr>
            <a:spLocks noGrp="1" noChangeArrowheads="1"/>
          </p:cNvSpPr>
          <p:nvPr>
            <p:ph type="sldNum" sz="quarter" idx="11"/>
          </p:nvPr>
        </p:nvSpPr>
        <p:spPr/>
        <p:txBody>
          <a:bodyPr/>
          <a:lstStyle>
            <a:lvl1pPr eaLnBrk="0" hangingPunct="0">
              <a:defRPr/>
            </a:lvl1pPr>
          </a:lstStyle>
          <a:p>
            <a:fld id="{10D3A791-B5F9-440D-81EF-0D065D49FFF4}" type="slidenum">
              <a:rPr lang="en-US" altLang="en-US"/>
              <a:pPr/>
              <a:t>‹#›</a:t>
            </a:fld>
            <a:endParaRPr lang="en-US" altLang="en-US"/>
          </a:p>
        </p:txBody>
      </p:sp>
      <p:sp>
        <p:nvSpPr>
          <p:cNvPr id="5" name="Rectangle 14"/>
          <p:cNvSpPr>
            <a:spLocks noGrp="1" noChangeArrowheads="1"/>
          </p:cNvSpPr>
          <p:nvPr>
            <p:ph type="ftr" sz="quarter" idx="12"/>
          </p:nvPr>
        </p:nvSpPr>
        <p:spPr/>
        <p:txBody>
          <a:bodyPr/>
          <a:lstStyle>
            <a:lvl1pPr eaLnBrk="0" hangingPunct="0">
              <a:defRPr/>
            </a:lvl1pPr>
          </a:lstStyle>
          <a:p>
            <a:pPr>
              <a:defRPr/>
            </a:pPr>
            <a:r>
              <a:rPr lang="en-US"/>
              <a:t>Department of Mathematics and Science</a:t>
            </a:r>
          </a:p>
        </p:txBody>
      </p:sp>
    </p:spTree>
    <p:extLst>
      <p:ext uri="{BB962C8B-B14F-4D97-AF65-F5344CB8AC3E}">
        <p14:creationId xmlns:p14="http://schemas.microsoft.com/office/powerpoint/2010/main" val="99106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Footer Placeholder 4"/>
          <p:cNvSpPr txBox="1">
            <a:spLocks/>
          </p:cNvSpPr>
          <p:nvPr userDrawn="1"/>
        </p:nvSpPr>
        <p:spPr>
          <a:xfrm>
            <a:off x="4584700" y="64770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6" name="Rectangle 2"/>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3"/>
          <p:cNvSpPr>
            <a:spLocks noGrp="1" noChangeArrowheads="1"/>
          </p:cNvSpPr>
          <p:nvPr>
            <p:ph type="sldNum" sz="quarter" idx="11"/>
          </p:nvPr>
        </p:nvSpPr>
        <p:spPr/>
        <p:txBody>
          <a:bodyPr/>
          <a:lstStyle>
            <a:lvl1pPr eaLnBrk="0" hangingPunct="0">
              <a:defRPr/>
            </a:lvl1pPr>
          </a:lstStyle>
          <a:p>
            <a:fld id="{F70CCA96-4AD8-4B8C-820A-CA3D5B99AA73}" type="slidenum">
              <a:rPr lang="en-US" altLang="en-US"/>
              <a:pPr/>
              <a:t>‹#›</a:t>
            </a:fld>
            <a:endParaRPr lang="en-US" altLang="en-US"/>
          </a:p>
        </p:txBody>
      </p:sp>
      <p:sp>
        <p:nvSpPr>
          <p:cNvPr id="8" name="Rectangle 14"/>
          <p:cNvSpPr>
            <a:spLocks noGrp="1" noChangeArrowheads="1"/>
          </p:cNvSpPr>
          <p:nvPr>
            <p:ph type="ftr" sz="quarter" idx="12"/>
          </p:nvPr>
        </p:nvSpPr>
        <p:spPr/>
        <p:txBody>
          <a:bodyPr/>
          <a:lstStyle>
            <a:lvl1pPr eaLnBrk="0" hangingPunct="0">
              <a:defRPr/>
            </a:lvl1pPr>
          </a:lstStyle>
          <a:p>
            <a:pPr>
              <a:defRPr/>
            </a:pPr>
            <a:r>
              <a:rPr lang="en-US"/>
              <a:t>Department of Mathematics and Science</a:t>
            </a:r>
          </a:p>
        </p:txBody>
      </p:sp>
    </p:spTree>
    <p:extLst>
      <p:ext uri="{BB962C8B-B14F-4D97-AF65-F5344CB8AC3E}">
        <p14:creationId xmlns:p14="http://schemas.microsoft.com/office/powerpoint/2010/main" val="3338007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5" name="Footer Placeholder 4"/>
          <p:cNvSpPr txBox="1">
            <a:spLocks/>
          </p:cNvSpPr>
          <p:nvPr userDrawn="1"/>
        </p:nvSpPr>
        <p:spPr>
          <a:xfrm>
            <a:off x="4584700" y="64770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dirty="0" smtClean="0"/>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68"/>
          <p:cNvSpPr>
            <a:spLocks noGrp="1" noChangeArrowheads="1"/>
          </p:cNvSpPr>
          <p:nvPr>
            <p:ph type="ftr" sz="quarter" idx="11"/>
          </p:nvPr>
        </p:nvSpPr>
        <p:spPr/>
        <p:txBody>
          <a:bodyPr/>
          <a:lstStyle>
            <a:lvl1pPr eaLnBrk="0" hangingPunct="0">
              <a:defRPr/>
            </a:lvl1pPr>
          </a:lstStyle>
          <a:p>
            <a:pPr>
              <a:defRPr/>
            </a:pPr>
            <a:r>
              <a:rPr lang="en-US"/>
              <a:t>Department of Mathematics and Science</a:t>
            </a:r>
          </a:p>
        </p:txBody>
      </p:sp>
      <p:sp>
        <p:nvSpPr>
          <p:cNvPr id="8" name="Rectangle 69"/>
          <p:cNvSpPr>
            <a:spLocks noGrp="1" noChangeArrowheads="1"/>
          </p:cNvSpPr>
          <p:nvPr>
            <p:ph type="sldNum" sz="quarter" idx="12"/>
          </p:nvPr>
        </p:nvSpPr>
        <p:spPr/>
        <p:txBody>
          <a:bodyPr/>
          <a:lstStyle>
            <a:lvl1pPr eaLnBrk="0" hangingPunct="0">
              <a:defRPr/>
            </a:lvl1pPr>
          </a:lstStyle>
          <a:p>
            <a:fld id="{0F7F19B2-A03D-40FD-997A-D8C7169DE82E}" type="slidenum">
              <a:rPr lang="en-US" altLang="en-US"/>
              <a:pPr/>
              <a:t>‹#›</a:t>
            </a:fld>
            <a:endParaRPr lang="en-US" altLang="en-US"/>
          </a:p>
        </p:txBody>
      </p:sp>
    </p:spTree>
    <p:extLst>
      <p:ext uri="{BB962C8B-B14F-4D97-AF65-F5344CB8AC3E}">
        <p14:creationId xmlns:p14="http://schemas.microsoft.com/office/powerpoint/2010/main" val="965181214"/>
      </p:ext>
    </p:extLst>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4584700" y="6477000"/>
            <a:ext cx="28956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3"/>
          <p:cNvSpPr>
            <a:spLocks noGrp="1" noChangeArrowheads="1"/>
          </p:cNvSpPr>
          <p:nvPr>
            <p:ph type="sldNum" sz="quarter" idx="11"/>
          </p:nvPr>
        </p:nvSpPr>
        <p:spPr/>
        <p:txBody>
          <a:bodyPr/>
          <a:lstStyle>
            <a:lvl1pPr eaLnBrk="0" hangingPunct="0">
              <a:defRPr/>
            </a:lvl1pPr>
          </a:lstStyle>
          <a:p>
            <a:fld id="{28C5A0C9-5D8B-42B1-8C9D-CA86EFB09BDD}" type="slidenum">
              <a:rPr lang="en-US" altLang="en-US"/>
              <a:pPr/>
              <a:t>‹#›</a:t>
            </a:fld>
            <a:endParaRPr lang="en-US" altLang="en-US"/>
          </a:p>
        </p:txBody>
      </p:sp>
      <p:sp>
        <p:nvSpPr>
          <p:cNvPr id="8" name="Rectangle 14"/>
          <p:cNvSpPr>
            <a:spLocks noGrp="1" noChangeArrowheads="1"/>
          </p:cNvSpPr>
          <p:nvPr>
            <p:ph type="ftr" sz="quarter" idx="12"/>
          </p:nvPr>
        </p:nvSpPr>
        <p:spPr/>
        <p:txBody>
          <a:bodyPr/>
          <a:lstStyle>
            <a:lvl1pPr eaLnBrk="0" hangingPunct="0">
              <a:defRPr/>
            </a:lvl1pPr>
          </a:lstStyle>
          <a:p>
            <a:pPr>
              <a:defRPr/>
            </a:pPr>
            <a:r>
              <a:rPr lang="en-US"/>
              <a:t>Department of Mathematics and Science</a:t>
            </a:r>
          </a:p>
        </p:txBody>
      </p:sp>
    </p:spTree>
    <p:extLst>
      <p:ext uri="{BB962C8B-B14F-4D97-AF65-F5344CB8AC3E}">
        <p14:creationId xmlns:p14="http://schemas.microsoft.com/office/powerpoint/2010/main" val="227675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6" name="Rectangle 26"/>
          <p:cNvSpPr>
            <a:spLocks noGrp="1" noChangeArrowheads="1"/>
          </p:cNvSpPr>
          <p:nvPr>
            <p:ph type="sldNum" sz="quarter" idx="12"/>
          </p:nvPr>
        </p:nvSpPr>
        <p:spPr>
          <a:ln/>
        </p:spPr>
        <p:txBody>
          <a:bodyPr/>
          <a:lstStyle>
            <a:lvl1pPr>
              <a:defRPr/>
            </a:lvl1pPr>
          </a:lstStyle>
          <a:p>
            <a:fld id="{CBAF87C0-C043-4DF9-A865-6C9475E2C319}" type="slidenum">
              <a:rPr lang="en-US" altLang="en-US"/>
              <a:pPr/>
              <a:t>‹#›</a:t>
            </a:fld>
            <a:endParaRPr lang="en-US" altLang="en-US"/>
          </a:p>
        </p:txBody>
      </p:sp>
    </p:spTree>
    <p:extLst>
      <p:ext uri="{BB962C8B-B14F-4D97-AF65-F5344CB8AC3E}">
        <p14:creationId xmlns:p14="http://schemas.microsoft.com/office/powerpoint/2010/main" val="105583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p:cNvSpPr>
            <a:spLocks noChangeArrowheads="1"/>
          </p:cNvSpPr>
          <p:nvPr/>
        </p:nvSpPr>
        <p:spPr bwMode="auto">
          <a:xfrm>
            <a:off x="617538" y="2165350"/>
            <a:ext cx="3748087" cy="9525"/>
          </a:xfrm>
          <a:prstGeom prst="rect">
            <a:avLst/>
          </a:prstGeom>
          <a:solidFill>
            <a:schemeClr val="accent1"/>
          </a:solidFill>
          <a:ln>
            <a:noFill/>
          </a:ln>
          <a:effectLst>
            <a:outerShdw blurRad="12700" dist="12900" dir="5400000" algn="tl" rotWithShape="0">
              <a:srgbClr val="808080">
                <a:alpha val="75000"/>
              </a:srgbClr>
            </a:outerShdw>
          </a:effectLst>
          <a:extLst>
            <a:ext uri="{91240B29-F687-4F45-9708-019B960494DF}">
              <a14:hiddenLine xmlns:a14="http://schemas.microsoft.com/office/drawing/2010/main" w="38100" cap="rnd">
                <a:solidFill>
                  <a:srgbClr val="000000"/>
                </a:solidFill>
                <a:miter lim="800000"/>
                <a:headEnd/>
                <a:tailEnd/>
              </a14:hiddenLine>
            </a:ext>
          </a:extLst>
        </p:spPr>
        <p:txBody>
          <a:bodyPr anchor="b"/>
          <a:lstStyle>
            <a:extLst/>
          </a:lstStyle>
          <a:p>
            <a:pPr algn="ctr" fontAlgn="auto">
              <a:spcBef>
                <a:spcPts val="0"/>
              </a:spcBef>
              <a:spcAft>
                <a:spcPts val="0"/>
              </a:spcAft>
              <a:defRPr/>
            </a:pPr>
            <a:endParaRPr lang="en-US">
              <a:solidFill>
                <a:prstClr val="white"/>
              </a:solidFill>
              <a:latin typeface="+mn-lt"/>
              <a:ea typeface="+mn-ea"/>
              <a:cs typeface="+mn-cs"/>
            </a:endParaRPr>
          </a:p>
        </p:txBody>
      </p:sp>
      <p:sp>
        <p:nvSpPr>
          <p:cNvPr id="8" name="Rectangle 7"/>
          <p:cNvSpPr>
            <a:spLocks noChangeArrowheads="1"/>
          </p:cNvSpPr>
          <p:nvPr/>
        </p:nvSpPr>
        <p:spPr bwMode="auto">
          <a:xfrm>
            <a:off x="4800600" y="2165350"/>
            <a:ext cx="3749675" cy="9525"/>
          </a:xfrm>
          <a:prstGeom prst="rect">
            <a:avLst/>
          </a:prstGeom>
          <a:solidFill>
            <a:schemeClr val="accent1"/>
          </a:solidFill>
          <a:ln>
            <a:noFill/>
          </a:ln>
          <a:effectLst>
            <a:outerShdw blurRad="12700" dist="12900" dir="5400000" algn="tl" rotWithShape="0">
              <a:srgbClr val="808080">
                <a:alpha val="75000"/>
              </a:srgbClr>
            </a:outerShdw>
          </a:effectLst>
          <a:extLst>
            <a:ext uri="{91240B29-F687-4F45-9708-019B960494DF}">
              <a14:hiddenLine xmlns:a14="http://schemas.microsoft.com/office/drawing/2010/main" w="38100" cap="rnd">
                <a:solidFill>
                  <a:srgbClr val="000000"/>
                </a:solidFill>
                <a:miter lim="800000"/>
                <a:headEnd/>
                <a:tailEnd/>
              </a14:hiddenLine>
            </a:ext>
          </a:extLst>
        </p:spPr>
        <p:txBody>
          <a:bodyPr anchor="b"/>
          <a:lstStyle>
            <a:extLst/>
          </a:lstStyle>
          <a:p>
            <a:pPr algn="ctr" fontAlgn="auto">
              <a:spcBef>
                <a:spcPts val="0"/>
              </a:spcBef>
              <a:spcAft>
                <a:spcPts val="0"/>
              </a:spcAft>
              <a:defRPr/>
            </a:pPr>
            <a:endParaRPr lang="en-US">
              <a:solidFill>
                <a:prstClr val="white"/>
              </a:solidFill>
              <a:latin typeface="+mn-lt"/>
              <a:ea typeface="+mn-ea"/>
              <a:cs typeface="+mn-cs"/>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eaLnBrk="0" hangingPunct="0">
              <a:defRPr/>
            </a:lvl1pPr>
            <a:extLst/>
          </a:lstStyle>
          <a:p>
            <a:pPr>
              <a:defRPr/>
            </a:pPr>
            <a:endParaRPr lang="en-US"/>
          </a:p>
        </p:txBody>
      </p:sp>
      <p:sp>
        <p:nvSpPr>
          <p:cNvPr id="10" name="Footer Placeholder 7"/>
          <p:cNvSpPr>
            <a:spLocks noGrp="1"/>
          </p:cNvSpPr>
          <p:nvPr>
            <p:ph type="ftr" sz="quarter" idx="11"/>
          </p:nvPr>
        </p:nvSpPr>
        <p:spPr/>
        <p:txBody>
          <a:bodyPr/>
          <a:lstStyle>
            <a:lvl1pPr eaLnBrk="0" hangingPunct="0">
              <a:defRPr/>
            </a:lvl1pPr>
            <a:extLst/>
          </a:lstStyle>
          <a:p>
            <a:pPr>
              <a:defRPr/>
            </a:pPr>
            <a:r>
              <a:rPr lang="en-US"/>
              <a:t>Department of Mathematics and Science</a:t>
            </a:r>
          </a:p>
        </p:txBody>
      </p:sp>
      <p:sp>
        <p:nvSpPr>
          <p:cNvPr id="11" name="Slide Number Placeholder 8"/>
          <p:cNvSpPr>
            <a:spLocks noGrp="1"/>
          </p:cNvSpPr>
          <p:nvPr>
            <p:ph type="sldNum" sz="quarter" idx="12"/>
          </p:nvPr>
        </p:nvSpPr>
        <p:spPr>
          <a:xfrm>
            <a:off x="8640763" y="6515100"/>
            <a:ext cx="465137" cy="273050"/>
          </a:xfrm>
        </p:spPr>
        <p:txBody>
          <a:bodyPr/>
          <a:lstStyle>
            <a:lvl1pPr eaLnBrk="0" hangingPunct="0">
              <a:defRPr/>
            </a:lvl1pPr>
          </a:lstStyle>
          <a:p>
            <a:fld id="{287BCA51-97F6-471E-8A0A-4E62661A86EB}" type="slidenum">
              <a:rPr lang="en-US" altLang="en-US"/>
              <a:pPr/>
              <a:t>‹#›</a:t>
            </a:fld>
            <a:endParaRPr lang="en-US" altLang="en-US"/>
          </a:p>
        </p:txBody>
      </p:sp>
    </p:spTree>
    <p:extLst>
      <p:ext uri="{BB962C8B-B14F-4D97-AF65-F5344CB8AC3E}">
        <p14:creationId xmlns:p14="http://schemas.microsoft.com/office/powerpoint/2010/main" val="184457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6" name="Rectangle 26"/>
          <p:cNvSpPr>
            <a:spLocks noGrp="1" noChangeArrowheads="1"/>
          </p:cNvSpPr>
          <p:nvPr>
            <p:ph type="sldNum" sz="quarter" idx="12"/>
          </p:nvPr>
        </p:nvSpPr>
        <p:spPr>
          <a:ln/>
        </p:spPr>
        <p:txBody>
          <a:bodyPr/>
          <a:lstStyle>
            <a:lvl1pPr>
              <a:defRPr/>
            </a:lvl1pPr>
          </a:lstStyle>
          <a:p>
            <a:fld id="{D2719252-9727-491C-A503-79DF35D544AA}" type="slidenum">
              <a:rPr lang="en-US" altLang="en-US"/>
              <a:pPr/>
              <a:t>‹#›</a:t>
            </a:fld>
            <a:endParaRPr lang="en-US" altLang="en-US"/>
          </a:p>
        </p:txBody>
      </p:sp>
    </p:spTree>
    <p:extLst>
      <p:ext uri="{BB962C8B-B14F-4D97-AF65-F5344CB8AC3E}">
        <p14:creationId xmlns:p14="http://schemas.microsoft.com/office/powerpoint/2010/main" val="348584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7" name="Rectangle 26"/>
          <p:cNvSpPr>
            <a:spLocks noGrp="1" noChangeArrowheads="1"/>
          </p:cNvSpPr>
          <p:nvPr>
            <p:ph type="sldNum" sz="quarter" idx="12"/>
          </p:nvPr>
        </p:nvSpPr>
        <p:spPr>
          <a:ln/>
        </p:spPr>
        <p:txBody>
          <a:bodyPr/>
          <a:lstStyle>
            <a:lvl1pPr>
              <a:defRPr/>
            </a:lvl1pPr>
          </a:lstStyle>
          <a:p>
            <a:fld id="{210B6261-6248-492D-9FDD-892CB4E10FC8}" type="slidenum">
              <a:rPr lang="en-US" altLang="en-US"/>
              <a:pPr/>
              <a:t>‹#›</a:t>
            </a:fld>
            <a:endParaRPr lang="en-US" altLang="en-US"/>
          </a:p>
        </p:txBody>
      </p:sp>
    </p:spTree>
    <p:extLst>
      <p:ext uri="{BB962C8B-B14F-4D97-AF65-F5344CB8AC3E}">
        <p14:creationId xmlns:p14="http://schemas.microsoft.com/office/powerpoint/2010/main" val="85742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9" name="Rectangle 26"/>
          <p:cNvSpPr>
            <a:spLocks noGrp="1" noChangeArrowheads="1"/>
          </p:cNvSpPr>
          <p:nvPr>
            <p:ph type="sldNum" sz="quarter" idx="12"/>
          </p:nvPr>
        </p:nvSpPr>
        <p:spPr>
          <a:ln/>
        </p:spPr>
        <p:txBody>
          <a:bodyPr/>
          <a:lstStyle>
            <a:lvl1pPr>
              <a:defRPr/>
            </a:lvl1pPr>
          </a:lstStyle>
          <a:p>
            <a:fld id="{49965A3D-0CD7-4FCE-AE91-995CEEBEDAAB}" type="slidenum">
              <a:rPr lang="en-US" altLang="en-US"/>
              <a:pPr/>
              <a:t>‹#›</a:t>
            </a:fld>
            <a:endParaRPr lang="en-US" altLang="en-US"/>
          </a:p>
        </p:txBody>
      </p:sp>
    </p:spTree>
    <p:extLst>
      <p:ext uri="{BB962C8B-B14F-4D97-AF65-F5344CB8AC3E}">
        <p14:creationId xmlns:p14="http://schemas.microsoft.com/office/powerpoint/2010/main" val="106703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5" name="Rectangle 26"/>
          <p:cNvSpPr>
            <a:spLocks noGrp="1" noChangeArrowheads="1"/>
          </p:cNvSpPr>
          <p:nvPr>
            <p:ph type="sldNum" sz="quarter" idx="12"/>
          </p:nvPr>
        </p:nvSpPr>
        <p:spPr>
          <a:ln/>
        </p:spPr>
        <p:txBody>
          <a:bodyPr/>
          <a:lstStyle>
            <a:lvl1pPr>
              <a:defRPr/>
            </a:lvl1pPr>
          </a:lstStyle>
          <a:p>
            <a:fld id="{3130FBEC-98EA-4DA5-807F-C0AE8DB4DD34}" type="slidenum">
              <a:rPr lang="en-US" altLang="en-US"/>
              <a:pPr/>
              <a:t>‹#›</a:t>
            </a:fld>
            <a:endParaRPr lang="en-US" altLang="en-US"/>
          </a:p>
        </p:txBody>
      </p:sp>
    </p:spTree>
    <p:extLst>
      <p:ext uri="{BB962C8B-B14F-4D97-AF65-F5344CB8AC3E}">
        <p14:creationId xmlns:p14="http://schemas.microsoft.com/office/powerpoint/2010/main" val="310220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4" name="Rectangle 26"/>
          <p:cNvSpPr>
            <a:spLocks noGrp="1" noChangeArrowheads="1"/>
          </p:cNvSpPr>
          <p:nvPr>
            <p:ph type="sldNum" sz="quarter" idx="12"/>
          </p:nvPr>
        </p:nvSpPr>
        <p:spPr>
          <a:ln/>
        </p:spPr>
        <p:txBody>
          <a:bodyPr/>
          <a:lstStyle>
            <a:lvl1pPr>
              <a:defRPr/>
            </a:lvl1pPr>
          </a:lstStyle>
          <a:p>
            <a:fld id="{A0F9AEE8-24F1-452D-916B-2655E61EDA04}" type="slidenum">
              <a:rPr lang="en-US" altLang="en-US"/>
              <a:pPr/>
              <a:t>‹#›</a:t>
            </a:fld>
            <a:endParaRPr lang="en-US" altLang="en-US"/>
          </a:p>
        </p:txBody>
      </p:sp>
    </p:spTree>
    <p:extLst>
      <p:ext uri="{BB962C8B-B14F-4D97-AF65-F5344CB8AC3E}">
        <p14:creationId xmlns:p14="http://schemas.microsoft.com/office/powerpoint/2010/main" val="352521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7" name="Rectangle 26"/>
          <p:cNvSpPr>
            <a:spLocks noGrp="1" noChangeArrowheads="1"/>
          </p:cNvSpPr>
          <p:nvPr>
            <p:ph type="sldNum" sz="quarter" idx="12"/>
          </p:nvPr>
        </p:nvSpPr>
        <p:spPr>
          <a:ln/>
        </p:spPr>
        <p:txBody>
          <a:bodyPr/>
          <a:lstStyle>
            <a:lvl1pPr>
              <a:defRPr/>
            </a:lvl1pPr>
          </a:lstStyle>
          <a:p>
            <a:fld id="{DD613805-92C0-4F1E-A8BD-9BC3A05E6525}" type="slidenum">
              <a:rPr lang="en-US" altLang="en-US"/>
              <a:pPr/>
              <a:t>‹#›</a:t>
            </a:fld>
            <a:endParaRPr lang="en-US" altLang="en-US"/>
          </a:p>
        </p:txBody>
      </p:sp>
    </p:spTree>
    <p:extLst>
      <p:ext uri="{BB962C8B-B14F-4D97-AF65-F5344CB8AC3E}">
        <p14:creationId xmlns:p14="http://schemas.microsoft.com/office/powerpoint/2010/main" val="96542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Department of Mathematics and Science</a:t>
            </a:r>
          </a:p>
        </p:txBody>
      </p:sp>
      <p:sp>
        <p:nvSpPr>
          <p:cNvPr id="7" name="Rectangle 26"/>
          <p:cNvSpPr>
            <a:spLocks noGrp="1" noChangeArrowheads="1"/>
          </p:cNvSpPr>
          <p:nvPr>
            <p:ph type="sldNum" sz="quarter" idx="12"/>
          </p:nvPr>
        </p:nvSpPr>
        <p:spPr>
          <a:ln/>
        </p:spPr>
        <p:txBody>
          <a:bodyPr/>
          <a:lstStyle>
            <a:lvl1pPr>
              <a:defRPr/>
            </a:lvl1pPr>
          </a:lstStyle>
          <a:p>
            <a:fld id="{A1DFAB61-9CA1-4296-AE8E-E9CFE3D32EE0}" type="slidenum">
              <a:rPr lang="en-US" altLang="en-US"/>
              <a:pPr/>
              <a:t>‹#›</a:t>
            </a:fld>
            <a:endParaRPr lang="en-US" altLang="en-US"/>
          </a:p>
        </p:txBody>
      </p:sp>
    </p:spTree>
    <p:extLst>
      <p:ext uri="{BB962C8B-B14F-4D97-AF65-F5344CB8AC3E}">
        <p14:creationId xmlns:p14="http://schemas.microsoft.com/office/powerpoint/2010/main" val="360507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2548 w 6027"/>
                <a:gd name="T1" fmla="*/ 1 h 2296"/>
                <a:gd name="T2" fmla="*/ 0 w 6027"/>
                <a:gd name="T3" fmla="*/ 1 h 2296"/>
                <a:gd name="T4" fmla="*/ 0 w 6027"/>
                <a:gd name="T5" fmla="*/ 0 h 2296"/>
                <a:gd name="T6" fmla="*/ 2548 w 6027"/>
                <a:gd name="T7" fmla="*/ 0 h 2296"/>
                <a:gd name="T8" fmla="*/ 2548 w 6027"/>
                <a:gd name="T9" fmla="*/ 1 h 2296"/>
                <a:gd name="T10" fmla="*/ 2548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2765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50 h 353"/>
                  <a:gd name="T4" fmla="*/ 24 w 186"/>
                  <a:gd name="T5" fmla="*/ 258 h 353"/>
                  <a:gd name="T6" fmla="*/ 18 w 186"/>
                  <a:gd name="T7" fmla="*/ 557 h 353"/>
                  <a:gd name="T8" fmla="*/ 42 w 186"/>
                  <a:gd name="T9" fmla="*/ 967 h 353"/>
                  <a:gd name="T10" fmla="*/ 48 w 186"/>
                  <a:gd name="T11" fmla="*/ 1369 h 353"/>
                  <a:gd name="T12" fmla="*/ 0 w 186"/>
                  <a:gd name="T13" fmla="*/ 2991 h 353"/>
                  <a:gd name="T14" fmla="*/ 54 w 186"/>
                  <a:gd name="T15" fmla="*/ 1979 h 353"/>
                  <a:gd name="T16" fmla="*/ 84 w 186"/>
                  <a:gd name="T17" fmla="*/ 1827 h 353"/>
                  <a:gd name="T18" fmla="*/ 126 w 186"/>
                  <a:gd name="T19" fmla="*/ 1071 h 353"/>
                  <a:gd name="T20" fmla="*/ 144 w 186"/>
                  <a:gd name="T21" fmla="*/ 1013 h 353"/>
                  <a:gd name="T22" fmla="*/ 144 w 186"/>
                  <a:gd name="T23" fmla="*/ 764 h 353"/>
                  <a:gd name="T24" fmla="*/ 186 w 186"/>
                  <a:gd name="T25" fmla="*/ 557 h 353"/>
                  <a:gd name="T26" fmla="*/ 162 w 186"/>
                  <a:gd name="T27" fmla="*/ 506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54 h 66"/>
                  <a:gd name="T8" fmla="*/ 6 w 155"/>
                  <a:gd name="T9" fmla="*/ 155 h 66"/>
                  <a:gd name="T10" fmla="*/ 0 w 155"/>
                  <a:gd name="T11" fmla="*/ 212 h 66"/>
                  <a:gd name="T12" fmla="*/ 78 w 155"/>
                  <a:gd name="T13" fmla="*/ 521 h 66"/>
                  <a:gd name="T14" fmla="*/ 96 w 155"/>
                  <a:gd name="T15" fmla="*/ 367 h 66"/>
                  <a:gd name="T16" fmla="*/ 155 w 155"/>
                  <a:gd name="T17" fmla="*/ 580 h 66"/>
                  <a:gd name="T18" fmla="*/ 126 w 155"/>
                  <a:gd name="T19" fmla="*/ 212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343 h 72"/>
                  <a:gd name="T2" fmla="*/ 0 w 42"/>
                  <a:gd name="T3" fmla="*/ 178 h 72"/>
                  <a:gd name="T4" fmla="*/ 12 w 42"/>
                  <a:gd name="T5" fmla="*/ 60 h 72"/>
                  <a:gd name="T6" fmla="*/ 0 w 42"/>
                  <a:gd name="T7" fmla="*/ 60 h 72"/>
                  <a:gd name="T8" fmla="*/ 12 w 42"/>
                  <a:gd name="T9" fmla="*/ 60 h 72"/>
                  <a:gd name="T10" fmla="*/ 24 w 42"/>
                  <a:gd name="T11" fmla="*/ 60 h 72"/>
                  <a:gd name="T12" fmla="*/ 36 w 42"/>
                  <a:gd name="T13" fmla="*/ 60 h 72"/>
                  <a:gd name="T14" fmla="*/ 42 w 42"/>
                  <a:gd name="T15" fmla="*/ 0 h 72"/>
                  <a:gd name="T16" fmla="*/ 30 w 42"/>
                  <a:gd name="T17" fmla="*/ 178 h 72"/>
                  <a:gd name="T18" fmla="*/ 42 w 42"/>
                  <a:gd name="T19" fmla="*/ 458 h 72"/>
                  <a:gd name="T20" fmla="*/ 12 w 42"/>
                  <a:gd name="T21" fmla="*/ 671 h 72"/>
                  <a:gd name="T22" fmla="*/ 6 w 42"/>
                  <a:gd name="T23" fmla="*/ 343 h 72"/>
                  <a:gd name="T24" fmla="*/ 6 w 42"/>
                  <a:gd name="T25" fmla="*/ 34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6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latin typeface="Arial" charset="0"/>
                <a:ea typeface="+mn-ea"/>
                <a:cs typeface="+mn-cs"/>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9 h 287"/>
                <a:gd name="T4" fmla="*/ 66 w 365"/>
                <a:gd name="T5" fmla="*/ 146 h 287"/>
                <a:gd name="T6" fmla="*/ 143 w 365"/>
                <a:gd name="T7" fmla="*/ 237 h 287"/>
                <a:gd name="T8" fmla="*/ 191 w 365"/>
                <a:gd name="T9" fmla="*/ 219 h 287"/>
                <a:gd name="T10" fmla="*/ 341 w 365"/>
                <a:gd name="T11" fmla="*/ 373 h 287"/>
                <a:gd name="T12" fmla="*/ 305 w 365"/>
                <a:gd name="T13" fmla="*/ 228 h 287"/>
                <a:gd name="T14" fmla="*/ 365 w 365"/>
                <a:gd name="T15" fmla="*/ 170 h 287"/>
                <a:gd name="T16" fmla="*/ 359 w 365"/>
                <a:gd name="T17" fmla="*/ 164 h 287"/>
                <a:gd name="T18" fmla="*/ 335 w 365"/>
                <a:gd name="T19" fmla="*/ 152 h 287"/>
                <a:gd name="T20" fmla="*/ 299 w 365"/>
                <a:gd name="T21" fmla="*/ 110 h 287"/>
                <a:gd name="T22" fmla="*/ 257 w 365"/>
                <a:gd name="T23" fmla="*/ 91 h 287"/>
                <a:gd name="T24" fmla="*/ 215 w 365"/>
                <a:gd name="T25" fmla="*/ 73 h 287"/>
                <a:gd name="T26" fmla="*/ 173 w 365"/>
                <a:gd name="T27" fmla="*/ 5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9 h 60"/>
                <a:gd name="T16" fmla="*/ 65 w 71"/>
                <a:gd name="T17" fmla="*/ 61 h 60"/>
                <a:gd name="T18" fmla="*/ 71 w 71"/>
                <a:gd name="T19" fmla="*/ 73 h 60"/>
                <a:gd name="T20" fmla="*/ 71 w 71"/>
                <a:gd name="T21" fmla="*/ 79 h 60"/>
                <a:gd name="T22" fmla="*/ 59 w 71"/>
                <a:gd name="T23" fmla="*/ 73 h 60"/>
                <a:gd name="T24" fmla="*/ 47 w 71"/>
                <a:gd name="T25" fmla="*/ 61 h 60"/>
                <a:gd name="T26" fmla="*/ 23 w 71"/>
                <a:gd name="T27" fmla="*/ 49 h 60"/>
                <a:gd name="T28" fmla="*/ 23 w 71"/>
                <a:gd name="T29" fmla="*/ 55 h 60"/>
                <a:gd name="T30" fmla="*/ 18 w 71"/>
                <a:gd name="T31" fmla="*/ 61 h 60"/>
                <a:gd name="T32" fmla="*/ 12 w 71"/>
                <a:gd name="T33" fmla="*/ 67 h 60"/>
                <a:gd name="T34" fmla="*/ 6 w 71"/>
                <a:gd name="T35" fmla="*/ 67 h 60"/>
                <a:gd name="T36" fmla="*/ 6 w 71"/>
                <a:gd name="T37" fmla="*/ 67 h 60"/>
                <a:gd name="T38" fmla="*/ 6 w 71"/>
                <a:gd name="T39" fmla="*/ 5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3 h 162"/>
                <a:gd name="T10" fmla="*/ 96 w 161"/>
                <a:gd name="T11" fmla="*/ 79 h 162"/>
                <a:gd name="T12" fmla="*/ 102 w 161"/>
                <a:gd name="T13" fmla="*/ 91 h 162"/>
                <a:gd name="T14" fmla="*/ 108 w 161"/>
                <a:gd name="T15" fmla="*/ 103 h 162"/>
                <a:gd name="T16" fmla="*/ 120 w 161"/>
                <a:gd name="T17" fmla="*/ 115 h 162"/>
                <a:gd name="T18" fmla="*/ 143 w 161"/>
                <a:gd name="T19" fmla="*/ 144 h 162"/>
                <a:gd name="T20" fmla="*/ 155 w 161"/>
                <a:gd name="T21" fmla="*/ 176 h 162"/>
                <a:gd name="T22" fmla="*/ 161 w 161"/>
                <a:gd name="T23" fmla="*/ 194 h 162"/>
                <a:gd name="T24" fmla="*/ 161 w 161"/>
                <a:gd name="T25" fmla="*/ 200 h 162"/>
                <a:gd name="T26" fmla="*/ 96 w 161"/>
                <a:gd name="T27" fmla="*/ 121 h 162"/>
                <a:gd name="T28" fmla="*/ 30 w 161"/>
                <a:gd name="T29" fmla="*/ 7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49 h 60"/>
                <a:gd name="T4" fmla="*/ 41 w 59"/>
                <a:gd name="T5" fmla="*/ 55 h 60"/>
                <a:gd name="T6" fmla="*/ 47 w 59"/>
                <a:gd name="T7" fmla="*/ 61 h 60"/>
                <a:gd name="T8" fmla="*/ 53 w 59"/>
                <a:gd name="T9" fmla="*/ 73 h 60"/>
                <a:gd name="T10" fmla="*/ 53 w 59"/>
                <a:gd name="T11" fmla="*/ 79 h 60"/>
                <a:gd name="T12" fmla="*/ 47 w 59"/>
                <a:gd name="T13" fmla="*/ 73 h 60"/>
                <a:gd name="T14" fmla="*/ 35 w 59"/>
                <a:gd name="T15" fmla="*/ 67 h 60"/>
                <a:gd name="T16" fmla="*/ 23 w 59"/>
                <a:gd name="T17" fmla="*/ 55 h 60"/>
                <a:gd name="T18" fmla="*/ 17 w 59"/>
                <a:gd name="T19" fmla="*/ 4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55 h 204"/>
                <a:gd name="T2" fmla="*/ 245 w 245"/>
                <a:gd name="T3" fmla="*/ 61 h 204"/>
                <a:gd name="T4" fmla="*/ 209 w 245"/>
                <a:gd name="T5" fmla="*/ 104 h 204"/>
                <a:gd name="T6" fmla="*/ 143 w 245"/>
                <a:gd name="T7" fmla="*/ 170 h 204"/>
                <a:gd name="T8" fmla="*/ 167 w 245"/>
                <a:gd name="T9" fmla="*/ 206 h 204"/>
                <a:gd name="T10" fmla="*/ 179 w 245"/>
                <a:gd name="T11" fmla="*/ 268 h 204"/>
                <a:gd name="T12" fmla="*/ 77 w 245"/>
                <a:gd name="T13" fmla="*/ 170 h 204"/>
                <a:gd name="T14" fmla="*/ 47 w 245"/>
                <a:gd name="T15" fmla="*/ 104 h 204"/>
                <a:gd name="T16" fmla="*/ 89 w 245"/>
                <a:gd name="T17" fmla="*/ 85 h 204"/>
                <a:gd name="T18" fmla="*/ 59 w 245"/>
                <a:gd name="T19" fmla="*/ 5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5 h 204"/>
                <a:gd name="T50" fmla="*/ 233 w 245"/>
                <a:gd name="T51" fmla="*/ 5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70"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72"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27673"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r>
              <a:rPr lang="en-US" altLang="en-US"/>
              <a:t>Department of Mathematics and Science</a:t>
            </a:r>
          </a:p>
        </p:txBody>
      </p:sp>
      <p:sp>
        <p:nvSpPr>
          <p:cNvPr id="27674"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6F9575F0-E213-4763-B137-FABFAA87164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79"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4432300" y="632460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solidFill>
                <a:latin typeface="+mn-lt"/>
                <a:ea typeface="+mn-ea"/>
                <a:cs typeface="+mn-cs"/>
              </a:defRPr>
            </a:lvl1pPr>
          </a:lstStyle>
          <a:p>
            <a:pPr>
              <a:defRPr/>
            </a:pPr>
            <a:r>
              <a:rPr lang="en-US"/>
              <a:t>Department of Mathematics and Science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7E22EFE-DD9C-45E4-8046-5385E48BA2C9}" type="slidenum">
              <a:rPr lang="en-US" altLang="en-US"/>
              <a:pPr/>
              <a:t>‹#›</a:t>
            </a:fld>
            <a:endParaRPr lang="en-US" altLang="en-US"/>
          </a:p>
        </p:txBody>
      </p:sp>
      <p:pic>
        <p:nvPicPr>
          <p:cNvPr id="2055" name="Picture 5" descr="Seal-NEW COLO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layer.discoveryeducation.com/index.cfm?guidAssetId=809b22d5-6b72-4a15-83e0-5840db4cdb8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ga.water.usgs.gov/edu/watercycle-kid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schooltube.com/video/8befaab71cafac5a3bb7/" TargetMode="External"/><Relationship Id="rId2" Type="http://schemas.openxmlformats.org/officeDocument/2006/relationships/hyperlink" Target="http://www.schooltube.com/video/b4b2ecc00a67c82f326d/" TargetMode="External"/><Relationship Id="rId1" Type="http://schemas.openxmlformats.org/officeDocument/2006/relationships/slideLayout" Target="../slideLayouts/slideLayout4.xml"/><Relationship Id="rId6" Type="http://schemas.openxmlformats.org/officeDocument/2006/relationships/hyperlink" Target="http://interactivesites.weebly.com/clouds--water-cycle.html" TargetMode="External"/><Relationship Id="rId5" Type="http://schemas.openxmlformats.org/officeDocument/2006/relationships/image" Target="../media/image18.wm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http://ga.water.usgs.gov/edu/watercycle-kids.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discoveryeducation.com/learn/videos/6a0b603c-5549-40f9-86d2-3743ea16f1b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app.discoveryeducation.com/learn/videos/4b2a79e9-2ee8-4f01-a40c-9221415b514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udyjams.scholastic.com/studyjams/jams/science/ecosystems/water-cycle.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app.discoveryeducation.com/player/view/assetGuid/aeb728f8-0fb3-4184-bec5-3071c01990e0" TargetMode="External"/><Relationship Id="rId5" Type="http://schemas.openxmlformats.org/officeDocument/2006/relationships/hyperlink" Target="https://app.discoveryeducation.com/player/view/assetGuid/a9e82b4b-02e8-47f3-8f68-899aa88dcd81" TargetMode="External"/><Relationship Id="rId4" Type="http://schemas.openxmlformats.org/officeDocument/2006/relationships/hyperlink" Target="https://app.discoveryeducation.com/learn/videos/4b2a79e9-2ee8-4f01-a40c-9221415b514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pa.gov/safewater/kids/flash/flash_watercycle.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hyperlink" Target="http://app.discoveryeducation.com/player/view/assetGuid/AE71B9E8-9644-4647-B74B-C66B9484B8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7CFF0"/>
            </a:gs>
            <a:gs pos="78999">
              <a:srgbClr val="D2E0F5"/>
            </a:gs>
            <a:gs pos="100000">
              <a:srgbClr val="E8EFFA"/>
            </a:gs>
          </a:gsLst>
          <a:lin ang="5400000"/>
        </a:gradFill>
        <a:effectLst/>
      </p:bgPr>
    </p:bg>
    <p:spTree>
      <p:nvGrpSpPr>
        <p:cNvPr id="1" name=""/>
        <p:cNvGrpSpPr/>
        <p:nvPr/>
      </p:nvGrpSpPr>
      <p:grpSpPr>
        <a:xfrm>
          <a:off x="0" y="0"/>
          <a:ext cx="0" cy="0"/>
          <a:chOff x="0" y="0"/>
          <a:chExt cx="0" cy="0"/>
        </a:xfrm>
      </p:grpSpPr>
      <p:sp>
        <p:nvSpPr>
          <p:cNvPr id="11266" name="Title 1"/>
          <p:cNvSpPr>
            <a:spLocks noGrp="1"/>
          </p:cNvSpPr>
          <p:nvPr>
            <p:ph type="ctrTitle" sz="quarter"/>
          </p:nvPr>
        </p:nvSpPr>
        <p:spPr>
          <a:xfrm>
            <a:off x="1066800" y="0"/>
            <a:ext cx="7772400" cy="1524000"/>
          </a:xfrm>
        </p:spPr>
        <p:txBody>
          <a:bodyPr/>
          <a:lstStyle/>
          <a:p>
            <a:pPr marL="342900" indent="-342900" eaLnBrk="1" hangingPunct="1"/>
            <a:r>
              <a:rPr lang="en-US" altLang="en-US" sz="3600" b="1" dirty="0" smtClean="0">
                <a:latin typeface="Times New Roman" panose="02020603050405020304" pitchFamily="18" charset="0"/>
                <a:ea typeface="ＭＳ Ｐゴシック" panose="020B0600070205080204" pitchFamily="34" charset="-128"/>
              </a:rPr>
              <a:t/>
            </a:r>
            <a:br>
              <a:rPr lang="en-US" altLang="en-US" sz="3600" b="1" dirty="0" smtClean="0">
                <a:latin typeface="Times New Roman" panose="02020603050405020304" pitchFamily="18" charset="0"/>
                <a:ea typeface="ＭＳ Ｐゴシック" panose="020B0600070205080204" pitchFamily="34" charset="-128"/>
              </a:rPr>
            </a:br>
            <a:r>
              <a:rPr lang="en-US" altLang="en-US" sz="3600" b="1" dirty="0" smtClean="0">
                <a:latin typeface="Times New Roman" panose="02020603050405020304" pitchFamily="18" charset="0"/>
                <a:ea typeface="ＭＳ Ｐゴシック" panose="020B0600070205080204" pitchFamily="34" charset="-128"/>
              </a:rPr>
              <a:t/>
            </a:r>
            <a:br>
              <a:rPr lang="en-US" altLang="en-US" sz="3600" b="1" dirty="0" smtClean="0">
                <a:latin typeface="Times New Roman" panose="02020603050405020304" pitchFamily="18" charset="0"/>
                <a:ea typeface="ＭＳ Ｐゴシック" panose="020B0600070205080204" pitchFamily="34" charset="-128"/>
              </a:rPr>
            </a:br>
            <a:r>
              <a:rPr lang="en-US" altLang="en-US" sz="3600" b="1" dirty="0" smtClean="0">
                <a:latin typeface="Times New Roman" panose="02020603050405020304" pitchFamily="18" charset="0"/>
                <a:ea typeface="ＭＳ Ｐゴシック" panose="020B0600070205080204" pitchFamily="34" charset="-128"/>
              </a:rPr>
              <a:t/>
            </a:r>
            <a:br>
              <a:rPr lang="en-US" altLang="en-US" sz="3600" b="1" dirty="0" smtClean="0">
                <a:latin typeface="Times New Roman" panose="02020603050405020304" pitchFamily="18" charset="0"/>
                <a:ea typeface="ＭＳ Ｐゴシック" panose="020B0600070205080204" pitchFamily="34" charset="-128"/>
              </a:rPr>
            </a:br>
            <a:r>
              <a:rPr lang="en-US" altLang="en-US" sz="3600" b="1" dirty="0" smtClean="0">
                <a:latin typeface="Times New Roman" panose="02020603050405020304" pitchFamily="18" charset="0"/>
                <a:ea typeface="ＭＳ Ｐゴシック" panose="020B0600070205080204" pitchFamily="34" charset="-128"/>
              </a:rPr>
              <a:t/>
            </a:r>
            <a:br>
              <a:rPr lang="en-US" altLang="en-US" sz="3600" b="1" dirty="0" smtClean="0">
                <a:latin typeface="Times New Roman" panose="02020603050405020304" pitchFamily="18" charset="0"/>
                <a:ea typeface="ＭＳ Ｐゴシック" panose="020B0600070205080204" pitchFamily="34" charset="-128"/>
              </a:rPr>
            </a:br>
            <a:r>
              <a:rPr lang="en-US" altLang="en-US" sz="4400" b="1" dirty="0" smtClean="0">
                <a:latin typeface="Times New Roman" panose="02020603050405020304" pitchFamily="18" charset="0"/>
                <a:ea typeface="ＭＳ Ｐゴシック" panose="020B0600070205080204" pitchFamily="34" charset="-128"/>
              </a:rPr>
              <a:t>Big Idea 7: </a:t>
            </a:r>
            <a:r>
              <a:rPr lang="en-US" altLang="en-US" sz="4400" b="1" dirty="0" smtClean="0">
                <a:solidFill>
                  <a:srgbClr val="0070C0"/>
                </a:solidFill>
                <a:ea typeface="ＭＳ Ｐゴシック" panose="020B0600070205080204" pitchFamily="34" charset="-128"/>
              </a:rPr>
              <a:t>Earth Systems and</a:t>
            </a:r>
            <a:br>
              <a:rPr lang="en-US" altLang="en-US" sz="4400" b="1" dirty="0" smtClean="0">
                <a:solidFill>
                  <a:srgbClr val="0070C0"/>
                </a:solidFill>
                <a:ea typeface="ＭＳ Ｐゴシック" panose="020B0600070205080204" pitchFamily="34" charset="-128"/>
              </a:rPr>
            </a:br>
            <a:r>
              <a:rPr lang="en-US" altLang="en-US" sz="4400" b="1" dirty="0" smtClean="0">
                <a:solidFill>
                  <a:srgbClr val="0070C0"/>
                </a:solidFill>
                <a:ea typeface="ＭＳ Ｐゴシック" panose="020B0600070205080204" pitchFamily="34" charset="-128"/>
              </a:rPr>
              <a:t>   Patterns</a:t>
            </a:r>
            <a:r>
              <a:rPr lang="en-US" altLang="en-US" sz="4400" dirty="0" smtClean="0">
                <a:ea typeface="ＭＳ Ｐゴシック" panose="020B0600070205080204" pitchFamily="34" charset="-128"/>
              </a:rPr>
              <a:t/>
            </a:r>
            <a:br>
              <a:rPr lang="en-US" altLang="en-US" sz="4400" dirty="0" smtClean="0">
                <a:ea typeface="ＭＳ Ｐゴシック" panose="020B0600070205080204" pitchFamily="34" charset="-128"/>
              </a:rPr>
            </a:br>
            <a:r>
              <a:rPr lang="en-US" altLang="en-US" sz="4400" b="1" dirty="0" smtClean="0">
                <a:latin typeface="Algerian" panose="04020705040A02060702" pitchFamily="82" charset="0"/>
                <a:ea typeface="ＭＳ Ｐゴシック" panose="020B0600070205080204" pitchFamily="34" charset="-128"/>
              </a:rPr>
              <a:t/>
            </a:r>
            <a:br>
              <a:rPr lang="en-US" altLang="en-US" sz="4400" b="1" dirty="0" smtClean="0">
                <a:latin typeface="Algerian" panose="04020705040A02060702" pitchFamily="82" charset="0"/>
                <a:ea typeface="ＭＳ Ｐゴシック" panose="020B0600070205080204" pitchFamily="34" charset="-128"/>
              </a:rPr>
            </a:br>
            <a:r>
              <a:rPr lang="en-US" altLang="en-US" sz="4400" dirty="0" smtClean="0">
                <a:solidFill>
                  <a:srgbClr val="0070C0"/>
                </a:solidFill>
                <a:ea typeface="ＭＳ Ｐゴシック" panose="020B0600070205080204" pitchFamily="34" charset="-128"/>
              </a:rPr>
              <a:t/>
            </a:r>
            <a:br>
              <a:rPr lang="en-US" altLang="en-US" sz="4400" dirty="0" smtClean="0">
                <a:solidFill>
                  <a:srgbClr val="0070C0"/>
                </a:solidFill>
                <a:ea typeface="ＭＳ Ｐゴシック" panose="020B0600070205080204" pitchFamily="34" charset="-128"/>
              </a:rPr>
            </a:br>
            <a:endParaRPr lang="en-US" altLang="en-US" sz="4400" dirty="0" smtClean="0">
              <a:ea typeface="ＭＳ Ｐゴシック" panose="020B0600070205080204" pitchFamily="34" charset="-128"/>
            </a:endParaRPr>
          </a:p>
        </p:txBody>
      </p:sp>
      <p:sp>
        <p:nvSpPr>
          <p:cNvPr id="11267" name="Content Placeholder 5"/>
          <p:cNvSpPr>
            <a:spLocks noGrp="1"/>
          </p:cNvSpPr>
          <p:nvPr>
            <p:ph type="subTitle" sz="quarter" idx="1"/>
          </p:nvPr>
        </p:nvSpPr>
        <p:spPr>
          <a:xfrm>
            <a:off x="152400" y="2971800"/>
            <a:ext cx="8610600" cy="3048000"/>
          </a:xfrm>
        </p:spPr>
        <p:txBody>
          <a:bodyPr/>
          <a:lstStyle/>
          <a:p>
            <a:pPr marL="457200" lvl="1" indent="0" algn="ctr" eaLnBrk="1" hangingPunct="1">
              <a:buFont typeface="Arial" panose="020B0604020202020204" pitchFamily="34" charset="0"/>
              <a:buNone/>
            </a:pPr>
            <a:r>
              <a:rPr lang="en-US" altLang="en-US" sz="4000" b="1" dirty="0" smtClean="0">
                <a:latin typeface="Algerian" panose="04020705040A02060702" pitchFamily="82" charset="0"/>
                <a:ea typeface="ＭＳ Ｐゴシック" panose="020B0600070205080204" pitchFamily="34" charset="-128"/>
              </a:rPr>
              <a:t>The Water Cycle</a:t>
            </a:r>
            <a:endParaRPr lang="en-US" altLang="en-US" sz="4000" dirty="0" smtClean="0">
              <a:ea typeface="ＭＳ Ｐゴシック" panose="020B0600070205080204" pitchFamily="34" charset="-128"/>
            </a:endParaRPr>
          </a:p>
          <a:p>
            <a:pPr marL="457200" lvl="1" indent="0" eaLnBrk="1" hangingPunct="1">
              <a:buFont typeface="Arial" panose="020B0604020202020204" pitchFamily="34" charset="0"/>
              <a:buNone/>
            </a:pPr>
            <a:r>
              <a:rPr lang="en-US" altLang="en-US" dirty="0" smtClean="0">
                <a:ea typeface="ＭＳ Ｐゴシック" panose="020B0600070205080204" pitchFamily="34" charset="-128"/>
              </a:rPr>
              <a:t>SC.5.E.7.1 </a:t>
            </a:r>
            <a:r>
              <a:rPr lang="en-US" altLang="en-US" dirty="0" smtClean="0">
                <a:solidFill>
                  <a:srgbClr val="0070C0"/>
                </a:solidFill>
                <a:ea typeface="ＭＳ Ｐゴシック" panose="020B0600070205080204" pitchFamily="34" charset="-128"/>
              </a:rPr>
              <a:t>Create a model to explain the parts of the water cycle.  Water can be a gas, liquid, or solid and can go back and forth from one state to another. </a:t>
            </a:r>
            <a:r>
              <a:rPr lang="en-US" altLang="en-US" dirty="0" smtClean="0">
                <a:ea typeface="ＭＳ Ｐゴシック" panose="020B0600070205080204" pitchFamily="34" charset="-128"/>
              </a:rPr>
              <a:t>(also assesses SC.5.E.7.2)</a:t>
            </a:r>
          </a:p>
          <a:p>
            <a:pPr eaLnBrk="1" hangingPunct="1"/>
            <a:endParaRPr lang="en-US" altLang="en-US" sz="2000" b="1" dirty="0" smtClean="0">
              <a:solidFill>
                <a:srgbClr val="0070C0"/>
              </a:solidFill>
              <a:latin typeface="Batang" panose="02030600000101010101" pitchFamily="18" charset="-127"/>
              <a:ea typeface="Batang" panose="02030600000101010101" pitchFamily="18" charset="-127"/>
            </a:endParaRPr>
          </a:p>
          <a:p>
            <a:pPr marL="457200" lvl="1" indent="0" eaLnBrk="1" hangingPunct="1">
              <a:buFont typeface="Arial" panose="020B0604020202020204" pitchFamily="34" charset="0"/>
              <a:buNone/>
            </a:pPr>
            <a:endParaRPr lang="en-US" altLang="en-US" dirty="0" smtClean="0">
              <a:ea typeface="ＭＳ Ｐゴシック" panose="020B0600070205080204" pitchFamily="34" charset="-128"/>
            </a:endParaRPr>
          </a:p>
          <a:p>
            <a:pPr marL="457200" lvl="1" indent="0" eaLnBrk="1" hangingPunct="1">
              <a:buFontTx/>
              <a:buNone/>
            </a:pPr>
            <a:endParaRPr lang="en-US" altLang="en-US" dirty="0" smtClean="0">
              <a:solidFill>
                <a:srgbClr val="0070C0"/>
              </a:solidFill>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6615" y="1260475"/>
            <a:ext cx="15970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831850" y="45593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en-US" altLang="en-US" sz="7200">
                <a:latin typeface="Times New Roman" panose="02020603050405020304" pitchFamily="18" charset="0"/>
              </a:rPr>
              <a:t>CONDENSATION</a:t>
            </a:r>
          </a:p>
        </p:txBody>
      </p:sp>
      <p:pic>
        <p:nvPicPr>
          <p:cNvPr id="19459" name="Picture 3"/>
          <p:cNvPicPr>
            <a:picLocks noGrp="1" noChangeAspect="1" noChangeArrowheads="1"/>
          </p:cNvPicPr>
          <p:nvPr>
            <p:ph idx="1"/>
          </p:nvPr>
        </p:nvPicPr>
        <p:blipFill>
          <a:blip r:embed="rId3"/>
          <a:srcRect/>
          <a:stretch>
            <a:fillRect/>
          </a:stretch>
        </p:blipFill>
        <p:spPr>
          <a:xfrm>
            <a:off x="5715000" y="381000"/>
            <a:ext cx="2830513" cy="3657600"/>
          </a:xfrm>
        </p:spPr>
      </p:pic>
      <p:sp>
        <p:nvSpPr>
          <p:cNvPr id="19460" name="Text Box 2"/>
          <p:cNvSpPr>
            <a:spLocks noGrp="1" noChangeArrowheads="1"/>
          </p:cNvSpPr>
          <p:nvPr>
            <p:ph type="body" sz="half" idx="2"/>
          </p:nvPr>
        </p:nvSpPr>
        <p:spPr>
          <a:xfrm>
            <a:off x="457200" y="381000"/>
            <a:ext cx="4953000" cy="3416300"/>
          </a:xfrm>
        </p:spPr>
        <p:txBody>
          <a:bodyPr>
            <a:spAutoFit/>
          </a:bodyPr>
          <a:lstStyle/>
          <a:p>
            <a:pPr algn="ctr" eaLnBrk="1" hangingPunct="1">
              <a:spcBef>
                <a:spcPct val="50000"/>
              </a:spcBef>
              <a:defRPr/>
            </a:pPr>
            <a:r>
              <a:rPr lang="en-US" sz="5400" dirty="0" smtClean="0">
                <a:solidFill>
                  <a:srgbClr val="FFFF00"/>
                </a:solidFill>
                <a:latin typeface="Times New Roman" charset="0"/>
                <a:cs typeface="+mn-cs"/>
              </a:rPr>
              <a:t>What process is it when water </a:t>
            </a:r>
            <a:r>
              <a:rPr lang="en-US" sz="5400" dirty="0">
                <a:solidFill>
                  <a:srgbClr val="FFFF00"/>
                </a:solidFill>
                <a:latin typeface="Times New Roman" charset="0"/>
                <a:cs typeface="+mn-cs"/>
              </a:rPr>
              <a:t>vapor forms </a:t>
            </a:r>
            <a:r>
              <a:rPr lang="en-US" sz="5400" dirty="0" smtClean="0">
                <a:solidFill>
                  <a:srgbClr val="FFFF00"/>
                </a:solidFill>
                <a:latin typeface="Times New Roman" charset="0"/>
                <a:cs typeface="+mn-cs"/>
              </a:rPr>
              <a:t>clouds?</a:t>
            </a:r>
            <a:endParaRPr lang="en-US" sz="5400" dirty="0">
              <a:latin typeface="Times New Roman" charset="0"/>
              <a:cs typeface="+mn-cs"/>
            </a:endParaRPr>
          </a:p>
        </p:txBody>
      </p:sp>
      <p:sp>
        <p:nvSpPr>
          <p:cNvPr id="2" name="Footer Placeholder 1"/>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effectLst>
                  <a:outerShdw blurRad="38100" dist="38100" dir="2700000" algn="tl">
                    <a:srgbClr val="C0C0C0"/>
                  </a:outerShdw>
                </a:effectLst>
              </a:rPr>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na0168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3838"/>
            <a:ext cx="414655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na016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8600"/>
            <a:ext cx="370363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12750" y="4116388"/>
            <a:ext cx="8229600" cy="1598612"/>
          </a:xfrm>
          <a:ln>
            <a:solidFill>
              <a:schemeClr val="hlink"/>
            </a:solidFill>
            <a:miter lim="800000"/>
            <a:headEnd/>
            <a:tailEnd/>
          </a:ln>
        </p:spPr>
        <p:txBody>
          <a:bodyPr/>
          <a:lstStyle/>
          <a:p>
            <a:pPr eaLnBrk="1" hangingPunct="1">
              <a:defRPr/>
            </a:pPr>
            <a:r>
              <a:rPr lang="en-US" altLang="en-US" sz="5400" dirty="0" smtClean="0">
                <a:solidFill>
                  <a:schemeClr val="hlink"/>
                </a:solidFill>
                <a:ea typeface="ＭＳ Ｐゴシック" pitchFamily="34" charset="-128"/>
              </a:rPr>
              <a:t>Rain, sleet, hail or snow that falls from clouds</a:t>
            </a:r>
          </a:p>
        </p:txBody>
      </p:sp>
      <p:sp>
        <p:nvSpPr>
          <p:cNvPr id="2" name="Footer Placeholder 1"/>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
        <p:nvSpPr>
          <p:cNvPr id="3" name="TextBox 2"/>
          <p:cNvSpPr txBox="1"/>
          <p:nvPr/>
        </p:nvSpPr>
        <p:spPr>
          <a:xfrm>
            <a:off x="990600" y="1066800"/>
            <a:ext cx="6934200" cy="923925"/>
          </a:xfrm>
          <a:prstGeom prst="rect">
            <a:avLst/>
          </a:prstGeom>
          <a:noFill/>
        </p:spPr>
        <p:txBody>
          <a:bodyPr>
            <a:spAutoFit/>
          </a:bodyPr>
          <a:lstStyle/>
          <a:p>
            <a:pPr eaLnBrk="0" hangingPunct="0">
              <a:defRPr/>
            </a:pPr>
            <a:r>
              <a:rPr lang="en-US" sz="5400" dirty="0">
                <a:solidFill>
                  <a:schemeClr val="bg1">
                    <a:lumMod val="60000"/>
                    <a:lumOff val="40000"/>
                  </a:schemeClr>
                </a:solidFill>
                <a:cs typeface="+mn-cs"/>
              </a:rPr>
              <a:t>What is precipitation?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ppt_x"/>
                                          </p:val>
                                        </p:tav>
                                        <p:tav tm="100000">
                                          <p:val>
                                            <p:strVal val="#ppt_x"/>
                                          </p:val>
                                        </p:tav>
                                      </p:tavLst>
                                    </p:anim>
                                    <p:anim calcmode="lin" valueType="num">
                                      <p:cBhvr additive="base">
                                        <p:cTn id="14" dur="500" fill="hold"/>
                                        <p:tgtEl>
                                          <p:spTgt spid="922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Water Cycle Song</a:t>
            </a:r>
            <a:br>
              <a:rPr lang="en-US" altLang="en-US" smtClean="0">
                <a:ea typeface="ＭＳ Ｐゴシック" pitchFamily="34" charset="-128"/>
              </a:rPr>
            </a:br>
            <a:r>
              <a:rPr lang="en-US" altLang="en-US" sz="2400" smtClean="0">
                <a:ea typeface="ＭＳ Ｐゴシック" pitchFamily="34" charset="-128"/>
              </a:rPr>
              <a:t>(to the tune of  </a:t>
            </a:r>
            <a:r>
              <a:rPr lang="ja-JP" altLang="en-US" sz="2400" smtClean="0">
                <a:ea typeface="ＭＳ Ｐゴシック" pitchFamily="34" charset="-128"/>
              </a:rPr>
              <a:t>“</a:t>
            </a:r>
            <a:r>
              <a:rPr lang="en-US" altLang="ja-JP" sz="2400" smtClean="0">
                <a:ea typeface="ＭＳ Ｐゴシック" pitchFamily="34" charset="-128"/>
              </a:rPr>
              <a:t>She</a:t>
            </a:r>
            <a:r>
              <a:rPr lang="ja-JP" altLang="en-US" sz="2400" smtClean="0">
                <a:ea typeface="ＭＳ Ｐゴシック" pitchFamily="34" charset="-128"/>
              </a:rPr>
              <a:t>’</a:t>
            </a:r>
            <a:r>
              <a:rPr lang="en-US" altLang="ja-JP" sz="2400" smtClean="0">
                <a:ea typeface="ＭＳ Ｐゴシック" pitchFamily="34" charset="-128"/>
              </a:rPr>
              <a:t>ll Be Coming Around the Mountain</a:t>
            </a:r>
            <a:r>
              <a:rPr lang="ja-JP" altLang="en-US" sz="2400" smtClean="0">
                <a:ea typeface="ＭＳ Ｐゴシック" pitchFamily="34" charset="-128"/>
              </a:rPr>
              <a:t>”</a:t>
            </a:r>
            <a:r>
              <a:rPr lang="en-US" altLang="ja-JP" sz="2400" smtClean="0">
                <a:ea typeface="ＭＳ Ｐゴシック" pitchFamily="34" charset="-128"/>
              </a:rPr>
              <a:t>)</a:t>
            </a:r>
            <a:endParaRPr lang="en-US" altLang="en-US" sz="2400" smtClean="0">
              <a:ea typeface="ＭＳ Ｐゴシック" pitchFamily="34" charset="-128"/>
            </a:endParaRPr>
          </a:p>
        </p:txBody>
      </p:sp>
      <p:sp>
        <p:nvSpPr>
          <p:cNvPr id="22531" name="Text Box 3"/>
          <p:cNvSpPr txBox="1">
            <a:spLocks noChangeArrowheads="1"/>
          </p:cNvSpPr>
          <p:nvPr/>
        </p:nvSpPr>
        <p:spPr bwMode="auto">
          <a:xfrm>
            <a:off x="609600" y="1531938"/>
            <a:ext cx="8153400" cy="53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defRPr/>
            </a:pPr>
            <a:r>
              <a:rPr lang="en-US" sz="2400" smtClean="0">
                <a:solidFill>
                  <a:schemeClr val="accent2"/>
                </a:solidFill>
                <a:latin typeface="Times New Roman" charset="0"/>
                <a:cs typeface="+mn-cs"/>
              </a:rPr>
              <a:t>Water travels in a cycle, yes it does.</a:t>
            </a:r>
          </a:p>
          <a:p>
            <a:pPr>
              <a:spcBef>
                <a:spcPct val="50000"/>
              </a:spcBef>
              <a:defRPr/>
            </a:pPr>
            <a:r>
              <a:rPr lang="en-US" sz="1600" i="1" smtClean="0">
                <a:latin typeface="Times New Roman" charset="0"/>
                <a:cs typeface="+mn-cs"/>
              </a:rPr>
              <a:t>Use pointer finger to draw large circle in air</a:t>
            </a:r>
            <a:r>
              <a:rPr lang="en-US" sz="2000" i="1" smtClean="0">
                <a:latin typeface="Times New Roman" charset="0"/>
                <a:cs typeface="+mn-cs"/>
              </a:rPr>
              <a:t>.</a:t>
            </a:r>
          </a:p>
          <a:p>
            <a:pPr>
              <a:spcBef>
                <a:spcPct val="50000"/>
              </a:spcBef>
              <a:defRPr/>
            </a:pPr>
            <a:r>
              <a:rPr lang="en-US" sz="2400" smtClean="0">
                <a:solidFill>
                  <a:schemeClr val="accent2"/>
                </a:solidFill>
                <a:latin typeface="Times New Roman" charset="0"/>
                <a:cs typeface="+mn-cs"/>
              </a:rPr>
              <a:t>Water travels in a cycle, yes it does</a:t>
            </a:r>
            <a:r>
              <a:rPr lang="en-US" sz="2000" smtClean="0">
                <a:latin typeface="Times New Roman" charset="0"/>
                <a:cs typeface="+mn-cs"/>
              </a:rPr>
              <a:t>.</a:t>
            </a:r>
          </a:p>
          <a:p>
            <a:pPr>
              <a:spcBef>
                <a:spcPct val="50000"/>
              </a:spcBef>
              <a:defRPr/>
            </a:pPr>
            <a:r>
              <a:rPr lang="en-US" sz="1600" i="1" smtClean="0">
                <a:latin typeface="Times New Roman" charset="0"/>
                <a:cs typeface="+mn-cs"/>
              </a:rPr>
              <a:t>Repeat above motion.</a:t>
            </a:r>
          </a:p>
          <a:p>
            <a:pPr>
              <a:spcBef>
                <a:spcPct val="50000"/>
              </a:spcBef>
              <a:defRPr/>
            </a:pPr>
            <a:r>
              <a:rPr lang="en-US" sz="2400" smtClean="0">
                <a:solidFill>
                  <a:schemeClr val="accent2"/>
                </a:solidFill>
                <a:latin typeface="Times New Roman" charset="0"/>
                <a:cs typeface="+mn-cs"/>
              </a:rPr>
              <a:t>It goes up as evaporation</a:t>
            </a:r>
            <a:r>
              <a:rPr lang="en-US" sz="2000" smtClean="0">
                <a:solidFill>
                  <a:schemeClr val="accent2"/>
                </a:solidFill>
                <a:latin typeface="Times New Roman" charset="0"/>
                <a:cs typeface="+mn-cs"/>
              </a:rPr>
              <a:t>,</a:t>
            </a:r>
          </a:p>
          <a:p>
            <a:pPr>
              <a:spcBef>
                <a:spcPct val="50000"/>
              </a:spcBef>
              <a:defRPr/>
            </a:pPr>
            <a:r>
              <a:rPr lang="en-US" sz="1600" i="1" smtClean="0">
                <a:latin typeface="Times New Roman" charset="0"/>
                <a:cs typeface="+mn-cs"/>
              </a:rPr>
              <a:t>Raise arms at side with palms up.</a:t>
            </a:r>
          </a:p>
          <a:p>
            <a:pPr>
              <a:spcBef>
                <a:spcPct val="50000"/>
              </a:spcBef>
              <a:defRPr/>
            </a:pPr>
            <a:r>
              <a:rPr lang="en-US" sz="2400" smtClean="0">
                <a:solidFill>
                  <a:schemeClr val="accent2"/>
                </a:solidFill>
                <a:latin typeface="Times New Roman" charset="0"/>
                <a:cs typeface="+mn-cs"/>
              </a:rPr>
              <a:t>Forms clouds as condensation,</a:t>
            </a:r>
          </a:p>
          <a:p>
            <a:pPr>
              <a:spcBef>
                <a:spcPct val="50000"/>
              </a:spcBef>
              <a:defRPr/>
            </a:pPr>
            <a:r>
              <a:rPr lang="en-US" sz="1600" i="1" smtClean="0">
                <a:latin typeface="Times New Roman" charset="0"/>
                <a:cs typeface="+mn-cs"/>
              </a:rPr>
              <a:t>Brings hands together above head, forming large cloud shape with arms.</a:t>
            </a:r>
          </a:p>
          <a:p>
            <a:pPr>
              <a:spcBef>
                <a:spcPct val="50000"/>
              </a:spcBef>
              <a:defRPr/>
            </a:pPr>
            <a:r>
              <a:rPr lang="en-US" sz="2400" smtClean="0">
                <a:solidFill>
                  <a:schemeClr val="accent2"/>
                </a:solidFill>
                <a:latin typeface="Times New Roman" charset="0"/>
                <a:cs typeface="+mn-cs"/>
              </a:rPr>
              <a:t>Then falls down as precipitation, yes it does</a:t>
            </a:r>
            <a:r>
              <a:rPr lang="en-US" sz="2400" smtClean="0">
                <a:latin typeface="Times New Roman" charset="0"/>
                <a:cs typeface="+mn-cs"/>
              </a:rPr>
              <a:t>.</a:t>
            </a:r>
          </a:p>
          <a:p>
            <a:pPr>
              <a:spcBef>
                <a:spcPct val="50000"/>
              </a:spcBef>
              <a:defRPr/>
            </a:pPr>
            <a:r>
              <a:rPr lang="en-US" sz="1600" i="1" smtClean="0">
                <a:latin typeface="Times New Roman" charset="0"/>
                <a:cs typeface="+mn-cs"/>
              </a:rPr>
              <a:t>Slowly lower arms at side with palms down, fingers moving.</a:t>
            </a:r>
          </a:p>
          <a:p>
            <a:pPr>
              <a:spcBef>
                <a:spcPct val="50000"/>
              </a:spcBef>
              <a:defRPr/>
            </a:pPr>
            <a:endParaRPr lang="en-US" sz="1600" i="1" smtClean="0">
              <a:latin typeface="Times New Roman" charset="0"/>
              <a:cs typeface="+mn-cs"/>
            </a:endParaRPr>
          </a:p>
          <a:p>
            <a:pPr>
              <a:spcBef>
                <a:spcPct val="50000"/>
              </a:spcBef>
              <a:defRPr/>
            </a:pPr>
            <a:endParaRPr lang="en-US" sz="1800" i="1" smtClean="0">
              <a:latin typeface="Times New Roman" charset="0"/>
              <a:cs typeface="+mn-cs"/>
            </a:endParaRPr>
          </a:p>
        </p:txBody>
      </p:sp>
      <p:pic>
        <p:nvPicPr>
          <p:cNvPr id="21508" name="Picture 4" descr="en0050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en0050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124200" y="6248400"/>
            <a:ext cx="32766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732088" y="1800225"/>
            <a:ext cx="8686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endParaRPr lang="en-US">
              <a:latin typeface="Arial" charset="0"/>
              <a:ea typeface="ＭＳ Ｐゴシック" charset="0"/>
              <a:cs typeface="+mn-cs"/>
            </a:endParaRPr>
          </a:p>
        </p:txBody>
      </p:sp>
      <p:sp>
        <p:nvSpPr>
          <p:cNvPr id="22531" name="TextBox 1"/>
          <p:cNvSpPr txBox="1">
            <a:spLocks noChangeArrowheads="1"/>
          </p:cNvSpPr>
          <p:nvPr/>
        </p:nvSpPr>
        <p:spPr bwMode="auto">
          <a:xfrm>
            <a:off x="609600" y="6096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FF00"/>
                </a:solidFill>
                <a:hlinkClick r:id="rId3"/>
              </a:rPr>
              <a:t>Draw a model of the water cycle in your science journal.  Label parts.</a:t>
            </a:r>
            <a:endParaRPr lang="en-US" altLang="en-US" sz="2000">
              <a:solidFill>
                <a:srgbClr val="FFFF00"/>
              </a:solidFill>
            </a:endParaRPr>
          </a:p>
        </p:txBody>
      </p:sp>
      <p:pic>
        <p:nvPicPr>
          <p:cNvPr id="23556" name="Picture 5"/>
          <p:cNvPicPr>
            <a:picLocks noChangeAspect="1" noChangeArrowheads="1"/>
          </p:cNvPicPr>
          <p:nvPr/>
        </p:nvPicPr>
        <p:blipFill>
          <a:blip r:embed="rId4"/>
          <a:srcRect/>
          <a:stretch>
            <a:fillRect/>
          </a:stretch>
        </p:blipFill>
        <p:spPr bwMode="auto">
          <a:xfrm>
            <a:off x="762000" y="1295400"/>
            <a:ext cx="7620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extLst>
      <p:ext uri="{BB962C8B-B14F-4D97-AF65-F5344CB8AC3E}">
        <p14:creationId xmlns:p14="http://schemas.microsoft.com/office/powerpoint/2010/main" val="13073877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762000" y="9144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5" name="TextBox 1"/>
          <p:cNvSpPr txBox="1">
            <a:spLocks noChangeArrowheads="1"/>
          </p:cNvSpPr>
          <p:nvPr/>
        </p:nvSpPr>
        <p:spPr bwMode="auto">
          <a:xfrm>
            <a:off x="2057400" y="152400"/>
            <a:ext cx="487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000">
                <a:solidFill>
                  <a:srgbClr val="FFFF00"/>
                </a:solidFill>
              </a:rPr>
              <a:t>Compare you model</a:t>
            </a:r>
            <a:r>
              <a:rPr lang="en-US" altLang="en-US" sz="1800">
                <a:solidFill>
                  <a:srgbClr val="FFFF00"/>
                </a:solidFill>
              </a:rPr>
              <a:t>.</a:t>
            </a:r>
          </a:p>
        </p:txBody>
      </p:sp>
      <p:sp>
        <p:nvSpPr>
          <p:cNvPr id="2" name="Footer Placeholder 1"/>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defRPr/>
            </a:pPr>
            <a:r>
              <a:rPr lang="en-US" dirty="0" smtClean="0">
                <a:ea typeface="+mj-ea"/>
                <a:cs typeface="+mj-cs"/>
                <a:hlinkClick r:id="rId3"/>
              </a:rPr>
              <a:t>Brief Constructed Response</a:t>
            </a:r>
            <a:endParaRPr lang="en-US" dirty="0">
              <a:ea typeface="+mj-ea"/>
              <a:cs typeface="+mj-cs"/>
            </a:endParaRPr>
          </a:p>
        </p:txBody>
      </p:sp>
      <p:sp>
        <p:nvSpPr>
          <p:cNvPr id="29699" name="Content Placeholder 2"/>
          <p:cNvSpPr>
            <a:spLocks noGrp="1"/>
          </p:cNvSpPr>
          <p:nvPr>
            <p:ph idx="1"/>
          </p:nvPr>
        </p:nvSpPr>
        <p:spPr>
          <a:xfrm>
            <a:off x="457200" y="1295400"/>
            <a:ext cx="8229600" cy="4800600"/>
          </a:xfrm>
        </p:spPr>
        <p:txBody>
          <a:bodyPr/>
          <a:lstStyle/>
          <a:p>
            <a:pPr marL="0" indent="0">
              <a:buFontTx/>
              <a:buNone/>
              <a:defRPr/>
            </a:pPr>
            <a:r>
              <a:rPr lang="en-US">
                <a:cs typeface="+mn-cs"/>
              </a:rPr>
              <a:t>Describe one path water can take through the water cycle. Begin with water that falls to Earth as rain and end with water in clouds in the atmosphere. </a:t>
            </a:r>
          </a:p>
          <a:p>
            <a:pPr marL="0" indent="0">
              <a:buFontTx/>
              <a:buNone/>
              <a:defRPr/>
            </a:pPr>
            <a:endParaRPr lang="en-US">
              <a:cs typeface="+mn-cs"/>
            </a:endParaRPr>
          </a:p>
        </p:txBody>
      </p:sp>
      <p:sp>
        <p:nvSpPr>
          <p:cNvPr id="4" name="Footer Placeholder 3"/>
          <p:cNvSpPr>
            <a:spLocks noGrp="1"/>
          </p:cNvSpPr>
          <p:nvPr>
            <p:ph type="ftr" sz="quarter" idx="11"/>
          </p:nvPr>
        </p:nvSpPr>
        <p:spPr>
          <a:xfrm>
            <a:off x="3124200" y="6248400"/>
            <a:ext cx="32766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pic>
        <p:nvPicPr>
          <p:cNvPr id="29701" name="Picture 6"/>
          <p:cNvPicPr>
            <a:picLocks noChangeAspect="1" noChangeArrowheads="1"/>
          </p:cNvPicPr>
          <p:nvPr/>
        </p:nvPicPr>
        <p:blipFill>
          <a:blip r:embed="rId4"/>
          <a:srcRect/>
          <a:stretch>
            <a:fillRect/>
          </a:stretch>
        </p:blipFill>
        <p:spPr bwMode="auto">
          <a:xfrm>
            <a:off x="3733800" y="3105150"/>
            <a:ext cx="48006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88510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6000" smtClean="0">
                <a:solidFill>
                  <a:srgbClr val="FFFF00"/>
                </a:solidFill>
                <a:ea typeface="ＭＳ Ｐゴシック" pitchFamily="34" charset="-128"/>
              </a:rPr>
              <a:t>Musical Review</a:t>
            </a:r>
          </a:p>
        </p:txBody>
      </p:sp>
      <p:sp>
        <p:nvSpPr>
          <p:cNvPr id="25603" name="Content Placeholder 2"/>
          <p:cNvSpPr>
            <a:spLocks noGrp="1"/>
          </p:cNvSpPr>
          <p:nvPr>
            <p:ph sz="half" idx="1"/>
          </p:nvPr>
        </p:nvSpPr>
        <p:spPr>
          <a:xfrm>
            <a:off x="381000" y="1600200"/>
            <a:ext cx="4191000" cy="2743200"/>
          </a:xfrm>
        </p:spPr>
        <p:txBody>
          <a:bodyPr/>
          <a:lstStyle/>
          <a:p>
            <a:pPr marL="0" indent="0">
              <a:buFontTx/>
              <a:buNone/>
              <a:defRPr/>
            </a:pPr>
            <a:r>
              <a:rPr lang="en-US" dirty="0">
                <a:cs typeface="+mn-cs"/>
                <a:hlinkClick r:id="rId2"/>
              </a:rPr>
              <a:t>Bill Nye Water Cycle Rap Video</a:t>
            </a:r>
            <a:endParaRPr lang="en-US" dirty="0">
              <a:cs typeface="+mn-cs"/>
            </a:endParaRPr>
          </a:p>
        </p:txBody>
      </p:sp>
      <p:sp>
        <p:nvSpPr>
          <p:cNvPr id="25604" name="Content Placeholder 3"/>
          <p:cNvSpPr>
            <a:spLocks noGrp="1"/>
          </p:cNvSpPr>
          <p:nvPr>
            <p:ph sz="half" idx="2"/>
          </p:nvPr>
        </p:nvSpPr>
        <p:spPr>
          <a:xfrm>
            <a:off x="4724400" y="3886200"/>
            <a:ext cx="4038600" cy="2057400"/>
          </a:xfrm>
        </p:spPr>
        <p:txBody>
          <a:bodyPr/>
          <a:lstStyle/>
          <a:p>
            <a:pPr marL="0" indent="0">
              <a:buFontTx/>
              <a:buNone/>
              <a:defRPr/>
            </a:pPr>
            <a:r>
              <a:rPr lang="en-US">
                <a:cs typeface="+mn-cs"/>
                <a:hlinkClick r:id="rId3"/>
              </a:rPr>
              <a:t>Mr. Davies Water Cycle Video</a:t>
            </a:r>
            <a:endParaRPr lang="en-US">
              <a:cs typeface="+mn-cs"/>
            </a:endParaRPr>
          </a:p>
        </p:txBody>
      </p:sp>
      <p:pic>
        <p:nvPicPr>
          <p:cNvPr id="24581" name="Picture 6" descr="C:\Documents and Settings\276172\Local Settings\Temporary Internet Files\Content.IE5\XMJQZVUN\MM900283632[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2995613"/>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C:\Documents and Settings\276172\Local Settings\Temporary Internet Files\Content.IE5\LOS9CYM8\MC9004463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133600"/>
            <a:ext cx="16033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
        <p:nvSpPr>
          <p:cNvPr id="24584" name="TextBox 3"/>
          <p:cNvSpPr txBox="1">
            <a:spLocks noChangeArrowheads="1"/>
          </p:cNvSpPr>
          <p:nvPr/>
        </p:nvSpPr>
        <p:spPr bwMode="auto">
          <a:xfrm>
            <a:off x="685800" y="5105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hlinkClick r:id="rId6"/>
              </a:rPr>
              <a:t>Other Interactive Review Sites</a:t>
            </a:r>
            <a:endParaRPr lang="en-US" alt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solidFill>
                  <a:srgbClr val="FFFF00"/>
                </a:solidFill>
                <a:ea typeface="ＭＳ Ｐゴシック" pitchFamily="34" charset="-128"/>
              </a:rPr>
              <a:t>True or False</a:t>
            </a:r>
          </a:p>
        </p:txBody>
      </p:sp>
      <p:sp>
        <p:nvSpPr>
          <p:cNvPr id="7" name="Content Placeholder 6"/>
          <p:cNvSpPr>
            <a:spLocks noGrp="1"/>
          </p:cNvSpPr>
          <p:nvPr>
            <p:ph idx="1"/>
          </p:nvPr>
        </p:nvSpPr>
        <p:spPr>
          <a:xfrm>
            <a:off x="457200" y="1143000"/>
            <a:ext cx="8229600" cy="5486400"/>
          </a:xfrm>
        </p:spPr>
        <p:txBody>
          <a:bodyPr/>
          <a:lstStyle/>
          <a:p>
            <a:pPr marL="0" indent="0">
              <a:buFontTx/>
              <a:buNone/>
              <a:defRPr/>
            </a:pPr>
            <a:r>
              <a:rPr lang="en-US" altLang="en-US" sz="2400" b="1" dirty="0" smtClean="0">
                <a:ea typeface="ＭＳ Ｐゴシック" pitchFamily="34" charset="-128"/>
                <a:hlinkClick r:id="rId3" action="ppaction://hlinksldjump"/>
                <a:hlinkMouseOver r:id="" action="ppaction://hlinkshowjump?jump=nextslide"/>
              </a:rPr>
              <a:t>1.  Water can be found naturally on Earth as a solid and a liquid, but not a gas.</a:t>
            </a:r>
            <a:endParaRPr lang="en-US" altLang="en-US" sz="2400" dirty="0" smtClean="0">
              <a:ea typeface="ＭＳ Ｐゴシック" pitchFamily="34" charset="-128"/>
              <a:hlinkClick r:id="rId3" action="ppaction://hlinksldjump"/>
              <a:hlinkMouseOver r:id="" action="ppaction://hlinkshowjump?jump=nextslide"/>
            </a:endParaRPr>
          </a:p>
          <a:p>
            <a:pPr marL="0" indent="0">
              <a:defRPr/>
            </a:pPr>
            <a:r>
              <a:rPr lang="en-US" altLang="en-US" sz="2400" dirty="0" smtClean="0">
                <a:solidFill>
                  <a:srgbClr val="FFFF00"/>
                </a:solidFill>
                <a:ea typeface="ＭＳ Ｐゴシック" pitchFamily="34" charset="-128"/>
                <a:hlinkClick r:id="rId3" action="ppaction://hlinksldjump"/>
                <a:hlinkMouseOver r:id="" action="ppaction://hlinkshowjump?jump=nextslide"/>
              </a:rPr>
              <a:t>False</a:t>
            </a:r>
          </a:p>
          <a:p>
            <a:pPr marL="0" indent="0">
              <a:buFontTx/>
              <a:buNone/>
              <a:defRPr/>
            </a:pPr>
            <a:r>
              <a:rPr lang="en-US" altLang="en-US" sz="2400" b="1" u="sng" dirty="0" smtClean="0">
                <a:ea typeface="ＭＳ Ｐゴシック" pitchFamily="34" charset="-128"/>
                <a:hlinkClick r:id="rId3" action="ppaction://hlinksldjump"/>
                <a:hlinkMouseOver r:id="" action="ppaction://hlinkshowjump?jump=nextslide"/>
              </a:rPr>
              <a:t>2.  The H</a:t>
            </a:r>
            <a:r>
              <a:rPr lang="en-US" altLang="en-US" sz="2400" b="1" u="sng" baseline="-25000" dirty="0" smtClean="0">
                <a:ea typeface="ＭＳ Ｐゴシック" pitchFamily="34" charset="-128"/>
                <a:hlinkClick r:id="rId3" action="ppaction://hlinksldjump"/>
                <a:hlinkMouseOver r:id="" action="ppaction://hlinkshowjump?jump=nextslide"/>
              </a:rPr>
              <a:t>2</a:t>
            </a:r>
            <a:r>
              <a:rPr lang="en-US" altLang="en-US" sz="2400" b="1" u="sng" dirty="0" smtClean="0">
                <a:ea typeface="ＭＳ Ｐゴシック" pitchFamily="34" charset="-128"/>
                <a:hlinkClick r:id="rId3" action="ppaction://hlinksldjump"/>
                <a:hlinkMouseOver r:id="" action="ppaction://hlinkshowjump?jump=nextslide"/>
              </a:rPr>
              <a:t>O molecule consists of one Hydrogen atom, and two Oxygen atoms.</a:t>
            </a:r>
            <a:endParaRPr lang="en-US" altLang="en-US" sz="2400" dirty="0" smtClean="0">
              <a:ea typeface="ＭＳ Ｐゴシック" pitchFamily="34" charset="-128"/>
              <a:hlinkClick r:id="rId3" action="ppaction://hlinksldjump"/>
              <a:hlinkMouseOver r:id="" action="ppaction://hlinkshowjump?jump=nextslide"/>
            </a:endParaRPr>
          </a:p>
          <a:p>
            <a:pPr marL="0" indent="0">
              <a:defRPr/>
            </a:pPr>
            <a:r>
              <a:rPr lang="en-US" altLang="en-US" sz="2400" dirty="0" smtClean="0">
                <a:ea typeface="ＭＳ Ｐゴシック" pitchFamily="34" charset="-128"/>
                <a:hlinkClick r:id="rId3" action="ppaction://hlinksldjump"/>
                <a:hlinkMouseOver r:id="" action="ppaction://hlinkshowjump?jump=nextslide"/>
              </a:rPr>
              <a:t>False</a:t>
            </a:r>
          </a:p>
          <a:p>
            <a:pPr marL="0" indent="0">
              <a:buFontTx/>
              <a:buNone/>
              <a:defRPr/>
            </a:pPr>
            <a:r>
              <a:rPr lang="en-US" altLang="en-US" sz="2400" b="1" u="sng" dirty="0" smtClean="0">
                <a:ea typeface="ＭＳ Ｐゴシック" pitchFamily="34" charset="-128"/>
                <a:hlinkClick r:id="rId3" action="ppaction://hlinksldjump"/>
                <a:hlinkMouseOver r:id="" action="ppaction://hlinkshowjump?jump=nextslide"/>
              </a:rPr>
              <a:t>3.  It takes a lot of heat, or energy, to change the temperature of water.</a:t>
            </a:r>
            <a:endParaRPr lang="en-US" altLang="en-US" sz="2400" dirty="0" smtClean="0">
              <a:ea typeface="ＭＳ Ｐゴシック" pitchFamily="34" charset="-128"/>
              <a:hlinkClick r:id="rId3" action="ppaction://hlinksldjump"/>
              <a:hlinkMouseOver r:id="" action="ppaction://hlinkshowjump?jump=nextslide"/>
            </a:endParaRPr>
          </a:p>
          <a:p>
            <a:pPr marL="0" indent="0">
              <a:defRPr/>
            </a:pPr>
            <a:r>
              <a:rPr lang="en-US" altLang="en-US" sz="2400" dirty="0" smtClean="0">
                <a:ea typeface="ＭＳ Ｐゴシック" pitchFamily="34" charset="-128"/>
                <a:hlinkClick r:id="rId3" action="ppaction://hlinksldjump"/>
                <a:hlinkMouseOver r:id="" action="ppaction://hlinkshowjump?jump=nextslide"/>
              </a:rPr>
              <a:t>True</a:t>
            </a:r>
          </a:p>
          <a:p>
            <a:pPr marL="0" indent="0">
              <a:buFontTx/>
              <a:buNone/>
              <a:defRPr/>
            </a:pPr>
            <a:r>
              <a:rPr lang="en-US" altLang="en-US" sz="2400" b="1" u="sng" dirty="0" smtClean="0">
                <a:ea typeface="ＭＳ Ｐゴシック" pitchFamily="34" charset="-128"/>
                <a:hlinkClick r:id="rId3" action="ppaction://hlinksldjump"/>
                <a:hlinkMouseOver r:id="" action="ppaction://hlinkshowjump?jump=nextslide"/>
              </a:rPr>
              <a:t>4.  Water covers approximately 75% of the Earth</a:t>
            </a:r>
            <a:r>
              <a:rPr lang="ja-JP" altLang="en-US" sz="2400" b="1" u="sng" dirty="0" smtClean="0">
                <a:ea typeface="ＭＳ Ｐゴシック" pitchFamily="34" charset="-128"/>
                <a:hlinkClick r:id="rId3" action="ppaction://hlinksldjump"/>
                <a:hlinkMouseOver r:id="" action="ppaction://hlinkshowjump?jump=nextslide"/>
              </a:rPr>
              <a:t>’</a:t>
            </a:r>
            <a:r>
              <a:rPr lang="en-US" altLang="ja-JP" sz="2400" b="1" u="sng" dirty="0" smtClean="0">
                <a:ea typeface="ＭＳ Ｐゴシック" pitchFamily="34" charset="-128"/>
                <a:hlinkClick r:id="rId3" action="ppaction://hlinksldjump"/>
                <a:hlinkMouseOver r:id="" action="ppaction://hlinkshowjump?jump=nextslide"/>
              </a:rPr>
              <a:t>s surface. </a:t>
            </a:r>
            <a:endParaRPr lang="en-US" altLang="ja-JP" sz="2400" dirty="0" smtClean="0">
              <a:ea typeface="ＭＳ Ｐゴシック" pitchFamily="34" charset="-128"/>
              <a:hlinkClick r:id="rId3" action="ppaction://hlinksldjump"/>
              <a:hlinkMouseOver r:id="" action="ppaction://hlinkshowjump?jump=nextslide"/>
            </a:endParaRPr>
          </a:p>
          <a:p>
            <a:pPr marL="0" indent="0">
              <a:defRPr/>
            </a:pPr>
            <a:r>
              <a:rPr lang="en-US" altLang="en-US" sz="2400" dirty="0" smtClean="0">
                <a:ea typeface="ＭＳ Ｐゴシック" pitchFamily="34" charset="-128"/>
                <a:hlinkClick r:id="rId3" action="ppaction://hlinksldjump"/>
                <a:hlinkMouseOver r:id="" action="ppaction://hlinkshowjump?jump=nextslide"/>
              </a:rPr>
              <a:t>True</a:t>
            </a:r>
            <a:endParaRPr lang="en-US" altLang="en-US" sz="2400" dirty="0" smtClean="0">
              <a:ea typeface="ＭＳ Ｐゴシック" pitchFamily="34" charset="-128"/>
            </a:endParaRPr>
          </a:p>
          <a:p>
            <a:pPr marL="0" indent="0">
              <a:buFontTx/>
              <a:buNone/>
              <a:defRPr/>
            </a:pPr>
            <a:endParaRPr lang="en-US" altLang="en-US" dirty="0" smtClean="0">
              <a:solidFill>
                <a:srgbClr val="FFFF00"/>
              </a:solidFill>
              <a:ea typeface="ＭＳ Ｐゴシック" pitchFamily="34" charset="-128"/>
            </a:endParaRPr>
          </a:p>
        </p:txBody>
      </p:sp>
      <p:sp>
        <p:nvSpPr>
          <p:cNvPr id="3" name="Footer Placeholder 2"/>
          <p:cNvSpPr>
            <a:spLocks noGrp="1"/>
          </p:cNvSpPr>
          <p:nvPr>
            <p:ph type="ftr" sz="quarter" idx="11"/>
          </p:nvPr>
        </p:nvSpPr>
        <p:spPr>
          <a:xfrm>
            <a:off x="3124200" y="6248400"/>
            <a:ext cx="32766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solidFill>
                  <a:srgbClr val="FFFF00"/>
                </a:solidFill>
                <a:ea typeface="ＭＳ Ｐゴシック" pitchFamily="34" charset="-128"/>
              </a:rPr>
              <a:t>Review Questions</a:t>
            </a:r>
          </a:p>
        </p:txBody>
      </p:sp>
      <p:sp>
        <p:nvSpPr>
          <p:cNvPr id="19459" name="Content Placeholder 2"/>
          <p:cNvSpPr>
            <a:spLocks noGrp="1"/>
          </p:cNvSpPr>
          <p:nvPr>
            <p:ph idx="1"/>
          </p:nvPr>
        </p:nvSpPr>
        <p:spPr>
          <a:xfrm>
            <a:off x="457200" y="1371600"/>
            <a:ext cx="8229600" cy="4495800"/>
          </a:xfrm>
        </p:spPr>
        <p:txBody>
          <a:bodyPr/>
          <a:lstStyle/>
          <a:p>
            <a:pPr marL="0" indent="0">
              <a:buFontTx/>
              <a:buNone/>
              <a:defRPr/>
            </a:pPr>
            <a:r>
              <a:rPr lang="en-US" dirty="0" smtClean="0">
                <a:cs typeface="+mn-cs"/>
              </a:rPr>
              <a:t>1.  What </a:t>
            </a:r>
            <a:r>
              <a:rPr lang="en-US" dirty="0">
                <a:cs typeface="+mn-cs"/>
              </a:rPr>
              <a:t>is the role of the sun in the water cycle? </a:t>
            </a:r>
          </a:p>
          <a:p>
            <a:pPr>
              <a:defRPr/>
            </a:pPr>
            <a:r>
              <a:rPr lang="en-US" i="1" dirty="0">
                <a:solidFill>
                  <a:srgbClr val="FFFF00"/>
                </a:solidFill>
                <a:cs typeface="+mn-cs"/>
              </a:rPr>
              <a:t>Answer: The sun provides energy that makes the water cycle happen.</a:t>
            </a:r>
          </a:p>
          <a:p>
            <a:pPr marL="0" indent="0">
              <a:buFontTx/>
              <a:buNone/>
              <a:defRPr/>
            </a:pPr>
            <a:r>
              <a:rPr lang="en-US" dirty="0" smtClean="0">
                <a:cs typeface="+mn-cs"/>
              </a:rPr>
              <a:t>2. How </a:t>
            </a:r>
            <a:r>
              <a:rPr lang="en-US" dirty="0">
                <a:cs typeface="+mn-cs"/>
              </a:rPr>
              <a:t>is water vapor created? </a:t>
            </a:r>
          </a:p>
          <a:p>
            <a:pPr>
              <a:defRPr/>
            </a:pPr>
            <a:r>
              <a:rPr lang="en-US" i="1" dirty="0">
                <a:solidFill>
                  <a:srgbClr val="FFFF00"/>
                </a:solidFill>
                <a:cs typeface="+mn-cs"/>
              </a:rPr>
              <a:t>Answer: When the sun warms water it evaporates. When it evaporates it turns into water vapor.</a:t>
            </a:r>
          </a:p>
          <a:p>
            <a:pPr>
              <a:defRPr/>
            </a:pPr>
            <a:r>
              <a:rPr lang="en-US" i="1" dirty="0">
                <a:solidFill>
                  <a:srgbClr val="FFFF00"/>
                </a:solidFill>
                <a:cs typeface="+mn-cs"/>
              </a:rPr>
              <a:t>.</a:t>
            </a:r>
          </a:p>
          <a:p>
            <a:pPr>
              <a:defRPr/>
            </a:pPr>
            <a:endParaRPr lang="en-US" dirty="0">
              <a:cs typeface="+mn-cs"/>
            </a:endParaRPr>
          </a:p>
        </p:txBody>
      </p:sp>
      <p:sp>
        <p:nvSpPr>
          <p:cNvPr id="3" name="Footer Placeholder 2"/>
          <p:cNvSpPr>
            <a:spLocks noGrp="1"/>
          </p:cNvSpPr>
          <p:nvPr>
            <p:ph type="ftr" sz="quarter" idx="11"/>
          </p:nvPr>
        </p:nvSpPr>
        <p:spPr>
          <a:xfrm>
            <a:off x="3124200" y="6248400"/>
            <a:ext cx="34290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33400" y="304800"/>
            <a:ext cx="8229600" cy="5943600"/>
          </a:xfrm>
        </p:spPr>
        <p:txBody>
          <a:bodyPr/>
          <a:lstStyle/>
          <a:p>
            <a:pPr marL="240030" indent="-514350">
              <a:buFontTx/>
              <a:buAutoNum type="arabicPeriod" startAt="4"/>
              <a:defRPr/>
            </a:pPr>
            <a:r>
              <a:rPr lang="en-US" dirty="0" smtClean="0">
                <a:cs typeface="+mn-cs"/>
              </a:rPr>
              <a:t>What </a:t>
            </a:r>
            <a:r>
              <a:rPr lang="en-US" dirty="0">
                <a:cs typeface="+mn-cs"/>
              </a:rPr>
              <a:t>happens to water vapor in the </a:t>
            </a:r>
            <a:endParaRPr lang="en-US" dirty="0" smtClean="0">
              <a:cs typeface="+mn-cs"/>
            </a:endParaRPr>
          </a:p>
          <a:p>
            <a:pPr marL="0" indent="0">
              <a:buFontTx/>
              <a:buNone/>
              <a:defRPr/>
            </a:pPr>
            <a:r>
              <a:rPr lang="en-US" dirty="0">
                <a:cs typeface="+mn-cs"/>
              </a:rPr>
              <a:t> </a:t>
            </a:r>
            <a:r>
              <a:rPr lang="en-US" dirty="0" smtClean="0">
                <a:cs typeface="+mn-cs"/>
              </a:rPr>
              <a:t>    water </a:t>
            </a:r>
            <a:r>
              <a:rPr lang="en-US" dirty="0">
                <a:cs typeface="+mn-cs"/>
              </a:rPr>
              <a:t>cycle? </a:t>
            </a:r>
          </a:p>
          <a:p>
            <a:pPr>
              <a:defRPr/>
            </a:pPr>
            <a:r>
              <a:rPr lang="en-US" i="1" dirty="0">
                <a:solidFill>
                  <a:srgbClr val="FFFF00"/>
                </a:solidFill>
                <a:cs typeface="+mn-cs"/>
              </a:rPr>
              <a:t>Answer: Water vapor becomes part of the atmosphere. Then it cools and turns into liquid water or ice. The water or ice then falls back to Earth as precipitation.</a:t>
            </a:r>
          </a:p>
          <a:p>
            <a:pPr marL="148590" indent="-514350">
              <a:buFontTx/>
              <a:buAutoNum type="arabicPeriod" startAt="5"/>
              <a:defRPr/>
            </a:pPr>
            <a:r>
              <a:rPr lang="en-US" dirty="0" smtClean="0">
                <a:cs typeface="+mn-cs"/>
              </a:rPr>
              <a:t>Where </a:t>
            </a:r>
            <a:r>
              <a:rPr lang="en-US" dirty="0">
                <a:cs typeface="+mn-cs"/>
              </a:rPr>
              <a:t>does water collect on Earth </a:t>
            </a:r>
            <a:r>
              <a:rPr lang="en-US" dirty="0" smtClean="0">
                <a:cs typeface="+mn-cs"/>
              </a:rPr>
              <a:t>after</a:t>
            </a:r>
          </a:p>
          <a:p>
            <a:pPr marL="0" indent="0">
              <a:buFontTx/>
              <a:buNone/>
              <a:defRPr/>
            </a:pPr>
            <a:r>
              <a:rPr lang="en-US" dirty="0">
                <a:cs typeface="+mn-cs"/>
              </a:rPr>
              <a:t> </a:t>
            </a:r>
            <a:r>
              <a:rPr lang="en-US" dirty="0" smtClean="0">
                <a:cs typeface="+mn-cs"/>
              </a:rPr>
              <a:t>    falling </a:t>
            </a:r>
            <a:r>
              <a:rPr lang="en-US" dirty="0">
                <a:cs typeface="+mn-cs"/>
              </a:rPr>
              <a:t>from the sky? </a:t>
            </a:r>
          </a:p>
          <a:p>
            <a:pPr>
              <a:defRPr/>
            </a:pPr>
            <a:r>
              <a:rPr lang="en-US" i="1" dirty="0">
                <a:solidFill>
                  <a:srgbClr val="FFFF00"/>
                </a:solidFill>
                <a:cs typeface="+mn-cs"/>
              </a:rPr>
              <a:t>Answer: Water collects in the oceans. It also collects in other bodies of water and underground.</a:t>
            </a:r>
          </a:p>
        </p:txBody>
      </p:sp>
      <p:sp>
        <p:nvSpPr>
          <p:cNvPr id="2" name="Footer Placeholder 1"/>
          <p:cNvSpPr>
            <a:spLocks noGrp="1"/>
          </p:cNvSpPr>
          <p:nvPr>
            <p:ph type="ftr" sz="quarter" idx="11"/>
          </p:nvPr>
        </p:nvSpPr>
        <p:spPr>
          <a:xfrm>
            <a:off x="3124200" y="6248400"/>
            <a:ext cx="34290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 calcmode="lin" valueType="num">
                                      <p:cBhvr additive="base">
                                        <p:cTn id="3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pPr eaLnBrk="1" hangingPunct="1">
              <a:defRPr/>
            </a:pPr>
            <a:r>
              <a:rPr lang="en-US" altLang="en-US" b="1" smtClean="0">
                <a:ea typeface="ＭＳ Ｐゴシック" pitchFamily="34" charset="-128"/>
              </a:rPr>
              <a:t>Item Specifications</a:t>
            </a:r>
            <a:br>
              <a:rPr lang="en-US" altLang="en-US" b="1" smtClean="0">
                <a:ea typeface="ＭＳ Ｐゴシック" pitchFamily="34" charset="-128"/>
              </a:rPr>
            </a:br>
            <a:r>
              <a:rPr lang="en-US" altLang="en-US" b="1" smtClean="0">
                <a:ea typeface="ＭＳ Ｐゴシック" pitchFamily="34" charset="-128"/>
              </a:rPr>
              <a:t>Benchmark Clarifications</a:t>
            </a:r>
          </a:p>
        </p:txBody>
      </p:sp>
      <p:sp>
        <p:nvSpPr>
          <p:cNvPr id="5123" name="Content Placeholder 7"/>
          <p:cNvSpPr>
            <a:spLocks noGrp="1"/>
          </p:cNvSpPr>
          <p:nvPr>
            <p:ph idx="1"/>
          </p:nvPr>
        </p:nvSpPr>
        <p:spPr>
          <a:xfrm>
            <a:off x="457200" y="1524000"/>
            <a:ext cx="8229600" cy="4495800"/>
          </a:xfrm>
        </p:spPr>
        <p:txBody>
          <a:bodyPr/>
          <a:lstStyle/>
          <a:p>
            <a:pPr eaLnBrk="1" hangingPunct="1">
              <a:defRPr/>
            </a:pPr>
            <a:r>
              <a:rPr lang="en-US" sz="2800" dirty="0">
                <a:solidFill>
                  <a:srgbClr val="FFFF00"/>
                </a:solidFill>
                <a:cs typeface="+mn-cs"/>
              </a:rPr>
              <a:t>Students will identify and/or explain the parts of the water cycle.</a:t>
            </a:r>
          </a:p>
          <a:p>
            <a:pPr eaLnBrk="1" hangingPunct="1">
              <a:defRPr/>
            </a:pPr>
            <a:r>
              <a:rPr lang="en-US" sz="2800" dirty="0">
                <a:cs typeface="+mn-cs"/>
              </a:rPr>
              <a:t>Students will identify the states of water associated with each part of the water cycle and/or the phase changes that occur as water moves from one part of the water cycle to another.</a:t>
            </a:r>
          </a:p>
          <a:p>
            <a:pPr eaLnBrk="1" hangingPunct="1">
              <a:defRPr/>
            </a:pPr>
            <a:r>
              <a:rPr lang="en-US" sz="2800" dirty="0">
                <a:solidFill>
                  <a:srgbClr val="FFFF00"/>
                </a:solidFill>
                <a:cs typeface="+mn-cs"/>
              </a:rPr>
              <a:t>Students will identify and/or describe the role of the ocean in the water cycle.</a:t>
            </a:r>
          </a:p>
          <a:p>
            <a:pPr eaLnBrk="1" hangingPunct="1">
              <a:defRPr/>
            </a:pPr>
            <a:endParaRPr lang="en-US" dirty="0">
              <a:cs typeface="+mn-cs"/>
            </a:endParaRPr>
          </a:p>
        </p:txBody>
      </p:sp>
      <p:sp>
        <p:nvSpPr>
          <p:cNvPr id="2" name="Footer Placeholder 1"/>
          <p:cNvSpPr>
            <a:spLocks noGrp="1"/>
          </p:cNvSpPr>
          <p:nvPr>
            <p:ph type="ftr" sz="quarter" idx="11"/>
          </p:nvPr>
        </p:nvSpPr>
        <p:spPr>
          <a:xfrm>
            <a:off x="3124200" y="6248400"/>
            <a:ext cx="38862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057400"/>
          </a:xfrm>
        </p:spPr>
        <p:txBody>
          <a:bodyPr/>
          <a:lstStyle/>
          <a:p>
            <a:pPr>
              <a:defRPr/>
            </a:pPr>
            <a:r>
              <a:rPr lang="en-US" altLang="en-US" b="1" smtClean="0">
                <a:solidFill>
                  <a:srgbClr val="FFFF00"/>
                </a:solidFill>
                <a:latin typeface="Arial Rounded MT Bold" pitchFamily="34" charset="0"/>
                <a:ea typeface="ＭＳ Ｐゴシック" pitchFamily="34" charset="-128"/>
              </a:rPr>
              <a:t>GIZMOS</a:t>
            </a:r>
            <a:r>
              <a:rPr lang="en-US" altLang="en-US" smtClean="0">
                <a:ea typeface="ＭＳ Ｐゴシック" pitchFamily="34" charset="-128"/>
              </a:rPr>
              <a:t/>
            </a:r>
            <a:br>
              <a:rPr lang="en-US" altLang="en-US" smtClean="0">
                <a:ea typeface="ＭＳ Ｐゴシック" pitchFamily="34" charset="-128"/>
              </a:rPr>
            </a:br>
            <a:r>
              <a:rPr lang="en-US" altLang="en-US" sz="3200" b="1" smtClean="0">
                <a:ea typeface="ＭＳ Ｐゴシック" pitchFamily="34" charset="-128"/>
              </a:rPr>
              <a:t>Water Cycle</a:t>
            </a:r>
            <a:r>
              <a:rPr lang="en-US" altLang="en-US" b="1" smtClean="0">
                <a:ea typeface="ＭＳ Ｐゴシック" pitchFamily="34" charset="-128"/>
              </a:rPr>
              <a:t/>
            </a:r>
            <a:br>
              <a:rPr lang="en-US" altLang="en-US" b="1" smtClean="0">
                <a:ea typeface="ＭＳ Ｐゴシック" pitchFamily="34" charset="-128"/>
              </a:rPr>
            </a:br>
            <a:r>
              <a:rPr lang="en-US" altLang="en-US" sz="2000" smtClean="0">
                <a:solidFill>
                  <a:srgbClr val="FFFF00"/>
                </a:solidFill>
                <a:ea typeface="ＭＳ Ｐゴシック" pitchFamily="34" charset="-128"/>
              </a:rPr>
              <a:t>Control the path of a drop of water as it travels through the water cycle. Many alternatives are presented at each stage. Determine how the water moves from one location to another, and learn how water resources are distributed in these locations.</a:t>
            </a:r>
            <a:r>
              <a:rPr lang="en-US" altLang="en-US" smtClean="0">
                <a:solidFill>
                  <a:srgbClr val="FFFF00"/>
                </a:solidFill>
                <a:ea typeface="ＭＳ Ｐゴシック" pitchFamily="34" charset="-128"/>
              </a:rPr>
              <a:t/>
            </a:r>
            <a:br>
              <a:rPr lang="en-US" altLang="en-US" smtClean="0">
                <a:solidFill>
                  <a:srgbClr val="FFFF00"/>
                </a:solidFill>
                <a:ea typeface="ＭＳ Ｐゴシック" pitchFamily="34" charset="-128"/>
              </a:rPr>
            </a:br>
            <a:endParaRPr lang="en-US" altLang="en-US" smtClean="0">
              <a:solidFill>
                <a:srgbClr val="FFFF00"/>
              </a:solidFill>
              <a:ea typeface="ＭＳ Ｐゴシック" pitchFamily="34" charset="-128"/>
            </a:endParaRPr>
          </a:p>
        </p:txBody>
      </p:sp>
      <p:pic>
        <p:nvPicPr>
          <p:cNvPr id="31747" name="Picture 2"/>
          <p:cNvPicPr>
            <a:picLocks noChangeAspect="1" noChangeArrowheads="1"/>
          </p:cNvPicPr>
          <p:nvPr/>
        </p:nvPicPr>
        <p:blipFill>
          <a:blip r:embed="rId3"/>
          <a:srcRect/>
          <a:stretch>
            <a:fillRect/>
          </a:stretch>
        </p:blipFill>
        <p:spPr bwMode="auto">
          <a:xfrm>
            <a:off x="762000" y="2743200"/>
            <a:ext cx="7467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Footer Placeholder 2"/>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38" y="1879600"/>
            <a:ext cx="8229600" cy="766763"/>
          </a:xfrm>
        </p:spPr>
        <p:txBody>
          <a:bodyPr/>
          <a:lstStyle/>
          <a:p>
            <a:pPr>
              <a:defRPr/>
            </a:pPr>
            <a:endParaRPr lang="en-US" dirty="0" smtClean="0">
              <a:ea typeface="+mn-ea"/>
              <a:cs typeface="+mn-cs"/>
            </a:endParaRPr>
          </a:p>
          <a:p>
            <a:pPr marL="0" indent="0" algn="ctr">
              <a:buFontTx/>
              <a:buNone/>
              <a:defRPr/>
            </a:pPr>
            <a:r>
              <a:rPr lang="en-US" dirty="0" smtClean="0">
                <a:ea typeface="+mn-ea"/>
                <a:cs typeface="+mn-cs"/>
              </a:rPr>
              <a:t>The </a:t>
            </a:r>
            <a:r>
              <a:rPr lang="en-US" dirty="0" smtClean="0">
                <a:ea typeface="+mn-ea"/>
                <a:cs typeface="+mn-cs"/>
                <a:hlinkClick r:id="rId2"/>
              </a:rPr>
              <a:t>Water Cycle </a:t>
            </a:r>
            <a:r>
              <a:rPr lang="en-US" dirty="0" smtClean="0">
                <a:ea typeface="+mn-ea"/>
                <a:cs typeface="+mn-cs"/>
              </a:rPr>
              <a:t>never ends.</a:t>
            </a:r>
          </a:p>
          <a:p>
            <a:pPr>
              <a:defRPr/>
            </a:pPr>
            <a:endParaRPr lang="en-US" dirty="0">
              <a:ea typeface="+mn-ea"/>
              <a:cs typeface="+mn-cs"/>
            </a:endParaRPr>
          </a:p>
          <a:p>
            <a:pPr>
              <a:defRPr/>
            </a:pPr>
            <a:endParaRPr lang="en-US" dirty="0" smtClean="0">
              <a:ea typeface="+mn-ea"/>
              <a:cs typeface="+mn-cs"/>
            </a:endParaRPr>
          </a:p>
        </p:txBody>
      </p:sp>
      <p:pic>
        <p:nvPicPr>
          <p:cNvPr id="31747" name="Picture 2" descr="C:\Documents and Settings\276172\Local Settings\Temporary Internet Files\Content.IE5\CCMCJ80S\MC9004420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609600"/>
            <a:ext cx="18573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a:srcRect/>
          <a:stretch>
            <a:fillRect/>
          </a:stretch>
        </p:blipFill>
        <p:spPr bwMode="auto">
          <a:xfrm>
            <a:off x="1295400" y="3124200"/>
            <a:ext cx="6243638"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p:cNvSpPr>
            <a:spLocks noGrp="1"/>
          </p:cNvSpPr>
          <p:nvPr>
            <p:ph type="ftr" sz="quarter" idx="11"/>
          </p:nvPr>
        </p:nvSpPr>
        <p:spPr>
          <a:xfrm>
            <a:off x="3124200" y="6248400"/>
            <a:ext cx="32004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solidFill>
                  <a:srgbClr val="FFFF00"/>
                </a:solidFill>
                <a:ea typeface="ＭＳ Ｐゴシック" pitchFamily="34" charset="-128"/>
              </a:rPr>
              <a:t>Enrichment /Elaboration</a:t>
            </a:r>
          </a:p>
        </p:txBody>
      </p:sp>
      <p:sp>
        <p:nvSpPr>
          <p:cNvPr id="3" name="Content Placeholder 2"/>
          <p:cNvSpPr>
            <a:spLocks noGrp="1"/>
          </p:cNvSpPr>
          <p:nvPr>
            <p:ph idx="1"/>
          </p:nvPr>
        </p:nvSpPr>
        <p:spPr>
          <a:xfrm>
            <a:off x="457200" y="1447800"/>
            <a:ext cx="8229600" cy="4495800"/>
          </a:xfrm>
        </p:spPr>
        <p:txBody>
          <a:bodyPr/>
          <a:lstStyle/>
          <a:p>
            <a:pPr>
              <a:buFontTx/>
              <a:buNone/>
              <a:defRPr/>
            </a:pPr>
            <a:endParaRPr lang="en-US" altLang="en-US" sz="2000" dirty="0" smtClean="0">
              <a:ea typeface="ＭＳ Ｐゴシック" pitchFamily="34" charset="-128"/>
            </a:endParaRPr>
          </a:p>
          <a:p>
            <a:pPr>
              <a:buFontTx/>
              <a:buNone/>
              <a:defRPr/>
            </a:pPr>
            <a:endParaRPr lang="en-US" altLang="en-US" sz="2000" dirty="0" smtClean="0">
              <a:ea typeface="ＭＳ Ｐゴシック" pitchFamily="34" charset="-128"/>
            </a:endParaRPr>
          </a:p>
          <a:p>
            <a:pPr marL="0" indent="0">
              <a:buNone/>
              <a:defRPr/>
            </a:pPr>
            <a:r>
              <a:rPr lang="en-US" altLang="en-US" sz="2000" i="1" dirty="0" smtClean="0">
                <a:ea typeface="ＭＳ Ｐゴシック" pitchFamily="34" charset="-128"/>
              </a:rPr>
              <a:t>Although ¾ of the Earth</a:t>
            </a:r>
            <a:r>
              <a:rPr lang="ja-JP" altLang="en-US" sz="2000" i="1" dirty="0" smtClean="0">
                <a:ea typeface="ＭＳ Ｐゴシック" pitchFamily="34" charset="-128"/>
              </a:rPr>
              <a:t>’</a:t>
            </a:r>
            <a:r>
              <a:rPr lang="en-US" altLang="ja-JP" sz="2000" i="1" dirty="0" smtClean="0">
                <a:ea typeface="ＭＳ Ｐゴシック" pitchFamily="34" charset="-128"/>
              </a:rPr>
              <a:t>s surface is covered with water, only 3% of that is fresh water. The rest is salt water. Talk about the different sources we have for pure, fresh water. Also discuss the effects of human activity on our valuable water sources.</a:t>
            </a:r>
            <a:endParaRPr lang="en-US" altLang="ja-JP" sz="2000" dirty="0" smtClean="0">
              <a:ea typeface="ＭＳ Ｐゴシック" pitchFamily="34" charset="-128"/>
            </a:endParaRPr>
          </a:p>
          <a:p>
            <a:pPr>
              <a:defRPr/>
            </a:pPr>
            <a:endParaRPr lang="en-US" altLang="en-US" dirty="0" smtClean="0">
              <a:ea typeface="ＭＳ Ｐゴシック" pitchFamily="34" charset="-128"/>
            </a:endParaRPr>
          </a:p>
        </p:txBody>
      </p:sp>
      <p:sp>
        <p:nvSpPr>
          <p:cNvPr id="4" name="Footer Placeholder 3"/>
          <p:cNvSpPr>
            <a:spLocks noGrp="1"/>
          </p:cNvSpPr>
          <p:nvPr>
            <p:ph type="ftr" sz="quarter" idx="11"/>
          </p:nvPr>
        </p:nvSpPr>
        <p:spPr>
          <a:xfrm>
            <a:off x="3124200" y="6248400"/>
            <a:ext cx="32766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extLst>
      <p:ext uri="{BB962C8B-B14F-4D97-AF65-F5344CB8AC3E}">
        <p14:creationId xmlns:p14="http://schemas.microsoft.com/office/powerpoint/2010/main" val="293678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Does This Matter to Me?</a:t>
            </a:r>
            <a:endParaRPr lang="en-US" dirty="0">
              <a:effectLst/>
            </a:endParaRPr>
          </a:p>
        </p:txBody>
      </p:sp>
      <p:sp>
        <p:nvSpPr>
          <p:cNvPr id="3" name="Content Placeholder 2"/>
          <p:cNvSpPr>
            <a:spLocks noGrp="1"/>
          </p:cNvSpPr>
          <p:nvPr>
            <p:ph idx="1"/>
          </p:nvPr>
        </p:nvSpPr>
        <p:spPr>
          <a:xfrm>
            <a:off x="457200" y="1413510"/>
            <a:ext cx="8229600" cy="4495800"/>
          </a:xfrm>
        </p:spPr>
        <p:txBody>
          <a:bodyPr/>
          <a:lstStyle/>
          <a:p>
            <a:pPr marL="0" indent="0">
              <a:buNone/>
            </a:pPr>
            <a:r>
              <a:rPr lang="en-US" dirty="0"/>
              <a:t>Have you ever thought about what it would be like if you didn’t have clean water to drink? Where does the water you drink come from? There is water all around us, in a lot of places. With your group, think about all of the places you see water in one week. Make a list.</a:t>
            </a:r>
          </a:p>
        </p:txBody>
      </p:sp>
      <p:sp>
        <p:nvSpPr>
          <p:cNvPr id="4" name="Footer Placeholder 3"/>
          <p:cNvSpPr>
            <a:spLocks noGrp="1"/>
          </p:cNvSpPr>
          <p:nvPr>
            <p:ph type="ftr" sz="quarter" idx="11"/>
          </p:nvPr>
        </p:nvSpPr>
        <p:spPr>
          <a:xfrm>
            <a:off x="2895600" y="6200001"/>
            <a:ext cx="3276600" cy="457200"/>
          </a:xfrm>
        </p:spPr>
        <p:txBody>
          <a:bodyPr/>
          <a:lstStyle/>
          <a:p>
            <a:pPr>
              <a:defRPr/>
            </a:pPr>
            <a:r>
              <a:rPr lang="en-US" altLang="en-US" dirty="0" smtClean="0"/>
              <a:t>Department of Mathematics and Science</a:t>
            </a:r>
            <a:endParaRPr lang="en-US" alt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10125"/>
            <a:ext cx="15970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10400" y="5553670"/>
            <a:ext cx="1905000" cy="646331"/>
          </a:xfrm>
          <a:prstGeom prst="rect">
            <a:avLst/>
          </a:prstGeom>
          <a:noFill/>
        </p:spPr>
        <p:txBody>
          <a:bodyPr wrap="square" rtlCol="0">
            <a:spAutoFit/>
          </a:bodyPr>
          <a:lstStyle/>
          <a:p>
            <a:r>
              <a:rPr lang="en-US" dirty="0" smtClean="0"/>
              <a:t>                              pp. 117 - 118</a:t>
            </a:r>
            <a:endParaRPr lang="en-US" dirty="0"/>
          </a:p>
        </p:txBody>
      </p:sp>
    </p:spTree>
    <p:extLst>
      <p:ext uri="{BB962C8B-B14F-4D97-AF65-F5344CB8AC3E}">
        <p14:creationId xmlns:p14="http://schemas.microsoft.com/office/powerpoint/2010/main" val="96146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
            </a:r>
            <a:br>
              <a:rPr lang="en-US" dirty="0" smtClean="0">
                <a:solidFill>
                  <a:schemeClr val="bg2"/>
                </a:solidFill>
              </a:rPr>
            </a:br>
            <a:r>
              <a:rPr lang="en-US" dirty="0" smtClean="0">
                <a:solidFill>
                  <a:srgbClr val="FFC000"/>
                </a:solidFill>
              </a:rPr>
              <a:t>The </a:t>
            </a:r>
            <a:r>
              <a:rPr lang="en-US" dirty="0">
                <a:solidFill>
                  <a:srgbClr val="FFC000"/>
                </a:solidFill>
              </a:rPr>
              <a:t>Water </a:t>
            </a:r>
            <a:r>
              <a:rPr lang="en-US" dirty="0" smtClean="0">
                <a:solidFill>
                  <a:srgbClr val="FFC000"/>
                </a:solidFill>
              </a:rPr>
              <a:t>Cycle</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457200" y="1905000"/>
            <a:ext cx="8229600" cy="4191000"/>
          </a:xfrm>
        </p:spPr>
        <p:txBody>
          <a:bodyPr/>
          <a:lstStyle/>
          <a:p>
            <a:pPr marL="0" indent="0">
              <a:buNone/>
            </a:pPr>
            <a:r>
              <a:rPr lang="en-US" dirty="0" smtClean="0">
                <a:solidFill>
                  <a:srgbClr val="FFC000"/>
                </a:solidFill>
                <a:hlinkClick r:id="rId3"/>
              </a:rPr>
              <a:t>What is water used for?</a:t>
            </a:r>
            <a:endParaRPr lang="en-US" dirty="0" smtClean="0">
              <a:solidFill>
                <a:srgbClr val="FFC000"/>
              </a:solidFill>
            </a:endParaRPr>
          </a:p>
          <a:p>
            <a:pPr marL="0" indent="0">
              <a:buNone/>
            </a:pPr>
            <a:r>
              <a:rPr lang="en-US" dirty="0" smtClean="0">
                <a:solidFill>
                  <a:srgbClr val="FFC000"/>
                </a:solidFill>
              </a:rPr>
              <a:t>Where does </a:t>
            </a:r>
            <a:r>
              <a:rPr lang="en-US" dirty="0" smtClean="0">
                <a:solidFill>
                  <a:srgbClr val="FFC000"/>
                </a:solidFill>
                <a:hlinkClick r:id="rId4"/>
              </a:rPr>
              <a:t>a drop of water </a:t>
            </a:r>
            <a:r>
              <a:rPr lang="en-US" dirty="0" smtClean="0">
                <a:solidFill>
                  <a:srgbClr val="FFC000"/>
                </a:solidFill>
              </a:rPr>
              <a:t>come from?</a:t>
            </a:r>
          </a:p>
          <a:p>
            <a:pPr marL="0" indent="0">
              <a:buNone/>
            </a:pPr>
            <a:endParaRPr lang="en-US" dirty="0" smtClean="0">
              <a:solidFill>
                <a:srgbClr val="FFC000"/>
              </a:solidFill>
            </a:endParaRPr>
          </a:p>
          <a:p>
            <a:pPr marL="0" indent="0">
              <a:buNone/>
            </a:pPr>
            <a:endParaRPr lang="en-US" dirty="0">
              <a:solidFill>
                <a:srgbClr val="FFC000"/>
              </a:solidFill>
            </a:endParaRPr>
          </a:p>
          <a:p>
            <a:pPr marL="0" indent="0">
              <a:buNone/>
            </a:pPr>
            <a:endParaRPr lang="en-US" dirty="0" smtClean="0">
              <a:solidFill>
                <a:srgbClr val="FFC000"/>
              </a:solidFill>
            </a:endParaRPr>
          </a:p>
          <a:p>
            <a:pPr marL="0" indent="0">
              <a:buNone/>
            </a:pPr>
            <a:r>
              <a:rPr lang="en-US" dirty="0" smtClean="0">
                <a:solidFill>
                  <a:srgbClr val="FFC000"/>
                </a:solidFill>
              </a:rPr>
              <a:t>Why can we say we are always reusing the same water?</a:t>
            </a:r>
          </a:p>
          <a:p>
            <a:pPr marL="0" indent="0">
              <a:buNone/>
            </a:pPr>
            <a:endParaRPr lang="en-US" dirty="0" smtClean="0">
              <a:solidFill>
                <a:srgbClr val="FFC000"/>
              </a:solidFill>
            </a:endParaRPr>
          </a:p>
          <a:p>
            <a:endParaRPr lang="en-US" dirty="0" smtClean="0">
              <a:solidFill>
                <a:srgbClr val="FFC000"/>
              </a:solidFill>
            </a:endParaRPr>
          </a:p>
          <a:p>
            <a:endParaRPr lang="en-US" dirty="0">
              <a:solidFill>
                <a:srgbClr val="FFC000"/>
              </a:solidFill>
            </a:endParaRPr>
          </a:p>
        </p:txBody>
      </p:sp>
      <p:sp>
        <p:nvSpPr>
          <p:cNvPr id="4" name="Footer Placeholder 3"/>
          <p:cNvSpPr>
            <a:spLocks noGrp="1"/>
          </p:cNvSpPr>
          <p:nvPr>
            <p:ph type="ftr" sz="quarter" idx="11"/>
          </p:nvPr>
        </p:nvSpPr>
        <p:spPr/>
        <p:txBody>
          <a:bodyPr/>
          <a:lstStyle/>
          <a:p>
            <a:pPr>
              <a:defRPr/>
            </a:pPr>
            <a:r>
              <a:rPr lang="en-US" altLang="en-US" smtClean="0"/>
              <a:t>Department of Mathematics and Science</a:t>
            </a:r>
            <a:endParaRPr lang="en-US" altLang="en-US"/>
          </a:p>
        </p:txBody>
      </p:sp>
      <p:pic>
        <p:nvPicPr>
          <p:cNvPr id="5" name="Picture 4"/>
          <p:cNvPicPr>
            <a:picLocks noChangeAspect="1"/>
          </p:cNvPicPr>
          <p:nvPr/>
        </p:nvPicPr>
        <p:blipFill>
          <a:blip r:embed="rId5"/>
          <a:stretch>
            <a:fillRect/>
          </a:stretch>
        </p:blipFill>
        <p:spPr>
          <a:xfrm>
            <a:off x="7391400" y="76200"/>
            <a:ext cx="1591194" cy="1060796"/>
          </a:xfrm>
          <a:prstGeom prst="rect">
            <a:avLst/>
          </a:prstGeom>
        </p:spPr>
      </p:pic>
      <p:sp>
        <p:nvSpPr>
          <p:cNvPr id="6" name="TextBox 5"/>
          <p:cNvSpPr txBox="1"/>
          <p:nvPr/>
        </p:nvSpPr>
        <p:spPr>
          <a:xfrm>
            <a:off x="7620000" y="1289396"/>
            <a:ext cx="1219200" cy="369332"/>
          </a:xfrm>
          <a:prstGeom prst="rect">
            <a:avLst/>
          </a:prstGeom>
          <a:noFill/>
        </p:spPr>
        <p:txBody>
          <a:bodyPr wrap="square" rtlCol="0">
            <a:spAutoFit/>
          </a:bodyPr>
          <a:lstStyle/>
          <a:p>
            <a:r>
              <a:rPr lang="en-US" dirty="0" smtClean="0"/>
              <a:t>p. 119</a:t>
            </a:r>
            <a:endParaRPr lang="en-US" dirty="0"/>
          </a:p>
        </p:txBody>
      </p:sp>
      <p:pic>
        <p:nvPicPr>
          <p:cNvPr id="10" name="Picture 9"/>
          <p:cNvPicPr>
            <a:picLocks noChangeAspect="1"/>
          </p:cNvPicPr>
          <p:nvPr/>
        </p:nvPicPr>
        <p:blipFill>
          <a:blip r:embed="rId6"/>
          <a:stretch>
            <a:fillRect/>
          </a:stretch>
        </p:blipFill>
        <p:spPr>
          <a:xfrm>
            <a:off x="3276600" y="3276600"/>
            <a:ext cx="1824975" cy="1214438"/>
          </a:xfrm>
          <a:prstGeom prst="rect">
            <a:avLst/>
          </a:prstGeom>
        </p:spPr>
      </p:pic>
    </p:spTree>
    <p:extLst>
      <p:ext uri="{BB962C8B-B14F-4D97-AF65-F5344CB8AC3E}">
        <p14:creationId xmlns:p14="http://schemas.microsoft.com/office/powerpoint/2010/main" val="31773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a:hlinkClick r:id="rId3"/>
              </a:rPr>
              <a:t>The Water Cycle</a:t>
            </a:r>
            <a:r>
              <a:rPr lang="en-US" dirty="0"/>
              <a:t/>
            </a:r>
            <a:br>
              <a:rPr lang="en-US" dirty="0"/>
            </a:br>
            <a:r>
              <a:rPr lang="en-US" sz="2000" dirty="0" smtClean="0"/>
              <a:t>Study Jams video</a:t>
            </a:r>
            <a:endParaRPr lang="en-US" dirty="0"/>
          </a:p>
        </p:txBody>
      </p:sp>
      <p:sp>
        <p:nvSpPr>
          <p:cNvPr id="3" name="Content Placeholder 2"/>
          <p:cNvSpPr>
            <a:spLocks noGrp="1"/>
          </p:cNvSpPr>
          <p:nvPr>
            <p:ph sz="half" idx="1"/>
          </p:nvPr>
        </p:nvSpPr>
        <p:spPr>
          <a:xfrm>
            <a:off x="457200" y="2057400"/>
            <a:ext cx="2819400" cy="4038600"/>
          </a:xfrm>
          <a:ln>
            <a:solidFill>
              <a:schemeClr val="bg2">
                <a:lumMod val="90000"/>
                <a:lumOff val="10000"/>
              </a:schemeClr>
            </a:solidFill>
          </a:ln>
        </p:spPr>
        <p:txBody>
          <a:bodyPr/>
          <a:lstStyle/>
          <a:p>
            <a:pPr marL="457200" indent="-457200" eaLnBrk="1" hangingPunct="1">
              <a:lnSpc>
                <a:spcPct val="250000"/>
              </a:lnSpc>
              <a:buFont typeface="+mj-lt"/>
              <a:buAutoNum type="arabicPeriod"/>
              <a:defRPr/>
            </a:pPr>
            <a:r>
              <a:rPr lang="en-US" sz="2400" dirty="0" smtClean="0">
                <a:solidFill>
                  <a:schemeClr val="accent2"/>
                </a:solidFill>
                <a:hlinkClick r:id="rId4"/>
              </a:rPr>
              <a:t>Evaporation</a:t>
            </a:r>
            <a:endParaRPr lang="en-US" sz="2400" dirty="0">
              <a:solidFill>
                <a:schemeClr val="accent2"/>
              </a:solidFill>
            </a:endParaRPr>
          </a:p>
          <a:p>
            <a:pPr marL="457200" indent="-457200" eaLnBrk="1" hangingPunct="1">
              <a:lnSpc>
                <a:spcPct val="250000"/>
              </a:lnSpc>
              <a:buFont typeface="+mj-lt"/>
              <a:buAutoNum type="arabicPeriod"/>
              <a:defRPr/>
            </a:pPr>
            <a:r>
              <a:rPr lang="en-US" sz="2400" dirty="0" smtClean="0">
                <a:solidFill>
                  <a:schemeClr val="accent2"/>
                </a:solidFill>
                <a:hlinkClick r:id="rId5"/>
              </a:rPr>
              <a:t>Condensation</a:t>
            </a:r>
            <a:endParaRPr lang="en-US" sz="2400" dirty="0" smtClean="0">
              <a:solidFill>
                <a:schemeClr val="accent2"/>
              </a:solidFill>
            </a:endParaRPr>
          </a:p>
          <a:p>
            <a:pPr marL="457200" indent="-457200" eaLnBrk="1" hangingPunct="1">
              <a:lnSpc>
                <a:spcPct val="250000"/>
              </a:lnSpc>
              <a:buFont typeface="+mj-lt"/>
              <a:buAutoNum type="arabicPeriod"/>
              <a:defRPr/>
            </a:pPr>
            <a:r>
              <a:rPr lang="en-US" sz="2400" dirty="0" smtClean="0">
                <a:solidFill>
                  <a:schemeClr val="accent2"/>
                </a:solidFill>
                <a:hlinkClick r:id="rId6"/>
              </a:rPr>
              <a:t>Precipitation</a:t>
            </a:r>
            <a:endParaRPr lang="en-US" sz="2400" dirty="0">
              <a:solidFill>
                <a:schemeClr val="accent2"/>
              </a:solidFill>
            </a:endParaRPr>
          </a:p>
        </p:txBody>
      </p:sp>
      <p:sp>
        <p:nvSpPr>
          <p:cNvPr id="4" name="Content Placeholder 3"/>
          <p:cNvSpPr>
            <a:spLocks noGrp="1"/>
          </p:cNvSpPr>
          <p:nvPr>
            <p:ph sz="half" idx="2"/>
          </p:nvPr>
        </p:nvSpPr>
        <p:spPr>
          <a:xfrm>
            <a:off x="3581400" y="2072640"/>
            <a:ext cx="5410200" cy="4495800"/>
          </a:xfrm>
          <a:ln>
            <a:solidFill>
              <a:schemeClr val="bg2">
                <a:lumMod val="90000"/>
                <a:lumOff val="10000"/>
              </a:schemeClr>
            </a:solidFill>
          </a:ln>
        </p:spPr>
        <p:txBody>
          <a:bodyPr/>
          <a:lstStyle/>
          <a:p>
            <a:pPr marL="514350" indent="-514350">
              <a:buFont typeface="+mj-lt"/>
              <a:buAutoNum type="alphaUcPeriod"/>
            </a:pPr>
            <a:r>
              <a:rPr lang="en-US" dirty="0"/>
              <a:t>The process in which water </a:t>
            </a:r>
            <a:r>
              <a:rPr lang="en-US" dirty="0" smtClean="0"/>
              <a:t> turns </a:t>
            </a:r>
            <a:r>
              <a:rPr lang="en-US" dirty="0"/>
              <a:t>from a gas into a </a:t>
            </a:r>
            <a:r>
              <a:rPr lang="en-US" dirty="0" smtClean="0"/>
              <a:t>liquid.</a:t>
            </a:r>
          </a:p>
          <a:p>
            <a:pPr marL="514350" indent="-514350">
              <a:buFont typeface="+mj-lt"/>
              <a:buAutoNum type="alphaUcPeriod"/>
            </a:pPr>
            <a:r>
              <a:rPr lang="en-US" dirty="0" smtClean="0"/>
              <a:t>The </a:t>
            </a:r>
            <a:r>
              <a:rPr lang="en-US" dirty="0"/>
              <a:t>process in which </a:t>
            </a:r>
            <a:r>
              <a:rPr lang="en-US" dirty="0" smtClean="0"/>
              <a:t>water </a:t>
            </a:r>
            <a:r>
              <a:rPr lang="en-US" dirty="0"/>
              <a:t>changes from a liquid to a </a:t>
            </a:r>
            <a:r>
              <a:rPr lang="en-US" dirty="0" smtClean="0"/>
              <a:t>gas.</a:t>
            </a:r>
          </a:p>
          <a:p>
            <a:pPr marL="514350" indent="-514350">
              <a:buFont typeface="+mj-lt"/>
              <a:buAutoNum type="alphaUcPeriod"/>
            </a:pPr>
            <a:r>
              <a:rPr lang="en-US" dirty="0"/>
              <a:t>water that is released from clouds in the sky; includes rain, snow, sleet, </a:t>
            </a:r>
            <a:r>
              <a:rPr lang="en-US" dirty="0" smtClean="0"/>
              <a:t>and hail.</a:t>
            </a:r>
            <a:endParaRPr lang="en-US" dirty="0"/>
          </a:p>
        </p:txBody>
      </p:sp>
      <p:sp>
        <p:nvSpPr>
          <p:cNvPr id="5" name="Footer Placeholder 4"/>
          <p:cNvSpPr>
            <a:spLocks noGrp="1"/>
          </p:cNvSpPr>
          <p:nvPr>
            <p:ph type="ftr" sz="quarter" idx="11"/>
          </p:nvPr>
        </p:nvSpPr>
        <p:spPr>
          <a:xfrm>
            <a:off x="2667000" y="6156960"/>
            <a:ext cx="3810000" cy="457200"/>
          </a:xfrm>
        </p:spPr>
        <p:txBody>
          <a:bodyPr/>
          <a:lstStyle/>
          <a:p>
            <a:pPr>
              <a:defRPr/>
            </a:pPr>
            <a:r>
              <a:rPr lang="en-US" altLang="en-US" dirty="0" smtClean="0"/>
              <a:t>Department of Mathematics and Science</a:t>
            </a:r>
            <a:endParaRPr lang="en-US" altLang="en-US" dirty="0"/>
          </a:p>
        </p:txBody>
      </p:sp>
      <p:sp>
        <p:nvSpPr>
          <p:cNvPr id="6" name="Rectangle 5"/>
          <p:cNvSpPr/>
          <p:nvPr/>
        </p:nvSpPr>
        <p:spPr>
          <a:xfrm>
            <a:off x="76200" y="1219200"/>
            <a:ext cx="8915400" cy="553998"/>
          </a:xfrm>
          <a:prstGeom prst="rect">
            <a:avLst/>
          </a:prstGeom>
        </p:spPr>
        <p:txBody>
          <a:bodyPr wrap="square">
            <a:spAutoFit/>
          </a:bodyPr>
          <a:lstStyle/>
          <a:p>
            <a:pPr marL="0" indent="0" eaLnBrk="1" hangingPunct="1">
              <a:buFontTx/>
              <a:buNone/>
              <a:defRPr/>
            </a:pPr>
            <a:r>
              <a:rPr lang="en-US" sz="3000" dirty="0">
                <a:solidFill>
                  <a:schemeClr val="accent2"/>
                </a:solidFill>
              </a:rPr>
              <a:t>What are the three main steps in </a:t>
            </a:r>
            <a:r>
              <a:rPr lang="en-US" sz="3000" dirty="0" smtClean="0">
                <a:solidFill>
                  <a:schemeClr val="accent2"/>
                </a:solidFill>
              </a:rPr>
              <a:t>the </a:t>
            </a:r>
            <a:r>
              <a:rPr lang="en-US" sz="3000" dirty="0">
                <a:solidFill>
                  <a:schemeClr val="accent2"/>
                </a:solidFill>
              </a:rPr>
              <a:t>water cycle? </a:t>
            </a:r>
          </a:p>
        </p:txBody>
      </p:sp>
    </p:spTree>
    <p:extLst>
      <p:ext uri="{BB962C8B-B14F-4D97-AF65-F5344CB8AC3E}">
        <p14:creationId xmlns:p14="http://schemas.microsoft.com/office/powerpoint/2010/main" val="160596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5257800"/>
          </a:xfrm>
        </p:spPr>
        <p:txBody>
          <a:bodyPr/>
          <a:lstStyle/>
          <a:p>
            <a:pPr marL="0" indent="0" algn="ctr">
              <a:buFontTx/>
              <a:buNone/>
              <a:defRPr/>
            </a:pPr>
            <a:r>
              <a:rPr lang="en-US" b="1" dirty="0" smtClean="0">
                <a:solidFill>
                  <a:schemeClr val="accent6">
                    <a:lumMod val="60000"/>
                    <a:lumOff val="40000"/>
                  </a:schemeClr>
                </a:solidFill>
                <a:ea typeface="+mn-ea"/>
                <a:cs typeface="+mn-cs"/>
              </a:rPr>
              <a:t> </a:t>
            </a:r>
            <a:r>
              <a:rPr lang="en-US" dirty="0" smtClean="0">
                <a:solidFill>
                  <a:schemeClr val="accent6">
                    <a:lumMod val="60000"/>
                    <a:lumOff val="40000"/>
                  </a:schemeClr>
                </a:solidFill>
                <a:ea typeface="+mn-ea"/>
                <a:cs typeface="+mn-cs"/>
              </a:rPr>
              <a:t>Gr. 5 </a:t>
            </a:r>
            <a:r>
              <a:rPr lang="en-US" sz="2800" dirty="0" smtClean="0">
                <a:solidFill>
                  <a:schemeClr val="accent2">
                    <a:lumMod val="60000"/>
                    <a:lumOff val="40000"/>
                  </a:schemeClr>
                </a:solidFill>
                <a:ea typeface="+mn-ea"/>
                <a:cs typeface="+mn-cs"/>
              </a:rPr>
              <a:t>Essential Lab #10 </a:t>
            </a:r>
          </a:p>
          <a:p>
            <a:pPr marL="0" indent="0" algn="ctr">
              <a:buFontTx/>
              <a:buNone/>
              <a:defRPr/>
            </a:pPr>
            <a:r>
              <a:rPr lang="en-US" sz="2800" b="1" cap="all" dirty="0" smtClean="0"/>
              <a:t>Around </a:t>
            </a:r>
            <a:r>
              <a:rPr lang="en-US" sz="2800" b="1" cap="all" dirty="0"/>
              <a:t>and Around It Goes</a:t>
            </a:r>
            <a:r>
              <a:rPr lang="en-US" sz="2800" b="1" cap="all" dirty="0" smtClean="0"/>
              <a:t>!</a:t>
            </a:r>
          </a:p>
          <a:p>
            <a:pPr marL="0" indent="0" algn="ctr">
              <a:buFontTx/>
              <a:buNone/>
              <a:defRPr/>
            </a:pPr>
            <a:endParaRPr lang="en-US" sz="2800" b="1" cap="all" dirty="0">
              <a:ea typeface="+mn-ea"/>
              <a:cs typeface="+mn-cs"/>
            </a:endParaRPr>
          </a:p>
          <a:p>
            <a:pPr marL="0" indent="0" algn="ctr">
              <a:buFontTx/>
              <a:buNone/>
              <a:defRPr/>
            </a:pPr>
            <a:endParaRPr lang="en-US" sz="2800" b="1" cap="all" dirty="0" smtClean="0">
              <a:ea typeface="+mn-ea"/>
              <a:cs typeface="+mn-cs"/>
            </a:endParaRPr>
          </a:p>
          <a:p>
            <a:pPr marL="0" indent="0" algn="ctr">
              <a:buFontTx/>
              <a:buNone/>
              <a:defRPr/>
            </a:pPr>
            <a:endParaRPr lang="en-US" sz="2800" b="1" cap="all" dirty="0">
              <a:ea typeface="+mn-ea"/>
              <a:cs typeface="+mn-cs"/>
            </a:endParaRPr>
          </a:p>
          <a:p>
            <a:pPr marL="0" indent="0" algn="ctr">
              <a:buFontTx/>
              <a:buNone/>
              <a:defRPr/>
            </a:pPr>
            <a:endParaRPr lang="en-US" sz="2800" b="1" cap="all" dirty="0" smtClean="0">
              <a:ea typeface="+mn-ea"/>
              <a:cs typeface="+mn-cs"/>
            </a:endParaRPr>
          </a:p>
          <a:p>
            <a:pPr marL="0" indent="0">
              <a:buFontTx/>
              <a:buNone/>
              <a:defRPr/>
            </a:pPr>
            <a:r>
              <a:rPr lang="en-US" altLang="en-US" sz="2800" b="1" dirty="0">
                <a:solidFill>
                  <a:srgbClr val="FFFF00"/>
                </a:solidFill>
                <a:ea typeface="ＭＳ Ｐゴシック" pitchFamily="34" charset="-128"/>
              </a:rPr>
              <a:t>Essential Question: </a:t>
            </a:r>
            <a:endParaRPr lang="en-US" altLang="en-US" sz="2800" b="1" dirty="0" smtClean="0">
              <a:solidFill>
                <a:srgbClr val="FFFF00"/>
              </a:solidFill>
              <a:ea typeface="ＭＳ Ｐゴシック" pitchFamily="34" charset="-128"/>
            </a:endParaRPr>
          </a:p>
          <a:p>
            <a:pPr marL="0" indent="0">
              <a:buNone/>
              <a:defRPr/>
            </a:pPr>
            <a:r>
              <a:rPr lang="en-US" sz="2800" dirty="0"/>
              <a:t>What will happen to water in a cup if the cup is placed inside a sealed bag and left in a warm area? </a:t>
            </a:r>
          </a:p>
          <a:p>
            <a:pPr marL="0" indent="0">
              <a:buFontTx/>
              <a:buNone/>
              <a:defRPr/>
            </a:pPr>
            <a:r>
              <a:rPr lang="en-US" altLang="en-US" sz="2800" dirty="0">
                <a:solidFill>
                  <a:srgbClr val="FFFF00"/>
                </a:solidFill>
                <a:ea typeface="ＭＳ Ｐゴシック" pitchFamily="34" charset="-128"/>
              </a:rPr>
              <a:t/>
            </a:r>
            <a:br>
              <a:rPr lang="en-US" altLang="en-US" sz="2800" dirty="0">
                <a:solidFill>
                  <a:srgbClr val="FFFF00"/>
                </a:solidFill>
                <a:ea typeface="ＭＳ Ｐゴシック" pitchFamily="34" charset="-128"/>
              </a:rPr>
            </a:br>
            <a:endParaRPr lang="en-US" sz="2800" dirty="0" smtClean="0">
              <a:ea typeface="+mn-ea"/>
              <a:cs typeface="+mn-cs"/>
            </a:endParaRPr>
          </a:p>
        </p:txBody>
      </p:sp>
      <p:pic>
        <p:nvPicPr>
          <p:cNvPr id="8196" name="Picture 2" descr="The water Cyc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3258378" cy="18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53400" cy="2133600"/>
          </a:xfrm>
        </p:spPr>
        <p:txBody>
          <a:bodyPr/>
          <a:lstStyle/>
          <a:p>
            <a:pPr lvl="1">
              <a:defRPr/>
            </a:pPr>
            <a:r>
              <a:rPr lang="en-US" sz="6000" dirty="0" smtClean="0">
                <a:solidFill>
                  <a:srgbClr val="FFFF00"/>
                </a:solidFill>
                <a:latin typeface="Perpetua Titling MT" pitchFamily="18" charset="0"/>
                <a:hlinkClick r:id="rId3"/>
              </a:rPr>
              <a:t/>
            </a:r>
            <a:br>
              <a:rPr lang="en-US" sz="6000" dirty="0" smtClean="0">
                <a:solidFill>
                  <a:srgbClr val="FFFF00"/>
                </a:solidFill>
                <a:latin typeface="Perpetua Titling MT" pitchFamily="18" charset="0"/>
                <a:hlinkClick r:id="rId3"/>
              </a:rPr>
            </a:br>
            <a:r>
              <a:rPr lang="en-US" sz="6000" dirty="0" smtClean="0">
                <a:solidFill>
                  <a:srgbClr val="FFFF00"/>
                </a:solidFill>
                <a:latin typeface="Perpetua Titling MT" pitchFamily="18" charset="0"/>
              </a:rPr>
              <a:t/>
            </a:r>
            <a:br>
              <a:rPr lang="en-US" sz="6000" dirty="0" smtClean="0">
                <a:solidFill>
                  <a:srgbClr val="FFFF00"/>
                </a:solidFill>
                <a:latin typeface="Perpetua Titling MT" pitchFamily="18" charset="0"/>
              </a:rPr>
            </a:br>
            <a:r>
              <a:rPr lang="en-US" sz="4000" dirty="0" smtClean="0">
                <a:solidFill>
                  <a:srgbClr val="FFFF00"/>
                </a:solidFill>
                <a:latin typeface="Perpetua Titling MT" pitchFamily="18" charset="0"/>
                <a:hlinkClick r:id="rId4"/>
              </a:rPr>
              <a:t>One more look at the Water Cycle</a:t>
            </a:r>
            <a:r>
              <a:rPr lang="en-US" sz="4000" dirty="0" smtClean="0">
                <a:solidFill>
                  <a:srgbClr val="FFFF00"/>
                </a:solidFill>
                <a:latin typeface="Perpetua Titling MT" pitchFamily="18" charset="0"/>
              </a:rPr>
              <a:t/>
            </a:r>
            <a:br>
              <a:rPr lang="en-US" sz="4000" dirty="0" smtClean="0">
                <a:solidFill>
                  <a:srgbClr val="FFFF00"/>
                </a:solidFill>
                <a:latin typeface="Perpetua Titling MT" pitchFamily="18" charset="0"/>
              </a:rPr>
            </a:br>
            <a:r>
              <a:rPr lang="en-US" sz="6000" dirty="0" smtClean="0">
                <a:solidFill>
                  <a:srgbClr val="FFFF00"/>
                </a:solidFill>
                <a:latin typeface="Perpetua Titling MT" pitchFamily="18" charset="0"/>
              </a:rPr>
              <a:t> </a:t>
            </a:r>
            <a:r>
              <a:rPr lang="en-US" sz="6000" dirty="0" smtClean="0">
                <a:solidFill>
                  <a:srgbClr val="FFFF00"/>
                </a:solidFill>
              </a:rPr>
              <a:t/>
            </a:r>
            <a:br>
              <a:rPr lang="en-US" sz="6000" dirty="0" smtClean="0">
                <a:solidFill>
                  <a:srgbClr val="FFFF00"/>
                </a:solidFill>
              </a:rPr>
            </a:br>
            <a:r>
              <a:rPr lang="en-US" sz="6000" dirty="0" smtClean="0">
                <a:solidFill>
                  <a:srgbClr val="FFFF00"/>
                </a:solidFill>
              </a:rPr>
              <a:t/>
            </a:r>
            <a:br>
              <a:rPr lang="en-US" sz="6000" dirty="0" smtClean="0">
                <a:solidFill>
                  <a:srgbClr val="FFFF00"/>
                </a:solidFill>
              </a:rPr>
            </a:br>
            <a:r>
              <a:rPr lang="en-US" sz="6000" dirty="0" smtClean="0">
                <a:solidFill>
                  <a:srgbClr val="FFFF00"/>
                </a:solidFill>
              </a:rPr>
              <a:t/>
            </a:r>
            <a:br>
              <a:rPr lang="en-US" sz="6000" dirty="0" smtClean="0">
                <a:solidFill>
                  <a:srgbClr val="FFFF00"/>
                </a:solidFill>
              </a:rPr>
            </a:br>
            <a:r>
              <a:rPr lang="en-US" dirty="0" smtClean="0">
                <a:solidFill>
                  <a:schemeClr val="accent2">
                    <a:lumMod val="75000"/>
                  </a:schemeClr>
                </a:solidFill>
              </a:rPr>
              <a:t>Let’s Reflect: </a:t>
            </a:r>
            <a:r>
              <a:rPr lang="en-US" dirty="0" smtClean="0">
                <a:solidFill>
                  <a:srgbClr val="FFFF00"/>
                </a:solidFill>
              </a:rPr>
              <a:t/>
            </a:r>
            <a:br>
              <a:rPr lang="en-US" dirty="0" smtClean="0">
                <a:solidFill>
                  <a:srgbClr val="FFFF00"/>
                </a:solidFill>
              </a:rPr>
            </a:br>
            <a:r>
              <a:rPr lang="en-US" sz="2800" dirty="0" smtClean="0">
                <a:solidFill>
                  <a:srgbClr val="FFFF00"/>
                </a:solidFill>
              </a:rPr>
              <a:t>What is the </a:t>
            </a:r>
            <a:r>
              <a:rPr lang="en-US" sz="2800" dirty="0">
                <a:solidFill>
                  <a:srgbClr val="FFFF00"/>
                </a:solidFill>
              </a:rPr>
              <a:t>role of the ocean in the water </a:t>
            </a:r>
            <a:r>
              <a:rPr lang="en-US" sz="2800" dirty="0" smtClean="0">
                <a:solidFill>
                  <a:srgbClr val="FFFF00"/>
                </a:solidFill>
              </a:rPr>
              <a:t>cycle?</a:t>
            </a:r>
            <a:r>
              <a:rPr lang="en-US" sz="2800" dirty="0">
                <a:solidFill>
                  <a:srgbClr val="FFFF00"/>
                </a:solidFill>
              </a:rPr>
              <a:t/>
            </a:r>
            <a:br>
              <a:rPr lang="en-US" sz="2800" dirty="0">
                <a:solidFill>
                  <a:srgbClr val="FFFF00"/>
                </a:solidFill>
              </a:rPr>
            </a:br>
            <a:endParaRPr lang="en-US" sz="2800" dirty="0">
              <a:solidFill>
                <a:srgbClr val="FFFF00"/>
              </a:solidFill>
            </a:endParaRPr>
          </a:p>
        </p:txBody>
      </p:sp>
      <p:sp>
        <p:nvSpPr>
          <p:cNvPr id="3" name="Footer Placeholder 2"/>
          <p:cNvSpPr>
            <a:spLocks noGrp="1"/>
          </p:cNvSpPr>
          <p:nvPr>
            <p:ph type="ftr" sz="quarter" idx="11"/>
          </p:nvPr>
        </p:nvSpPr>
        <p:spPr>
          <a:xfrm>
            <a:off x="3124200" y="6248400"/>
            <a:ext cx="32766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pic>
        <p:nvPicPr>
          <p:cNvPr id="16388" name="Picture 2" descr="C:\Users\096512\AppData\Local\Microsoft\Windows\Temporary Internet Files\Content.IE5\23UV1E67\Water-sourc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905000"/>
            <a:ext cx="35814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a:off x="7095606" y="1773229"/>
            <a:ext cx="1591194" cy="1060796"/>
          </a:xfrm>
          <a:prstGeom prst="rect">
            <a:avLst/>
          </a:prstGeom>
        </p:spPr>
      </p:pic>
      <p:sp>
        <p:nvSpPr>
          <p:cNvPr id="6" name="TextBox 5"/>
          <p:cNvSpPr txBox="1"/>
          <p:nvPr/>
        </p:nvSpPr>
        <p:spPr>
          <a:xfrm>
            <a:off x="7010400" y="2813396"/>
            <a:ext cx="2057400" cy="923330"/>
          </a:xfrm>
          <a:prstGeom prst="rect">
            <a:avLst/>
          </a:prstGeom>
          <a:noFill/>
        </p:spPr>
        <p:txBody>
          <a:bodyPr wrap="square" rtlCol="0">
            <a:spAutoFit/>
          </a:bodyPr>
          <a:lstStyle/>
          <a:p>
            <a:r>
              <a:rPr lang="en-US" dirty="0" smtClean="0"/>
              <a:t>Inquiry 8: Water </a:t>
            </a:r>
            <a:r>
              <a:rPr lang="en-US" dirty="0"/>
              <a:t>C</a:t>
            </a:r>
            <a:r>
              <a:rPr lang="en-US" dirty="0" smtClean="0"/>
              <a:t>ycle Model </a:t>
            </a:r>
          </a:p>
          <a:p>
            <a:r>
              <a:rPr lang="en-US" dirty="0" smtClean="0"/>
              <a:t>pp. 121 -126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dirty="0" smtClean="0">
                <a:solidFill>
                  <a:srgbClr val="FFFF00"/>
                </a:solidFill>
                <a:ea typeface="ＭＳ Ｐゴシック" pitchFamily="34" charset="-128"/>
              </a:rPr>
              <a:t>What is the Sun’s role?</a:t>
            </a:r>
          </a:p>
        </p:txBody>
      </p:sp>
      <p:sp>
        <p:nvSpPr>
          <p:cNvPr id="4100" name="Rectangle 4"/>
          <p:cNvSpPr>
            <a:spLocks noGrp="1" noChangeArrowheads="1"/>
          </p:cNvSpPr>
          <p:nvPr>
            <p:ph type="body" sz="half" idx="2"/>
          </p:nvPr>
        </p:nvSpPr>
        <p:spPr>
          <a:xfrm>
            <a:off x="4652963" y="1600200"/>
            <a:ext cx="4033837" cy="4495800"/>
          </a:xfrm>
        </p:spPr>
        <p:txBody>
          <a:bodyPr/>
          <a:lstStyle/>
          <a:p>
            <a:pPr eaLnBrk="1" hangingPunct="1">
              <a:lnSpc>
                <a:spcPct val="90000"/>
              </a:lnSpc>
              <a:defRPr/>
            </a:pPr>
            <a:r>
              <a:rPr lang="en-US" sz="5400">
                <a:solidFill>
                  <a:srgbClr val="FFFF00"/>
                </a:solidFill>
                <a:cs typeface="+mn-cs"/>
              </a:rPr>
              <a:t>Heat from the sun changes water into water vapor</a:t>
            </a:r>
          </a:p>
        </p:txBody>
      </p:sp>
      <p:pic>
        <p:nvPicPr>
          <p:cNvPr id="4103" name="Picture 7" descr="so01038_"/>
          <p:cNvPicPr>
            <a:picLocks noGrp="1" noChangeAspect="1" noChangeArrowheads="1"/>
          </p:cNvPicPr>
          <p:nvPr>
            <p:ph type="clipArt" sz="half" idx="1"/>
          </p:nvPr>
        </p:nvPicPr>
        <p:blipFill>
          <a:blip r:embed="rId3"/>
          <a:srcRect/>
          <a:stretch>
            <a:fillRect/>
          </a:stretch>
        </p:blipFill>
        <p:spPr>
          <a:xfrm>
            <a:off x="457200" y="1754188"/>
            <a:ext cx="4033838" cy="4187825"/>
          </a:xfrm>
        </p:spPr>
      </p:pic>
      <p:sp>
        <p:nvSpPr>
          <p:cNvPr id="2" name="Footer Placeholder 1"/>
          <p:cNvSpPr>
            <a:spLocks noGrp="1"/>
          </p:cNvSpPr>
          <p:nvPr>
            <p:ph type="ftr" sz="quarter" idx="11"/>
          </p:nvPr>
        </p:nvSpPr>
        <p:spPr>
          <a:xfrm>
            <a:off x="3124200" y="6248400"/>
            <a:ext cx="32004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1000"/>
                                        <p:tgtEl>
                                          <p:spTgt spid="4100">
                                            <p:txEl>
                                              <p:pRg st="0" end="0"/>
                                            </p:txEl>
                                          </p:spTgt>
                                        </p:tgtEl>
                                      </p:cBhvr>
                                    </p:animEffect>
                                    <p:anim calcmode="lin" valueType="num">
                                      <p:cBhvr>
                                        <p:cTn id="13"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457200"/>
            <a:ext cx="7848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defRPr/>
            </a:pPr>
            <a:r>
              <a:rPr lang="en-US" sz="6000" dirty="0" smtClean="0">
                <a:latin typeface="Times New Roman" charset="0"/>
                <a:cs typeface="+mn-cs"/>
              </a:rPr>
              <a:t>What is the process called when the </a:t>
            </a:r>
            <a:r>
              <a:rPr lang="en-US" sz="6000" dirty="0" smtClean="0">
                <a:solidFill>
                  <a:srgbClr val="FFFF00"/>
                </a:solidFill>
                <a:latin typeface="Times New Roman" charset="0"/>
                <a:cs typeface="+mn-cs"/>
              </a:rPr>
              <a:t>sun</a:t>
            </a:r>
            <a:r>
              <a:rPr lang="en-US" sz="6000" dirty="0" smtClean="0">
                <a:latin typeface="Times New Roman" charset="0"/>
                <a:cs typeface="+mn-cs"/>
              </a:rPr>
              <a:t> changes water into water </a:t>
            </a:r>
            <a:r>
              <a:rPr lang="en-US" sz="6000" u="sng" dirty="0" smtClean="0">
                <a:latin typeface="Times New Roman" charset="0"/>
                <a:cs typeface="+mn-cs"/>
              </a:rPr>
              <a:t>vapor?</a:t>
            </a:r>
            <a:endParaRPr lang="en-US" sz="7200" u="sng" dirty="0" smtClean="0">
              <a:solidFill>
                <a:schemeClr val="accent2"/>
              </a:solidFill>
              <a:latin typeface="Times New Roman" charset="0"/>
              <a:cs typeface="+mn-cs"/>
            </a:endParaRPr>
          </a:p>
        </p:txBody>
      </p:sp>
      <p:sp>
        <p:nvSpPr>
          <p:cNvPr id="2" name="TextBox 1"/>
          <p:cNvSpPr txBox="1">
            <a:spLocks noChangeArrowheads="1"/>
          </p:cNvSpPr>
          <p:nvPr/>
        </p:nvSpPr>
        <p:spPr bwMode="auto">
          <a:xfrm>
            <a:off x="2438400" y="4495800"/>
            <a:ext cx="594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en-US" altLang="en-US" sz="6000">
                <a:solidFill>
                  <a:srgbClr val="FFFF00"/>
                </a:solidFill>
                <a:latin typeface="Times New Roman" panose="02020603050405020304" pitchFamily="18" charset="0"/>
              </a:rPr>
              <a:t>E</a:t>
            </a:r>
            <a:r>
              <a:rPr lang="en-US" altLang="en-US" sz="6000" u="sng">
                <a:latin typeface="Times New Roman" panose="02020603050405020304" pitchFamily="18" charset="0"/>
              </a:rPr>
              <a:t>VAPOR</a:t>
            </a:r>
            <a:r>
              <a:rPr lang="en-US" altLang="en-US" sz="6000">
                <a:solidFill>
                  <a:srgbClr val="FFFF00"/>
                </a:solidFill>
                <a:latin typeface="Times New Roman" panose="02020603050405020304" pitchFamily="18" charset="0"/>
              </a:rPr>
              <a:t>ATION</a:t>
            </a:r>
          </a:p>
        </p:txBody>
      </p:sp>
      <p:sp>
        <p:nvSpPr>
          <p:cNvPr id="3" name="Footer Placeholder 2"/>
          <p:cNvSpPr>
            <a:spLocks noGrp="1"/>
          </p:cNvSpPr>
          <p:nvPr>
            <p:ph type="ftr" sz="quarter" idx="11"/>
          </p:nvPr>
        </p:nvSpPr>
        <p:spPr>
          <a:xfrm>
            <a:off x="3124200" y="6248400"/>
            <a:ext cx="335280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200"/>
              <a:t>Department of Mathematics and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Custom 8">
      <a:dk1>
        <a:sysClr val="windowText" lastClr="000000"/>
      </a:dk1>
      <a:lt1>
        <a:sysClr val="window" lastClr="FFFFFF"/>
      </a:lt1>
      <a:dk2>
        <a:srgbClr val="1F497D"/>
      </a:dk2>
      <a:lt2>
        <a:srgbClr val="EEECE1"/>
      </a:lt2>
      <a:accent1>
        <a:srgbClr val="95B3D7"/>
      </a:accent1>
      <a:accent2>
        <a:srgbClr val="95B3D7"/>
      </a:accent2>
      <a:accent3>
        <a:srgbClr val="95B3D7"/>
      </a:accent3>
      <a:accent4>
        <a:srgbClr val="95B3D7"/>
      </a:accent4>
      <a:accent5>
        <a:srgbClr val="95B3D7"/>
      </a:accent5>
      <a:accent6>
        <a:srgbClr val="95B3D7"/>
      </a:accent6>
      <a:hlink>
        <a:srgbClr val="1F497D"/>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1113</TotalTime>
  <Words>1723</Words>
  <Application>Microsoft Office PowerPoint</Application>
  <PresentationFormat>On-screen Show (4:3)</PresentationFormat>
  <Paragraphs>180</Paragraphs>
  <Slides>22</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Algerian</vt:lpstr>
      <vt:lpstr>Arial</vt:lpstr>
      <vt:lpstr>Arial Rounded MT Bold</vt:lpstr>
      <vt:lpstr>Batang</vt:lpstr>
      <vt:lpstr>Calibri</vt:lpstr>
      <vt:lpstr>Perpetua Titling MT</vt:lpstr>
      <vt:lpstr>Times New Roman</vt:lpstr>
      <vt:lpstr>Wingdings</vt:lpstr>
      <vt:lpstr>Mountain Top</vt:lpstr>
      <vt:lpstr>2_Office Theme</vt:lpstr>
      <vt:lpstr>    Big Idea 7: Earth Systems and    Patterns   </vt:lpstr>
      <vt:lpstr>Item Specifications Benchmark Clarifications</vt:lpstr>
      <vt:lpstr>Does This Matter to Me?</vt:lpstr>
      <vt:lpstr> The Water Cycle </vt:lpstr>
      <vt:lpstr>The Water Cycle Study Jams video</vt:lpstr>
      <vt:lpstr>PowerPoint Presentation</vt:lpstr>
      <vt:lpstr>  One more look at the Water Cycle     Let’s Reflect:  What is the role of the ocean in the water cycle? </vt:lpstr>
      <vt:lpstr>What is the Sun’s role?</vt:lpstr>
      <vt:lpstr>PowerPoint Presentation</vt:lpstr>
      <vt:lpstr>PowerPoint Presentation</vt:lpstr>
      <vt:lpstr>Rain, sleet, hail or snow that falls from clouds</vt:lpstr>
      <vt:lpstr>Water Cycle Song (to the tune of  “She’ll Be Coming Around the Mountain”)</vt:lpstr>
      <vt:lpstr>PowerPoint Presentation</vt:lpstr>
      <vt:lpstr>PowerPoint Presentation</vt:lpstr>
      <vt:lpstr>Brief Constructed Response</vt:lpstr>
      <vt:lpstr>Musical Review</vt:lpstr>
      <vt:lpstr>True or False</vt:lpstr>
      <vt:lpstr>Review Questions</vt:lpstr>
      <vt:lpstr>PowerPoint Presentation</vt:lpstr>
      <vt:lpstr>GIZMOS Water Cycle Control the path of a drop of water as it travels through the water cycle. Many alternatives are presented at each stage. Determine how the water moves from one location to another, and learn how water resources are distributed in these locations. </vt:lpstr>
      <vt:lpstr>PowerPoint Presentation</vt:lpstr>
      <vt:lpstr>Enrichment /Elaboration</vt:lpstr>
    </vt:vector>
  </TitlesOfParts>
  <Company>Graves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Sedalia</dc:creator>
  <cp:lastModifiedBy>Kathryn Simonelli</cp:lastModifiedBy>
  <cp:revision>82</cp:revision>
  <cp:lastPrinted>2012-11-29T14:24:39Z</cp:lastPrinted>
  <dcterms:created xsi:type="dcterms:W3CDTF">2003-02-26T13:55:30Z</dcterms:created>
  <dcterms:modified xsi:type="dcterms:W3CDTF">2019-02-18T18:58:53Z</dcterms:modified>
</cp:coreProperties>
</file>