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66" r:id="rId2"/>
    <p:sldId id="359" r:id="rId3"/>
    <p:sldId id="383" r:id="rId4"/>
    <p:sldId id="391" r:id="rId5"/>
    <p:sldId id="392" r:id="rId6"/>
    <p:sldId id="396" r:id="rId7"/>
    <p:sldId id="384" r:id="rId8"/>
    <p:sldId id="395" r:id="rId9"/>
    <p:sldId id="398" r:id="rId10"/>
    <p:sldId id="394" r:id="rId11"/>
    <p:sldId id="402" r:id="rId12"/>
    <p:sldId id="403" r:id="rId13"/>
    <p:sldId id="379" r:id="rId14"/>
    <p:sldId id="393" r:id="rId15"/>
    <p:sldId id="375" r:id="rId16"/>
    <p:sldId id="399" r:id="rId17"/>
    <p:sldId id="400" r:id="rId18"/>
    <p:sldId id="404" r:id="rId19"/>
    <p:sldId id="406" r:id="rId20"/>
    <p:sldId id="381" r:id="rId21"/>
    <p:sldId id="362" r:id="rId22"/>
    <p:sldId id="389" r:id="rId23"/>
    <p:sldId id="390" r:id="rId24"/>
    <p:sldId id="407" r:id="rId25"/>
    <p:sldId id="377" r:id="rId26"/>
    <p:sldId id="378"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FCC8"/>
    <a:srgbClr val="009900"/>
    <a:srgbClr val="CC00FF"/>
    <a:srgbClr val="F6E998"/>
    <a:srgbClr val="996633"/>
    <a:srgbClr val="CCFF99"/>
    <a:srgbClr val="686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79052" autoAdjust="0"/>
  </p:normalViewPr>
  <p:slideViewPr>
    <p:cSldViewPr>
      <p:cViewPr varScale="1">
        <p:scale>
          <a:sx n="57" d="100"/>
          <a:sy n="57" d="100"/>
        </p:scale>
        <p:origin x="176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9/14/2019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9/14/2019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TEST ITEM SPECIFICATIONS: </a:t>
            </a:r>
            <a:r>
              <a:rPr lang="en-US" sz="1200" b="1" i="0" kern="1200" baseline="0" dirty="0">
                <a:solidFill>
                  <a:srgbClr val="FF0000"/>
                </a:solidFill>
                <a:latin typeface="+mn-lt"/>
                <a:ea typeface="+mn-ea"/>
                <a:cs typeface="+mn-cs"/>
              </a:rPr>
              <a:t>(</a:t>
            </a:r>
            <a:r>
              <a:rPr lang="en-US" sz="1200" b="1" i="0" u="sng" kern="1200" baseline="0" dirty="0">
                <a:solidFill>
                  <a:srgbClr val="FF0000"/>
                </a:solidFill>
                <a:latin typeface="+mn-lt"/>
                <a:ea typeface="+mn-ea"/>
                <a:cs typeface="+mn-cs"/>
              </a:rPr>
              <a:t>NOTE</a:t>
            </a:r>
            <a:r>
              <a:rPr lang="en-US" sz="1200" b="1" i="0" kern="1200" baseline="0" dirty="0">
                <a:solidFill>
                  <a:srgbClr val="FF0000"/>
                </a:solidFill>
                <a:latin typeface="+mn-lt"/>
                <a:ea typeface="+mn-ea"/>
                <a:cs typeface="+mn-cs"/>
              </a:rPr>
              <a:t>- This benchmark is assessed every year on FCAT)</a:t>
            </a:r>
            <a:endParaRPr lang="en-US" sz="1200" b="1" i="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Benchmark Clarifications </a:t>
            </a:r>
            <a:r>
              <a:rPr lang="en-US" sz="1200" kern="1200" baseline="0" dirty="0">
                <a:solidFill>
                  <a:schemeClr val="tx1"/>
                </a:solidFill>
                <a:latin typeface="+mn-lt"/>
                <a:ea typeface="+mn-ea"/>
                <a:cs typeface="+mn-cs"/>
              </a:rPr>
              <a:t>Students will compare and/or contrast the physical properties of solids, liquids, and/or gases. </a:t>
            </a:r>
          </a:p>
          <a:p>
            <a:r>
              <a:rPr lang="en-US" sz="1200" kern="1200" baseline="0" dirty="0">
                <a:solidFill>
                  <a:schemeClr val="tx1"/>
                </a:solidFill>
                <a:latin typeface="+mn-lt"/>
                <a:ea typeface="+mn-ea"/>
                <a:cs typeface="+mn-cs"/>
              </a:rPr>
              <a:t>Students will describe or classify a material as a solid, liquid, or gas. </a:t>
            </a:r>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Content Limit </a:t>
            </a:r>
            <a:r>
              <a:rPr lang="en-US" sz="1200" kern="1200" baseline="0" dirty="0">
                <a:solidFill>
                  <a:schemeClr val="tx1"/>
                </a:solidFill>
                <a:latin typeface="+mn-lt"/>
                <a:ea typeface="+mn-ea"/>
                <a:cs typeface="+mn-cs"/>
              </a:rPr>
              <a:t>Items will not address or assess particle behavior in each state of matter or between states of matter. </a:t>
            </a:r>
          </a:p>
          <a:p>
            <a:r>
              <a:rPr lang="en-US" sz="1200" kern="1200" baseline="0" dirty="0">
                <a:solidFill>
                  <a:schemeClr val="tx1"/>
                </a:solidFill>
                <a:latin typeface="+mn-lt"/>
                <a:ea typeface="+mn-ea"/>
                <a:cs typeface="+mn-cs"/>
              </a:rPr>
              <a:t>Items will not address or assess the water cycle. </a:t>
            </a:r>
          </a:p>
          <a:p>
            <a:r>
              <a:rPr lang="en-US" sz="1200" kern="1200" baseline="0" dirty="0">
                <a:solidFill>
                  <a:schemeClr val="tx1"/>
                </a:solidFill>
                <a:latin typeface="+mn-lt"/>
                <a:ea typeface="+mn-ea"/>
                <a:cs typeface="+mn-cs"/>
              </a:rPr>
              <a:t>Items may refer to common tools used to measure basic properties of solids, liquids, and gases but will not assess specific knowledge of the tools. </a:t>
            </a:r>
          </a:p>
          <a:p>
            <a:r>
              <a:rPr lang="en-US" sz="1200" kern="1200" baseline="0" dirty="0">
                <a:solidFill>
                  <a:schemeClr val="tx1"/>
                </a:solidFill>
                <a:latin typeface="+mn-lt"/>
                <a:ea typeface="+mn-ea"/>
                <a:cs typeface="+mn-cs"/>
              </a:rPr>
              <a:t>Items will not assess the difference between weight and mass. </a:t>
            </a:r>
          </a:p>
          <a:p>
            <a:r>
              <a:rPr lang="en-US" sz="1200" kern="1200" baseline="0" dirty="0">
                <a:solidFill>
                  <a:schemeClr val="tx1"/>
                </a:solidFill>
                <a:latin typeface="+mn-lt"/>
                <a:ea typeface="+mn-ea"/>
                <a:cs typeface="+mn-cs"/>
              </a:rPr>
              <a:t>Items will not assess unit of measure. </a:t>
            </a:r>
          </a:p>
          <a:p>
            <a:r>
              <a:rPr lang="en-US" sz="1200" kern="1200" baseline="0" dirty="0">
                <a:solidFill>
                  <a:schemeClr val="tx1"/>
                </a:solidFill>
                <a:latin typeface="+mn-lt"/>
                <a:ea typeface="+mn-ea"/>
                <a:cs typeface="+mn-cs"/>
              </a:rPr>
              <a:t>Items will not require unit conversions to compare data. </a:t>
            </a:r>
          </a:p>
          <a:p>
            <a:r>
              <a:rPr lang="en-US" sz="1200" kern="1200" baseline="0" dirty="0">
                <a:solidFill>
                  <a:schemeClr val="tx1"/>
                </a:solidFill>
                <a:latin typeface="+mn-lt"/>
                <a:ea typeface="+mn-ea"/>
                <a:cs typeface="+mn-cs"/>
              </a:rPr>
              <a:t>Items will not address or assess density as a property. </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As</a:t>
            </a:r>
            <a:r>
              <a:rPr lang="en-US" baseline="0" dirty="0"/>
              <a:t> temperatures increase, ice(solid) will become water (liquid)  or water (liquid) will become water vapor (gas)</a:t>
            </a:r>
          </a:p>
          <a:p>
            <a:r>
              <a:rPr lang="en-US" baseline="0" dirty="0"/>
              <a:t>As temperatures decrease, water changes from gas to liquid to solid</a:t>
            </a:r>
          </a:p>
          <a:p>
            <a:r>
              <a:rPr lang="en-US" baseline="0" dirty="0"/>
              <a:t>Remind students that we measure temperature in degrees Celsius in Science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Textures</a:t>
            </a:r>
            <a:r>
              <a:rPr lang="en-US" baseline="0" dirty="0"/>
              <a:t> are identified by the use of visual and tactile observations.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the students hold up a card with their</a:t>
            </a:r>
            <a:r>
              <a:rPr lang="en-US" baseline="0" dirty="0"/>
              <a:t> response on it (A,B,C,D) so that you can easily see if the students are getting the correct answer.</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Solid – a state of matter</a:t>
            </a:r>
            <a:r>
              <a:rPr lang="en-US" baseline="0" dirty="0"/>
              <a:t> in which the substance has a definite shape and definite volume</a:t>
            </a:r>
            <a:endParaRPr lang="en-US" dirty="0"/>
          </a:p>
          <a:p>
            <a:r>
              <a:rPr lang="en-US" dirty="0"/>
              <a:t>Liquid – a state of matter in which the substance has a definite volume</a:t>
            </a:r>
            <a:r>
              <a:rPr lang="en-US" baseline="0" dirty="0"/>
              <a:t> but takes the shape of its container.</a:t>
            </a:r>
            <a:endParaRPr lang="en-US" dirty="0"/>
          </a:p>
          <a:p>
            <a:r>
              <a:rPr lang="en-US" dirty="0"/>
              <a:t>Gas – a state of matter in which the substance takes both the shape and the volume</a:t>
            </a:r>
            <a:r>
              <a:rPr lang="en-US" baseline="0" dirty="0"/>
              <a:t> of its container</a:t>
            </a:r>
            <a:endParaRPr lang="en-US" dirty="0"/>
          </a:p>
          <a:p>
            <a:r>
              <a:rPr lang="en-US" dirty="0"/>
              <a:t>Volume</a:t>
            </a:r>
            <a:r>
              <a:rPr lang="en-US" baseline="0" dirty="0"/>
              <a:t> – the amount of space that an object or substance takes up.</a:t>
            </a:r>
          </a:p>
          <a:p>
            <a:r>
              <a:rPr lang="en-US" baseline="0" dirty="0"/>
              <a:t>Mass – the amount of matter in an object or substance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Texture - </a:t>
            </a:r>
            <a:r>
              <a:rPr lang="en-US" sz="1200" dirty="0"/>
              <a:t>the characteristic appearance of a surface having a tactile quality</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a:t>B - volume of a liquid can be easily measured in a graduated cylinder</a:t>
            </a:r>
          </a:p>
          <a:p>
            <a:pPr marL="228600" indent="-228600">
              <a:buAutoNum type="arabicPeriod"/>
            </a:pPr>
            <a:r>
              <a:rPr lang="en-US" baseline="0" dirty="0"/>
              <a:t>C – Shape is the best answer because solids are the only ones that have a definite shape</a:t>
            </a:r>
          </a:p>
          <a:p>
            <a:pPr marL="228600" indent="-228600">
              <a:buAutoNum type="arabicPeriod"/>
            </a:pPr>
            <a:r>
              <a:rPr lang="en-US" baseline="0" dirty="0"/>
              <a:t>A – Liquid can be measured in milliliters with a graduated cylinder not a ruler, thermometer or a scale</a:t>
            </a:r>
          </a:p>
          <a:p>
            <a:pPr marL="228600" indent="-228600">
              <a:buAutoNum type="arabicPeriod"/>
            </a:pPr>
            <a:r>
              <a:rPr lang="en-US" baseline="0" dirty="0"/>
              <a:t>A – Steel is magnetic but aluminum is not magnetic so they could easily be separated with a magnet</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Be sure</a:t>
            </a:r>
            <a:r>
              <a:rPr lang="en-US" baseline="0" dirty="0"/>
              <a:t> to set high expectations for a written summary!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a:t>
            </a:r>
            <a:r>
              <a:rPr lang="en-US" baseline="0" dirty="0"/>
              <a:t> shape stays exactly the same ( it doesn’t flatten like a pancake)</a:t>
            </a:r>
          </a:p>
          <a:p>
            <a:r>
              <a:rPr lang="en-US" baseline="0" dirty="0"/>
              <a:t>The size stays exactly the same (it doesn’t get bigger or smaller)</a:t>
            </a:r>
          </a:p>
          <a:p>
            <a:r>
              <a:rPr lang="en-US" baseline="0" dirty="0"/>
              <a:t>Be sure to dispel the misconception that small solids (like sand and salt) change shape when they are poured…each piece is a separate solid.  When small solids are poured from container to container it is like a pile of bricks tumbling and, although the shape of the pile changes, the bricks themselves retain their integrity.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a:t>
            </a:r>
            <a:r>
              <a:rPr lang="en-US" baseline="0" dirty="0"/>
              <a:t> shape changes based on the container that it is in.</a:t>
            </a:r>
          </a:p>
          <a:p>
            <a:r>
              <a:rPr lang="en-US" baseline="0" dirty="0"/>
              <a:t>The volume (amount) stays exactly the same.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a:t>
            </a:r>
            <a:r>
              <a:rPr lang="en-US" baseline="0" dirty="0"/>
              <a:t> shape changes based on the container that it is in.</a:t>
            </a:r>
          </a:p>
          <a:p>
            <a:r>
              <a:rPr lang="en-US" baseline="0" dirty="0"/>
              <a:t>The volume changes to fill the container or space.</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a:t>Solids have a definite shape (they are rigid)</a:t>
            </a:r>
          </a:p>
          <a:p>
            <a:r>
              <a:rPr lang="en-US" baseline="0" dirty="0"/>
              <a:t>Liquids and gasses take the shape of their container (they flow)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Solids – definite shape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Solids and liquids – Definite volume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Liquids and Gas</a:t>
            </a:r>
            <a:r>
              <a:rPr lang="en-US" baseline="0" dirty="0"/>
              <a:t> – no definite shape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Gas – no</a:t>
            </a:r>
            <a:r>
              <a:rPr lang="en-US" baseline="0" dirty="0"/>
              <a:t> definite volume</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9/14/2019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9/14/2019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9/14/2019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9/14/2019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9/14/2019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9/14/2019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9/14/2019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9/14/2019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9/14/2019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9/14/2019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9/14/2019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9/14/2019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9/14/2019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9/14/2019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media.photobucket.com/image/balance%20scale/Kamerker/Science%20graphics/scale-1.gif?o=14" TargetMode="External"/><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gif"/><Relationship Id="rId4" Type="http://schemas.openxmlformats.org/officeDocument/2006/relationships/hyperlink" Target="http://media.photobucket.com/image/balance%20scale/Kamerker/Science%20graphics/scale-1.gif?o=1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a:t>Elementary Science</a:t>
            </a:r>
          </a:p>
        </p:txBody>
      </p:sp>
      <p:sp>
        <p:nvSpPr>
          <p:cNvPr id="17410" name="Content Placeholder 5"/>
          <p:cNvSpPr>
            <a:spLocks noGrp="1"/>
          </p:cNvSpPr>
          <p:nvPr>
            <p:ph type="subTitle" idx="1"/>
          </p:nvPr>
        </p:nvSpPr>
        <p:spPr>
          <a:xfrm>
            <a:off x="3657600" y="2819400"/>
            <a:ext cx="5257800" cy="1114425"/>
          </a:xfrm>
        </p:spPr>
        <p:txBody>
          <a:bodyPr/>
          <a:lstStyle/>
          <a:p>
            <a:pPr marR="0" algn="l" eaLnBrk="1" hangingPunct="1"/>
            <a:r>
              <a:rPr lang="en-US" sz="3600" b="1" dirty="0"/>
              <a:t>Science Focus Lesson SC.5.P.8.1</a:t>
            </a:r>
          </a:p>
          <a:p>
            <a:pPr marR="0" algn="l" eaLnBrk="1" hangingPunct="1"/>
            <a:r>
              <a:rPr lang="en-US" sz="3600" b="1" dirty="0"/>
              <a:t>Properties of Matter</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type="body" sz="half" idx="1"/>
          </p:nvPr>
        </p:nvSpPr>
        <p:spPr>
          <a:xfrm>
            <a:off x="228600" y="1219200"/>
            <a:ext cx="4495800" cy="4724400"/>
          </a:xfrm>
        </p:spPr>
        <p:txBody>
          <a:bodyPr/>
          <a:lstStyle/>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5" name="Rectangle 2"/>
          <p:cNvSpPr txBox="1">
            <a:spLocks/>
          </p:cNvSpPr>
          <p:nvPr/>
        </p:nvSpPr>
        <p:spPr bwMode="auto">
          <a:xfrm>
            <a:off x="381000" y="685800"/>
            <a:ext cx="3124200" cy="7810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dirty="0">
                <a:solidFill>
                  <a:schemeClr val="tx2"/>
                </a:solidFill>
                <a:latin typeface="+mj-lt"/>
                <a:ea typeface="+mj-ea"/>
                <a:cs typeface="+mj-cs"/>
              </a:rPr>
              <a:t>Temperature</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p:cNvSpPr>
          <p:nvPr/>
        </p:nvSpPr>
        <p:spPr bwMode="auto">
          <a:xfrm>
            <a:off x="228600" y="1524000"/>
            <a:ext cx="441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Temperature is the average speed</a:t>
            </a:r>
            <a:r>
              <a:rPr kumimoji="0" lang="en-US" sz="2800" b="0" i="0" u="none" strike="noStrike" kern="1200" cap="none" spc="0" normalizeH="0" noProof="0" dirty="0">
                <a:ln>
                  <a:noFill/>
                </a:ln>
                <a:solidFill>
                  <a:schemeClr val="tx1"/>
                </a:solidFill>
                <a:effectLst/>
                <a:uLnTx/>
                <a:uFillTx/>
                <a:latin typeface="+mn-lt"/>
                <a:ea typeface="+mn-ea"/>
                <a:cs typeface="+mn-cs"/>
              </a:rPr>
              <a:t> of the particles in a substance (solid, liquid or gas)</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Arial" pitchFamily="34" charset="0"/>
              <a:buChar char="•"/>
              <a:tabLst/>
              <a:defRPr/>
            </a:pPr>
            <a:r>
              <a:rPr lang="en-US" sz="2800" baseline="0" dirty="0">
                <a:latin typeface="+mn-lt"/>
              </a:rPr>
              <a:t>Temperature is measured by a thermometer.</a:t>
            </a:r>
            <a:r>
              <a:rPr lang="en-US" sz="2800" dirty="0">
                <a:latin typeface="+mn-lt"/>
              </a:rPr>
              <a:t> </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Arial" pitchFamily="34" charset="0"/>
              <a:buChar char="•"/>
              <a:tabLst/>
              <a:defRPr/>
            </a:pPr>
            <a:r>
              <a:rPr lang="en-US" sz="2800" dirty="0">
                <a:latin typeface="+mn-lt"/>
              </a:rPr>
              <a:t>Temperature is measured in degrees Celsius  (</a:t>
            </a:r>
            <a:r>
              <a:rPr lang="en-US" sz="2800" baseline="30000" dirty="0" err="1">
                <a:latin typeface="+mn-lt"/>
              </a:rPr>
              <a:t>o</a:t>
            </a:r>
            <a:r>
              <a:rPr lang="en-US" sz="2800" dirty="0" err="1">
                <a:latin typeface="+mn-lt"/>
              </a:rPr>
              <a:t>C</a:t>
            </a:r>
            <a:r>
              <a:rPr lang="en-US" sz="2800" dirty="0">
                <a:latin typeface="+mn-lt"/>
              </a:rPr>
              <a:t>)</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Arial" pitchFamily="34" charset="0"/>
              <a:buChar char="•"/>
              <a:tabLst/>
              <a:defRPr/>
            </a:pPr>
            <a:r>
              <a:rPr lang="en-US" sz="2800" dirty="0">
                <a:latin typeface="+mn-lt"/>
              </a:rPr>
              <a:t>Temperature can cause a substance to change state.  For example: solid to liquid or liquid to gas  </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7" name="Picture 9" descr="C:\Documents and Settings\laura.holland\Local Settings\Temporary Internet Files\Content.IE5\U92F0S4Z\MC900196458[1].wmf"/>
          <p:cNvPicPr>
            <a:picLocks noChangeAspect="1" noChangeArrowheads="1"/>
          </p:cNvPicPr>
          <p:nvPr/>
        </p:nvPicPr>
        <p:blipFill>
          <a:blip r:embed="rId3" cstate="print"/>
          <a:srcRect/>
          <a:stretch>
            <a:fillRect/>
          </a:stretch>
        </p:blipFill>
        <p:spPr bwMode="auto">
          <a:xfrm>
            <a:off x="6934200" y="4953000"/>
            <a:ext cx="1818742" cy="1596542"/>
          </a:xfrm>
          <a:prstGeom prst="rect">
            <a:avLst/>
          </a:prstGeom>
          <a:noFill/>
        </p:spPr>
      </p:pic>
      <p:pic>
        <p:nvPicPr>
          <p:cNvPr id="8" name="il_fi" descr="http://image.made-in-china.com/2f0j00taQEMpYhDTDZ/Cardboard-Thermometers-LX-003-.jpg"/>
          <p:cNvPicPr/>
          <p:nvPr/>
        </p:nvPicPr>
        <p:blipFill>
          <a:blip r:embed="rId4" cstate="print"/>
          <a:srcRect/>
          <a:stretch>
            <a:fillRect/>
          </a:stretch>
        </p:blipFill>
        <p:spPr bwMode="auto">
          <a:xfrm>
            <a:off x="6096000" y="457200"/>
            <a:ext cx="3048000" cy="4114800"/>
          </a:xfrm>
          <a:prstGeom prst="rect">
            <a:avLst/>
          </a:prstGeom>
          <a:noFill/>
          <a:ln w="9525">
            <a:noFill/>
            <a:miter lim="800000"/>
            <a:headEnd/>
            <a:tailEnd/>
          </a:ln>
        </p:spPr>
      </p:pic>
      <p:pic>
        <p:nvPicPr>
          <p:cNvPr id="2054" name="Picture 6" descr="C:\Documents and Settings\laura.holland\Local Settings\Temporary Internet Files\Content.IE5\X3R7H0WI\MP900446886[1].jpg"/>
          <p:cNvPicPr>
            <a:picLocks noChangeAspect="1" noChangeArrowheads="1"/>
          </p:cNvPicPr>
          <p:nvPr/>
        </p:nvPicPr>
        <p:blipFill>
          <a:blip r:embed="rId5" cstate="print"/>
          <a:srcRect/>
          <a:stretch>
            <a:fillRect/>
          </a:stretch>
        </p:blipFill>
        <p:spPr bwMode="auto">
          <a:xfrm>
            <a:off x="4572000" y="4114800"/>
            <a:ext cx="2536819" cy="18986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762000"/>
            <a:ext cx="2667000" cy="781050"/>
          </a:xfrm>
        </p:spPr>
        <p:txBody>
          <a:bodyPr/>
          <a:lstStyle/>
          <a:p>
            <a:r>
              <a:rPr lang="en-US" sz="4400" dirty="0"/>
              <a:t>Texture</a:t>
            </a:r>
          </a:p>
        </p:txBody>
      </p:sp>
      <p:sp>
        <p:nvSpPr>
          <p:cNvPr id="100354" name="Rectangle 3"/>
          <p:cNvSpPr>
            <a:spLocks noGrp="1"/>
          </p:cNvSpPr>
          <p:nvPr>
            <p:ph type="body" sz="half" idx="1"/>
          </p:nvPr>
        </p:nvSpPr>
        <p:spPr>
          <a:xfrm>
            <a:off x="0" y="1447800"/>
            <a:ext cx="5105400" cy="4953000"/>
          </a:xfrm>
        </p:spPr>
        <p:txBody>
          <a:bodyPr/>
          <a:lstStyle/>
          <a:p>
            <a:pPr>
              <a:buNone/>
            </a:pPr>
            <a:r>
              <a:rPr lang="en-US" sz="3200" dirty="0"/>
              <a:t>Texture is the characteristic appearance of a surface having a tactile quality</a:t>
            </a:r>
          </a:p>
          <a:p>
            <a:pPr>
              <a:buNone/>
            </a:pPr>
            <a:endParaRPr lang="en-US" sz="3200" dirty="0"/>
          </a:p>
          <a:p>
            <a:pPr>
              <a:lnSpc>
                <a:spcPct val="90000"/>
              </a:lnSpc>
            </a:pPr>
            <a:r>
              <a:rPr lang="en-US" sz="3200" dirty="0"/>
              <a:t>Observations are used to describe Textures.</a:t>
            </a:r>
          </a:p>
          <a:p>
            <a:pPr>
              <a:lnSpc>
                <a:spcPct val="90000"/>
              </a:lnSpc>
            </a:pPr>
            <a:r>
              <a:rPr lang="en-US" sz="3200" dirty="0"/>
              <a:t>Some words that describe textures are, smooth, rough, bumpy, and grainy. </a:t>
            </a:r>
            <a:endParaRPr lang="en-US" sz="30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58378" name="Picture 10" descr="C:\Documents and Settings\laura.holland\Local Settings\Temporary Internet Files\Content.IE5\CZ72A6G0\MP900227600[1].jpg"/>
          <p:cNvPicPr>
            <a:picLocks noChangeAspect="1" noChangeArrowheads="1"/>
          </p:cNvPicPr>
          <p:nvPr/>
        </p:nvPicPr>
        <p:blipFill>
          <a:blip r:embed="rId3" cstate="print"/>
          <a:srcRect/>
          <a:stretch>
            <a:fillRect/>
          </a:stretch>
        </p:blipFill>
        <p:spPr bwMode="auto">
          <a:xfrm rot="5400000">
            <a:off x="5683206" y="2851194"/>
            <a:ext cx="2520315" cy="3828327"/>
          </a:xfrm>
          <a:prstGeom prst="rect">
            <a:avLst/>
          </a:prstGeom>
          <a:noFill/>
        </p:spPr>
      </p:pic>
      <p:pic>
        <p:nvPicPr>
          <p:cNvPr id="58370" name="Picture 2" descr="C:\Documents and Settings\laura.holland\Local Settings\Temporary Internet Files\Content.IE5\CZ72A6G0\MP900178599[1].jpg"/>
          <p:cNvPicPr>
            <a:picLocks noChangeAspect="1" noChangeArrowheads="1"/>
          </p:cNvPicPr>
          <p:nvPr/>
        </p:nvPicPr>
        <p:blipFill>
          <a:blip r:embed="rId4" cstate="print"/>
          <a:srcRect/>
          <a:stretch>
            <a:fillRect/>
          </a:stretch>
        </p:blipFill>
        <p:spPr bwMode="auto">
          <a:xfrm>
            <a:off x="5334000" y="1219200"/>
            <a:ext cx="3200400" cy="2133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sz="4000" dirty="0"/>
              <a:t>Additional properties of matter  </a:t>
            </a:r>
          </a:p>
        </p:txBody>
      </p:sp>
      <p:sp>
        <p:nvSpPr>
          <p:cNvPr id="3" name="Text Placeholder 2"/>
          <p:cNvSpPr>
            <a:spLocks noGrp="1"/>
          </p:cNvSpPr>
          <p:nvPr>
            <p:ph type="body" sz="half" idx="1"/>
          </p:nvPr>
        </p:nvSpPr>
        <p:spPr>
          <a:xfrm>
            <a:off x="457200" y="1600200"/>
            <a:ext cx="4419600" cy="4800600"/>
          </a:xfrm>
        </p:spPr>
        <p:txBody>
          <a:bodyPr/>
          <a:lstStyle/>
          <a:p>
            <a:r>
              <a:rPr lang="en-US" sz="3300" dirty="0"/>
              <a:t>Hardness</a:t>
            </a:r>
          </a:p>
          <a:p>
            <a:r>
              <a:rPr lang="en-US" sz="3300" dirty="0"/>
              <a:t>Reaction to oxygen (rust) </a:t>
            </a:r>
          </a:p>
          <a:p>
            <a:r>
              <a:rPr lang="en-US" sz="3300" dirty="0"/>
              <a:t>Color</a:t>
            </a:r>
          </a:p>
          <a:p>
            <a:r>
              <a:rPr lang="en-US" sz="3300" dirty="0"/>
              <a:t>Shape</a:t>
            </a:r>
          </a:p>
          <a:p>
            <a:r>
              <a:rPr lang="en-US" sz="3300" dirty="0"/>
              <a:t>Odor</a:t>
            </a:r>
          </a:p>
          <a:p>
            <a:r>
              <a:rPr lang="en-US" sz="3300" dirty="0"/>
              <a:t>Taste </a:t>
            </a:r>
          </a:p>
          <a:p>
            <a:r>
              <a:rPr lang="en-US" sz="3300" dirty="0"/>
              <a:t>Attraction to magnets</a:t>
            </a:r>
          </a:p>
        </p:txBody>
      </p:sp>
      <p:pic>
        <p:nvPicPr>
          <p:cNvPr id="1026" name="Picture 2" descr="C:\Documents and Settings\laura.holland\Local Settings\Temporary Internet Files\Content.IE5\1ISGJNZJ\MC900095311[1].wmf"/>
          <p:cNvPicPr>
            <a:picLocks noGrp="1" noChangeAspect="1" noChangeArrowheads="1"/>
          </p:cNvPicPr>
          <p:nvPr>
            <p:ph sz="half" idx="2"/>
          </p:nvPr>
        </p:nvPicPr>
        <p:blipFill>
          <a:blip r:embed="rId3" cstate="print"/>
          <a:srcRect/>
          <a:stretch>
            <a:fillRect/>
          </a:stretch>
        </p:blipFill>
        <p:spPr bwMode="auto">
          <a:xfrm>
            <a:off x="3962400" y="3962400"/>
            <a:ext cx="2438400" cy="2396658"/>
          </a:xfrm>
          <a:prstGeom prst="rect">
            <a:avLst/>
          </a:prstGeom>
          <a:noFill/>
        </p:spPr>
      </p:pic>
      <p:pic>
        <p:nvPicPr>
          <p:cNvPr id="1028" name="Picture 4" descr="C:\Documents and Settings\laura.holland\Local Settings\Temporary Internet Files\Content.IE5\U92F0S4Z\MP900430481[1].jpg"/>
          <p:cNvPicPr>
            <a:picLocks noChangeAspect="1" noChangeArrowheads="1"/>
          </p:cNvPicPr>
          <p:nvPr/>
        </p:nvPicPr>
        <p:blipFill>
          <a:blip r:embed="rId4" cstate="print"/>
          <a:srcRect/>
          <a:stretch>
            <a:fillRect/>
          </a:stretch>
        </p:blipFill>
        <p:spPr bwMode="auto">
          <a:xfrm>
            <a:off x="6400800" y="4267200"/>
            <a:ext cx="2286000" cy="2286000"/>
          </a:xfrm>
          <a:prstGeom prst="rect">
            <a:avLst/>
          </a:prstGeom>
          <a:noFill/>
        </p:spPr>
      </p:pic>
      <p:pic>
        <p:nvPicPr>
          <p:cNvPr id="8" name="Picture 4" descr="C:\Documents and Settings\laura.holland\Local Settings\Temporary Internet Files\Content.IE5\2QJQ4EVB\MP900433052[1].jpg"/>
          <p:cNvPicPr>
            <a:picLocks noChangeAspect="1" noChangeArrowheads="1"/>
          </p:cNvPicPr>
          <p:nvPr/>
        </p:nvPicPr>
        <p:blipFill>
          <a:blip r:embed="rId5" cstate="print"/>
          <a:srcRect/>
          <a:stretch>
            <a:fillRect/>
          </a:stretch>
        </p:blipFill>
        <p:spPr bwMode="auto">
          <a:xfrm>
            <a:off x="2057400" y="2819400"/>
            <a:ext cx="1828800" cy="2739287"/>
          </a:xfrm>
          <a:prstGeom prst="rect">
            <a:avLst/>
          </a:prstGeom>
          <a:noFill/>
        </p:spPr>
      </p:pic>
      <p:sp>
        <p:nvSpPr>
          <p:cNvPr id="4100" name="AutoShape 4" descr="http://t0.gstatic.com/images?q=tbn:ANd9GcQAcNn4XkVnsFKoaAtmd4cQDu1wcZfe9wwrTGjQqagQMFRxl9wljExLtEDk"/>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http://t0.gstatic.com/images?q=tbn:ANd9GcQAcNn4XkVnsFKoaAtmd4cQDu1wcZfe9wwrTGjQqagQMFRxl9wljExLtEDk"/>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http://t0.gstatic.com/images?q=tbn:ANd9GcQAcNn4XkVnsFKoaAtmd4cQDu1wcZfe9wwrTGjQqagQMFRxl9wljExLtEDk"/>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http://t0.gstatic.com/images?q=tbn:ANd9GcQAcNn4XkVnsFKoaAtmd4cQDu1wcZfe9wwrTGjQqagQMFRxl9wljExLtEDk"/>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http://t0.gstatic.com/images?q=tbn:ANd9GcQAcNn4XkVnsFKoaAtmd4cQDu1wcZfe9wwrTGjQqagQMFRxl9wljExLtEDk"/>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il_fi" descr="http://t0.gstatic.com/images?q=tbn:ANd9GcQAcNn4XkVnsFKoaAtmd4cQDu1wcZfe9wwrTGjQqagQMFRxl9wljExLtEDk"/>
          <p:cNvPicPr/>
          <p:nvPr/>
        </p:nvPicPr>
        <p:blipFill>
          <a:blip r:embed="rId6" cstate="print"/>
          <a:srcRect/>
          <a:stretch>
            <a:fillRect/>
          </a:stretch>
        </p:blipFill>
        <p:spPr bwMode="auto">
          <a:xfrm>
            <a:off x="5486400" y="1676400"/>
            <a:ext cx="2768600" cy="2133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a:t>Summarizing</a:t>
            </a:r>
          </a:p>
        </p:txBody>
      </p:sp>
      <p:sp>
        <p:nvSpPr>
          <p:cNvPr id="186371" name="Rectangle 3"/>
          <p:cNvSpPr>
            <a:spLocks noGrp="1"/>
          </p:cNvSpPr>
          <p:nvPr>
            <p:ph type="body" idx="1"/>
          </p:nvPr>
        </p:nvSpPr>
        <p:spPr>
          <a:xfrm>
            <a:off x="228600" y="1935163"/>
            <a:ext cx="8153400" cy="4618037"/>
          </a:xfrm>
        </p:spPr>
        <p:txBody>
          <a:bodyPr/>
          <a:lstStyle/>
          <a:p>
            <a:pPr marL="457200" indent="-457200">
              <a:buFont typeface="+mj-lt"/>
              <a:buAutoNum type="arabicPeriod"/>
            </a:pPr>
            <a:r>
              <a:rPr lang="en-US" sz="3100" dirty="0"/>
              <a:t>Turn to your shoulder partner.</a:t>
            </a:r>
          </a:p>
          <a:p>
            <a:pPr marL="457200" indent="-457200">
              <a:buFont typeface="+mj-lt"/>
              <a:buAutoNum type="arabicPeriod"/>
            </a:pPr>
            <a:r>
              <a:rPr lang="en-US" sz="3100" dirty="0">
                <a:solidFill>
                  <a:srgbClr val="0070C0"/>
                </a:solidFill>
              </a:rPr>
              <a:t>Partner A use properties to describe the tennis ball.</a:t>
            </a:r>
          </a:p>
          <a:p>
            <a:pPr marL="457200" indent="-457200">
              <a:buFont typeface="+mj-lt"/>
              <a:buAutoNum type="arabicPeriod"/>
            </a:pPr>
            <a:r>
              <a:rPr lang="en-US" sz="3100" dirty="0"/>
              <a:t>Partner B use properties to describe a root beer float.</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324600" y="228600"/>
            <a:ext cx="2362200" cy="2362200"/>
          </a:xfrm>
          <a:prstGeom prst="rect">
            <a:avLst/>
          </a:prstGeom>
          <a:noFill/>
        </p:spPr>
      </p:pic>
      <p:pic>
        <p:nvPicPr>
          <p:cNvPr id="3074" name="Picture 2" descr="C:\Documents and Settings\laura.holland\Local Settings\Temporary Internet Files\Content.IE5\3N2QYUPD\MP900422291[1].jpg"/>
          <p:cNvPicPr>
            <a:picLocks noChangeAspect="1" noChangeArrowheads="1"/>
          </p:cNvPicPr>
          <p:nvPr/>
        </p:nvPicPr>
        <p:blipFill>
          <a:blip r:embed="rId4" cstate="print"/>
          <a:srcRect/>
          <a:stretch>
            <a:fillRect/>
          </a:stretch>
        </p:blipFill>
        <p:spPr bwMode="auto">
          <a:xfrm>
            <a:off x="6019800" y="3962400"/>
            <a:ext cx="2895600" cy="2895600"/>
          </a:xfrm>
          <a:prstGeom prst="rect">
            <a:avLst/>
          </a:prstGeom>
          <a:noFill/>
        </p:spPr>
      </p:pic>
      <p:pic>
        <p:nvPicPr>
          <p:cNvPr id="3075" name="Picture 3" descr="C:\Documents and Settings\laura.holland\Local Settings\Temporary Internet Files\Content.IE5\U5DW0EHO\MP900174933[1].jpg"/>
          <p:cNvPicPr>
            <a:picLocks noChangeAspect="1" noChangeArrowheads="1"/>
          </p:cNvPicPr>
          <p:nvPr/>
        </p:nvPicPr>
        <p:blipFill>
          <a:blip r:embed="rId5" cstate="print"/>
          <a:srcRect/>
          <a:stretch>
            <a:fillRect/>
          </a:stretch>
        </p:blipFill>
        <p:spPr bwMode="auto">
          <a:xfrm>
            <a:off x="3276600" y="4229100"/>
            <a:ext cx="1752600" cy="2628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4572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2209800"/>
          </a:xfrm>
        </p:spPr>
        <p:txBody>
          <a:bodyPr/>
          <a:lstStyle/>
          <a:p>
            <a:pPr>
              <a:lnSpc>
                <a:spcPct val="90000"/>
              </a:lnSpc>
              <a:buFont typeface="Wingdings 2" pitchFamily="18" charset="2"/>
              <a:buNone/>
            </a:pPr>
            <a:r>
              <a:rPr lang="en-US" sz="2800" dirty="0"/>
              <a:t>Talk to your shoulder partner about the answer to each question.  Check your work.</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609600" y="2413338"/>
            <a:ext cx="7315200" cy="1200329"/>
          </a:xfrm>
          <a:prstGeom prst="rect">
            <a:avLst/>
          </a:prstGeom>
        </p:spPr>
        <p:txBody>
          <a:bodyPr wrap="square">
            <a:spAutoFit/>
          </a:bodyPr>
          <a:lstStyle/>
          <a:p>
            <a:r>
              <a:rPr lang="en-US" sz="2400" dirty="0">
                <a:solidFill>
                  <a:srgbClr val="0070C0"/>
                </a:solidFill>
              </a:rPr>
              <a:t>What state of matter has a definite volume but takes the shape of the container it is in.</a:t>
            </a:r>
          </a:p>
          <a:p>
            <a:r>
              <a:rPr lang="en-US" sz="2400" dirty="0"/>
              <a:t>	</a:t>
            </a:r>
          </a:p>
        </p:txBody>
      </p:sp>
      <p:sp>
        <p:nvSpPr>
          <p:cNvPr id="5" name="Rectangle 4"/>
          <p:cNvSpPr/>
          <p:nvPr/>
        </p:nvSpPr>
        <p:spPr>
          <a:xfrm>
            <a:off x="1981200" y="3505200"/>
            <a:ext cx="4572000" cy="1569660"/>
          </a:xfrm>
          <a:prstGeom prst="rect">
            <a:avLst/>
          </a:prstGeom>
        </p:spPr>
        <p:txBody>
          <a:bodyPr>
            <a:spAutoFit/>
          </a:bodyPr>
          <a:lstStyle/>
          <a:p>
            <a:pPr marL="342900" indent="-342900">
              <a:buFont typeface="+mj-lt"/>
              <a:buAutoNum type="alphaUcPeriod"/>
            </a:pPr>
            <a:r>
              <a:rPr lang="en-US" sz="2400" dirty="0">
                <a:solidFill>
                  <a:srgbClr val="0070C0"/>
                </a:solidFill>
              </a:rPr>
              <a:t>Solid</a:t>
            </a:r>
          </a:p>
          <a:p>
            <a:pPr marL="342900" indent="-342900">
              <a:buFont typeface="+mj-lt"/>
              <a:buAutoNum type="alphaUcPeriod"/>
            </a:pPr>
            <a:r>
              <a:rPr lang="en-US" sz="2400" dirty="0">
                <a:solidFill>
                  <a:srgbClr val="0070C0"/>
                </a:solidFill>
              </a:rPr>
              <a:t>Liquid</a:t>
            </a:r>
          </a:p>
          <a:p>
            <a:pPr marL="342900" indent="-342900">
              <a:buFont typeface="+mj-lt"/>
              <a:buAutoNum type="alphaUcPeriod"/>
            </a:pPr>
            <a:r>
              <a:rPr lang="en-US" sz="2400" dirty="0">
                <a:solidFill>
                  <a:srgbClr val="0070C0"/>
                </a:solidFill>
              </a:rPr>
              <a:t>Gas</a:t>
            </a:r>
          </a:p>
          <a:p>
            <a:pPr marL="342900" indent="-342900">
              <a:buFont typeface="+mj-lt"/>
              <a:buAutoNum type="alphaUcPeriod"/>
            </a:pPr>
            <a:r>
              <a:rPr lang="en-US" sz="2400" dirty="0">
                <a:solidFill>
                  <a:srgbClr val="0070C0"/>
                </a:solidFill>
              </a:rPr>
              <a:t>All are the same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a:t>
            </a:r>
          </a:p>
        </p:txBody>
      </p:sp>
      <p:sp>
        <p:nvSpPr>
          <p:cNvPr id="6" name="TextBox 5"/>
          <p:cNvSpPr txBox="1"/>
          <p:nvPr/>
        </p:nvSpPr>
        <p:spPr>
          <a:xfrm>
            <a:off x="533400" y="2590800"/>
            <a:ext cx="5562600" cy="2062103"/>
          </a:xfrm>
          <a:prstGeom prst="rect">
            <a:avLst/>
          </a:prstGeom>
          <a:noFill/>
        </p:spPr>
        <p:txBody>
          <a:bodyPr wrap="square" rtlCol="0">
            <a:spAutoFit/>
          </a:bodyPr>
          <a:lstStyle/>
          <a:p>
            <a:r>
              <a:rPr lang="en-US" sz="3200" dirty="0">
                <a:solidFill>
                  <a:srgbClr val="0070C0"/>
                </a:solidFill>
              </a:rPr>
              <a:t>Liquids have a definite volume but the shape changes with the container that it is in.</a:t>
            </a:r>
          </a:p>
        </p:txBody>
      </p:sp>
      <p:pic>
        <p:nvPicPr>
          <p:cNvPr id="5124" name="Picture 4" descr="C:\Documents and Settings\laura.holland\Local Settings\Temporary Internet Files\Content.IE5\1ISGJNZJ\MC900023728[1].wmf"/>
          <p:cNvPicPr>
            <a:picLocks noChangeAspect="1" noChangeArrowheads="1"/>
          </p:cNvPicPr>
          <p:nvPr/>
        </p:nvPicPr>
        <p:blipFill>
          <a:blip r:embed="rId3" cstate="print"/>
          <a:srcRect/>
          <a:stretch>
            <a:fillRect/>
          </a:stretch>
        </p:blipFill>
        <p:spPr bwMode="auto">
          <a:xfrm>
            <a:off x="5943600" y="2286000"/>
            <a:ext cx="2959303" cy="39910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9906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2209800"/>
          </a:xfrm>
        </p:spPr>
        <p:txBody>
          <a:bodyPr/>
          <a:lstStyle/>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533400" y="2362200"/>
            <a:ext cx="7315200" cy="1077218"/>
          </a:xfrm>
          <a:prstGeom prst="rect">
            <a:avLst/>
          </a:prstGeom>
        </p:spPr>
        <p:txBody>
          <a:bodyPr wrap="square">
            <a:spAutoFit/>
          </a:bodyPr>
          <a:lstStyle/>
          <a:p>
            <a:r>
              <a:rPr lang="en-US" sz="3200" dirty="0">
                <a:solidFill>
                  <a:srgbClr val="0070C0"/>
                </a:solidFill>
              </a:rPr>
              <a:t>What type of material is most likely to rust?</a:t>
            </a:r>
            <a:r>
              <a:rPr lang="en-US" sz="3200" dirty="0"/>
              <a:t>	</a:t>
            </a:r>
          </a:p>
        </p:txBody>
      </p:sp>
      <p:sp>
        <p:nvSpPr>
          <p:cNvPr id="5" name="Rectangle 4"/>
          <p:cNvSpPr/>
          <p:nvPr/>
        </p:nvSpPr>
        <p:spPr>
          <a:xfrm>
            <a:off x="1981200" y="3505200"/>
            <a:ext cx="6324600" cy="3046988"/>
          </a:xfrm>
          <a:prstGeom prst="rect">
            <a:avLst/>
          </a:prstGeom>
        </p:spPr>
        <p:txBody>
          <a:bodyPr wrap="square">
            <a:spAutoFit/>
          </a:bodyPr>
          <a:lstStyle/>
          <a:p>
            <a:pPr marL="342900" indent="-342900">
              <a:buFont typeface="+mj-lt"/>
              <a:buAutoNum type="alphaUcPeriod"/>
            </a:pPr>
            <a:r>
              <a:rPr lang="en-US" sz="2400" dirty="0">
                <a:solidFill>
                  <a:srgbClr val="0070C0"/>
                </a:solidFill>
              </a:rPr>
              <a:t>metal</a:t>
            </a:r>
          </a:p>
          <a:p>
            <a:pPr marL="342900" indent="-342900">
              <a:buFont typeface="+mj-lt"/>
              <a:buAutoNum type="alphaUcPeriod"/>
            </a:pPr>
            <a:r>
              <a:rPr lang="en-US" sz="2400" dirty="0">
                <a:solidFill>
                  <a:srgbClr val="0070C0"/>
                </a:solidFill>
              </a:rPr>
              <a:t>glass</a:t>
            </a:r>
          </a:p>
          <a:p>
            <a:pPr marL="342900" indent="-342900">
              <a:buFont typeface="+mj-lt"/>
              <a:buAutoNum type="alphaUcPeriod"/>
            </a:pPr>
            <a:r>
              <a:rPr lang="en-US" sz="2400" dirty="0">
                <a:solidFill>
                  <a:srgbClr val="0070C0"/>
                </a:solidFill>
              </a:rPr>
              <a:t>wood</a:t>
            </a:r>
          </a:p>
          <a:p>
            <a:pPr marL="342900" indent="-342900">
              <a:buFont typeface="+mj-lt"/>
              <a:buAutoNum type="alphaUcPeriod"/>
            </a:pPr>
            <a:r>
              <a:rPr lang="en-US" sz="2400" dirty="0">
                <a:solidFill>
                  <a:srgbClr val="0070C0"/>
                </a:solidFill>
              </a:rPr>
              <a:t>Cloth</a:t>
            </a:r>
          </a:p>
          <a:p>
            <a:pPr marL="342900" indent="-342900">
              <a:buFont typeface="+mj-lt"/>
              <a:buAutoNum type="alphaUcPeriod"/>
            </a:pPr>
            <a:endParaRPr lang="en-US" sz="2400" dirty="0">
              <a:solidFill>
                <a:srgbClr val="0070C0"/>
              </a:solidFill>
            </a:endParaRPr>
          </a:p>
          <a:p>
            <a:pPr marL="342900" indent="-342900">
              <a:buFont typeface="+mj-lt"/>
              <a:buAutoNum type="alphaUcPeriod"/>
            </a:pPr>
            <a:endParaRPr lang="en-US" sz="2400" dirty="0">
              <a:solidFill>
                <a:srgbClr val="0070C0"/>
              </a:solidFill>
            </a:endParaRPr>
          </a:p>
          <a:p>
            <a:pPr marL="342900" indent="-342900">
              <a:buFont typeface="+mj-lt"/>
              <a:buAutoNum type="alphaUcPeriod"/>
            </a:pPr>
            <a:endParaRPr lang="en-US" sz="2400" dirty="0">
              <a:solidFill>
                <a:srgbClr val="0070C0"/>
              </a:solidFill>
            </a:endParaRPr>
          </a:p>
          <a:p>
            <a:pPr marL="342900" indent="-342900">
              <a:buFont typeface="+mj-lt"/>
              <a:buAutoNum type="alphaUcPeriod"/>
            </a:pPr>
            <a:endParaRPr lang="en-US" sz="24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6" name="TextBox 5"/>
          <p:cNvSpPr txBox="1"/>
          <p:nvPr/>
        </p:nvSpPr>
        <p:spPr>
          <a:xfrm>
            <a:off x="533400" y="2590800"/>
            <a:ext cx="7315200" cy="1077218"/>
          </a:xfrm>
          <a:prstGeom prst="rect">
            <a:avLst/>
          </a:prstGeom>
          <a:noFill/>
        </p:spPr>
        <p:txBody>
          <a:bodyPr wrap="square" rtlCol="0">
            <a:spAutoFit/>
          </a:bodyPr>
          <a:lstStyle/>
          <a:p>
            <a:r>
              <a:rPr lang="en-US" sz="3200" dirty="0">
                <a:solidFill>
                  <a:srgbClr val="0070C0"/>
                </a:solidFill>
              </a:rPr>
              <a:t>Some metals can rust.  Glass, wood and cloth do not rust.</a:t>
            </a:r>
          </a:p>
        </p:txBody>
      </p:sp>
      <p:sp>
        <p:nvSpPr>
          <p:cNvPr id="16386" name="AutoShape 2" descr="data:image/jpg;base64,/9j/4AAQSkZJRgABAQAAAQABAAD/2wCEAAkGBhQSERUUExQWFBQWGBgaGBgXGBsZFxgYHRwXHR0aHBYZHCceGhokGhgXHy8gIycpLS0sGh4xNTAqNSYsLCkBCQoKDgwOGg8PGiwlHyQsLCwsLC8sLCwqNCwsLCwsLCwsLCwsLCwsLCwsLCwsLCwsLCwsLCwsLCwsLCwsLCwsLP/AABEIAOEA4QMBIgACEQEDEQH/xAAbAAACAwEBAQAAAAAAAAAAAAADBAACBQEGB//EAEAQAAECBAMFBgUCBAUEAwEAAAECEQADITEEEkEFIlFhcROBkaGx8AYywdHhUvEUFSNCM2JykrJTgqLSQ2PiB//EABoBAAMBAQEBAAAAAAAAAAAAAAECAwQFAAb/xAAvEQACAgICAQIFAgYDAQAAAAAAAQIRAyESMUEEURMiYYHwMnGRobHR4fEzUsEF/9oADAMBAAIRAxEAPwAC1kEg28tde614qpFQqrvofXlWGVy6e6wtMmMRQ84+elLejvRjoriSWdy8cwq1FANS/Pv1NorjwWDd8Ukk5QkcSesevQ3EPJmlq0J52McXOJo+vv6wZKRlDu9HimIOgZxVtYS7ZVxS2LyJRzE5lHqX5ePWG0KOuvGJIw7C3s3gqEPW8K5uw8EJzpSlUGYG4exHAw9IzC5dhFkppFkp9mFlO1QVFIIJrxdZIJHny/MSTIKrQxikA118yIi3sLpHcO4Som2kXwqFAHgbR2T8o9IiEkFv7W73f7QrZNnTh00JpWCoW4igrHCDxMJYKDpcx3sy+kClKZTQXtbwtsNIoDFygiKJVB11g2LQBRgYZ+cFUYGwB4k0hkAUnO4J8+PCKgEoIaoOr21h5YeKTJfCnfD2j3JmcmcyCpYINRx4M0W2coEu7hrEW6xMalgQDQj8XPC8CkFiQlg1+bVd9bxWrWhebscXLqQka05xVKyHCqM8NYUguwB9dD3V0gONlqLqZw2nKMvemboyVpowezVwMSC/xiv0+RiRu5SMnCJzGTGAALk6dHYwpNmMQ5Fx79BBJi3IpaxpCq5h7q9e6/sw/bGiqQ2tmrQ6cH6+MVkIzAGx5W8fOFxOJSS4e/kPx4jgIcwh3UnQ/v7EBqkFMbybohdCXWdW9+EPyFMCC1z+Y4qXTq/t4inQ7Ai0RKa27/xFmFzeIlXX6QBghQAzG4ryMRCCTSKzDR3hjZ7pJcHRj7tpC+LA3Q7LQwYd8VVR3NPOIjVXf3QuWUrqRTxEIkRsLJFGHGCy0mKJIlpY6VPrFJGKFjfXjT0j1WEIgOO7TpBEpiJl1ADN0g6UtSJtjUKy6qPKl9ImLmndpx6fiLyyyjExgoFBh7raG8i+CuHnufdYYmlg5aFyqxoOsQzgdeg/eBVsHgJMqOAhYTmejnjA8bPypcuPu7ae7RQFjavvxisY6JyYc4hgOkKz8fVgmvXv9IgURmd3At49wiqpzkZUvQtSoI5jlSHUd9AbOIxGdLh9eFG48OsKJmEIPM8tHc9H8gIqjEJQVJCXKhuigu9z1ZoDIQoPmDBTsTax/fuiiSSYeLbSRv7O+QNZ9OLB349Yd7RhW3nGLImKSknqQRVwAK8oelTCpNwfYjHkjuzVHegX8PzV4fiOwpXiqJF+P1MnIRnJKVVpbTwgJlMBoXcN6cNGtwhkEmtNBTTo8AUasS3WtPfrFkafAtOWGG7Xz/aNHCAZRCcqXmVV20jQwqGBa3rByPVCxWzqRT36e7wyr5E9/wBIDlr3coK8RZSgExRdLB4szH3ZyfrF46tmHMA+Lx6zxaXJcsaQ7KkhN9NYSvlbgPWHSlwwLxNiTAGbmNuEGw6QCSPP3p9YAUkd9K+EFlJdvO/vWGaJItikDK/Ch8RTjCcoZqDX6ECndDC8XkJcf2vpeLYWrOwfhxNY8rSGY3lc+vKDZXF4WCQHGhtx0i0qaavTh+3u8QaHs6uSRaKYygAtf6a9YOZ784X2hiRZuHdBhdoWXQlOnFQTbhXjFp4o7XN6U9tEyBJJPNj1D/WLqNLA8OBizpCGXMkKupVxQXLUZuhEOTMSVBzThyPLm0Lz1g9acKUhTFYtwBql66dLRoSbolJ0NduVKU6nBZ6cOUcn4llAkkO4YORo27oekDwk/MkNe5c6uSGtAVrqVJsAB0YCj9W8oHHZ69C3aJd2fiCN1zc0NKtGucSWQUhwKqazNzvr4RgEmrs+r04+caacT8oc1BFsoAqPrBzQui+GSpnJoIIUCrIS/BxSjC1rnlG1hZgKCHqH9LHnGOQQ/wA1A2ju7kAcGMO4eelAOlHZtW18Ihl3FJlYRbbcfuYPaL/UPGOw5/MEe1RI2W/+pg+4WWoACoOvusCnpSbRZDa0bwji2Jt7aI1s3XorK62vz4RoiqaC3K0ZzNoG5cvrGjKO752gT6PRWzqU1teLplbwHOJLFYvKO+H4xByKVon8PvZSeP4gU9ZU3QCDYiay34QqDSPJ+QJDKd3Kb0t4wzKW4IHI+I4xlTJppw5XgmExRDpF6kP7sI9WhZwH5l6mhIp1p6gRbGTWSwdywizjVuvA3EUlnPWlz1LU9fWApeWT4gzhhUtWoJ6PWmtB4RSSvKA/dfj6VgwAA+bnU6Mx8KQkqYEqLksB33ty4/vFErAayKqGsC2iN3mHtXSM+RtJIVqw04c/SNZEwFLjh7ETa4PYWm+hfA1+bx98mgOMV/Ta6tDDUmlAaNQNbv8ApCW0Z4CkVrWne3drBSuQClW+W4YB9KfWKYZBMvUfM2p/EERiQ1tb98DXJd8xVlNWGgOlKQ+xWLT1MwD6V1N+97QnPw6qJc6AcKn7vHZ+JJcOco+V604eId4XlKIqC/fZj7MaoRaRGTVjQwpSveoBSnt9YGpJdRAJYOa7o1oeLkho7MnOHLEsx5UUK+VIvhsY7ISmhIdnOgdh4vB2tnlsSKd4g0L34VtB3UomhIYkdHZ4sEZcwzBQct6PygkiQlZKnNEmxNKMAxhHP3NKxOvkOSwp0tm5E9/2jQCSpJctUOSdA9D14xXZ2GcEFTnRrc+tI6tLA7ma4B5njpoPGMeTIpSpG3FicYb7/wDBD+aI5f7THIyN7hEjpfCicazfUli3HyipAY3o3PyMXUh20jk4s/fr0jK5fMb4r5RRZYtGnhzu8ozSa2vD+CTRtYWfQ6GgY4VRECIqIjkCXLO0BU5YDWLpNDAjT3WCjwPEIKco4346/WKibpzYw5ipm4jNwhFKXrVvOHW1sVM3ChgWJrXj+8clpO6kUY31t6xlqxSkvlNGZr8dIdwmLzJfUM4FweLRPi6FqhfEzSJhS5ypVmJJYgGjP+nSKqBKmYP9Ls0L7YfNmUmhDOA7Bnrwq8UlTcpckBhq9OT/ALxdR+VMCCYdYzkEXcV419WjWwU8CgDAFjfrrGH2BmKKnAAYktrp+I0u3ASzFutzSju4NInkjYRr+JClHKoF9NdX984riACGZ/xxhTASAgllPUkkjXlXqIJjaAqBZTe798BUpUiclZnTpzKpZvqOHGhaHZM5LXNqi3N+dIzcQixDnjowB0PhaHETkJRmBtVv7nrc8bxoa6onIyxMTnU70BbTpfm47ogDswoG8z5WPlHClluWGtuNfFhFUZkFBavkQ5I9RGtp+DNYOYK9Gfl78YvhMTkU7CxH7c4Ao1JOtYsJIdiRyY0/IjzSapnraCpmsC9Xr0rGphKoUUapGZ9CLg90ZqwAtgPlFX5dOsa2z8OVJUwSOaTqHu9+kZvUVxs1ennU1fQXDkVv14UOsEw2LSlLgXdn0Oo8fWFshQrKRmIctfR/B2iFTg52Sa60FLlxzjnNHY1OX7oy8if0f+X5iRn9tL/6g8DEjs8PzZ85Z6UI3o7OTQj00iouKVjuIWPpGDyb10Z+vkI05CCwsXjPmKYvy7o0cHN7PKWs3jbxdoOTrQ8dgf5ghCyhSglVKF/tEG15X6xS97+Ec2xsxU1fby5ZKACp3Aqxz0JcsR5RgLw8veU53m1oDWw0vEk0+ysVyWjZ/m0u2cNStdYunFy8pIUCHHe/B48/O2DMO+JcwaukO4ylqWag91i+OwsxEhJWlSWNSxb5la24RRqOqYeKuj0c+YShKiRwAs4bh3xkp2ukbvDvL0+/nCeC2mkSVgrKm/sI3Uqdhpa1YpsvZ5nKmlK0ZZaXmDUV/S2rFq0bpD8OKbl4J1To1htFBDg+XWGMBiUdqa1Ic3tQO+sKSdiJKAEzGJLOQDU8A4oA5PSLYXAr3FggjKRqG3ncuOTN1icZKXQWq0x3a2MSlRRXMQCFKqLngGGgtrGfPxcsKASoKBAsH5WN+Q0aPUL+F1zpaBnBAqoqBANq07/KMSXspMtK0lTZSElVN1spzCoPMHgW5wsc0UR5K6QjjdtqEtWVCQymGb9NdHBzE71LCO7Hw82ahK1CpJLswIcg06B3h/b+yUCVLmIU4Uved3IBbKSKUeM0bSXMShAIbL1cMankwtpFYzThcRtm2MfLBCAtJOoBDBz4atBMZRIcsBr+l3Yk6CsZWwtiTpinRLCgh6kDKol6VP5FIbnYRYmFM8KQcqQGtl0ZqKDp5xN8U+ybZkKx1SmqsrVDENRjTnTx4QGVik58qlAKsxJ/S/i8ewkfB8hSEzpSlykZVFYWQc6a1fRmt5VePnq8FlnrajKOUvSppX8xpxZIztIn+rrsdl4pKiplJoA9Wpaj+6xZW1AC+YP0J6UblBJfw6pKQshQcAtlqbUB4VFawyNmZ8uQJzE/KASSNAOb5T0iryxSEUFJtLwZQ2gh7i9aGkGGKGcqCnIJLJBJawAA0FKQntbYa5JQChe8S5KSOB+8bXwfhkjELMwEoCCkhiA7pUXf/KkwZTSjyXsJcVp+5TCSTNYpd7HiKMXBqI9PgsKQAUvQC7Oedq04w4rZkpUsrSCC/wA1OIcPyv3wM4lKCUZnKWtXUgV4xysmeWSXFHRxxxLHy8/n2Mcy5mYgJoTdhz0fn5QhiMPN3ktyenPn39wjdmSFdqVJ0FGs5uC46GE8XI3i6iGOnBgfvBlkV+PBt9Gmld++jzX8qXwV5RI1P4z/AOxfiP8A1jsdT4s/Y4Hw0aaBXkIVxKXcPXnBDMpAVXjCvc3oChW+nVo0ge4mnj7tGZ2m9Shfu5wxi8OJgKCSApwCm4JsfGDPbQ8FoP8AE23Z0lAkpQBLKWMxV1Zg5CegIDtx4R4peNDs7U7rx6/bOwpn8IodoZnZ5FEnMorISU2q1K620j5jisxU+Ys3y3t+Yv6XHGdlYSUcfKKv8+p9r2btNGSSlC5bqRLBqKukOwBcqpY841Z0kKRlUAQaMRTwj478G48zsRLlKSkS0pJJZmCQWc2uNbvH0fafxjIkpzZgtZFEJLmxIf8ASK1eMXqfTShNRjtmbFJzbpHzXGz+xXPl0JWFB+G8W7o9l8Py0jZZmNUoWlf92bIpSX6UNLV6x8zxGJMyZmNVKPe5NvEx9QOGVL2YEJABEiYSL79CGr+tR7ucbvVR4wjF9tqyzcXO1+dHmMbJUtctSF5FOxppRT2ooFArGvsPH5JKErdQKylJAcuSpyeT5j3x59WIUlKipt3QenWPUfDcpSkS843wh6i/y15E0icvlhT6HyxipWvJ67YeMVmlupk0GU2cjjr9xGbiMICsgoCQsnepQuQ73NrRSVj04WYkrcuSpks4CWJIrWvukbGG2UVJlz8xSFEqKCGJcuATqzAuw845eXUk/Bikqla8gNqbFaVKlLKWGYKAdnJBavM2PlHm0fD6ZS0HNVigup2FKMzOB6kR7PamNQqWhQUFkqKiQbN+0YG1cIVykzkLSZan+Ug1NraadTFZzcVHi9bslCUnJxl1Z6LZC0Jw8opcJCADpVq83d/GK7TUmfL7NE0IzEOSKtegoaltY8lh9p7v+IoFw+tQdUmqreULHbSkzQhbZVH5h1bmNNRBhBS3uxpQkpUj1+J2cSjsTMUs5UlJJAVmcs/IMKcHjyW2NhCUpG6P828DUMQEjgz+fKPXp2xUf0256k1drcY8tt05p2eUo9mp1LSQd0gMCm4APCmsDDKalvofHFuVGjkUpCQpiCBvAAEkAgEnQCgLAcdYzNnyMmKDE/O3JmDV6EeHOH5GPz5E/IXDKIdnoL03jz9ILskBc1ScwUAslxQMkhqAca9wh5ZpJtNaoCwKCtPd3/j+wztKRnSQRVYyJoKFQNHqw0fkY8xJmTsMrOthLmB1MHUkks4SlQUTlPCx0aPZz8LUWBBcECzUjB2ulKwwVvIYboAua2uwL98DFnhVdoOP0+XJPwvNpFv52vLUhyXAsEigpzJq5gWEwYeYomqlji+p1/1QjKkOHUS9GjXlJSmmZt5604UpCTl3Xk7K9NDDFKO37vYbEYwpIDEkefOsIBCih1ahh0OhiykFR4951tUR3F4YJlFIN6d126RNKqKJKKryZeZPH/hEjB/kK/8Arev3iR3eEP8At/I+Z+b/AK/zN6dOYe7xVJpWOqk8+cDCql4yJGy9UBWHIGr08YZOZQGVRBodQWPI2vaAS074GrvTXWLzZ5SuiXYXcAE1oHeC96LHo5sxTJUjKpKZUxSnJ3lZWApZIdb9aR8pwGdU0KlZUrBzJDtUlsqQb3twEfUtnYTPh5iQA5BBBs6h+rpHyv4rwgkTpacgSOzTvAkpUsMVM5rXd7of0aTlKHknDMscGvzv8/iM7a2dMlq7US1dlMEs5soSjMpCVFmAAq4blGfKDqCXCXNzYcy2kfQPhadh58lUmZNK5QkyypIJ0AdRJsx4co8TtfZqpGImSlB8rEKeikqDpPgY0YsnJuDW1/Q04si6vs29hfCwlkTCpK1izHdTzrUnnHutiykrkkKY/wBpDGovd7VNuMfONibdCAZc1TADcUf+Jar8I9d8H7T3QhLzMygl0vlTrwoyWr0jJ6uGRptkk1HRk/HGDEqcBLQGWh2FwxqWqdL08o9Sx7d/8qQ/HdT5VjK+N8IULC1FKECWZcsgFcxajVmNEgAHedxm50D8L/GMsS0y8QFAooFoAUSmlwSC4a/DpEuLliTXgM5XHlE9xsjZiZkx1ISoZSHUAaHR+Dx5bCfHJlBSJxMzKrcN9z9OmgYda2hnav8A/SpIlKlYXMVFLdooZQl/mI1Kq00EfPcRiQoAAZlWA48B4wmL08pP50Sxwbk3NHqdq7bUqRIVJllGdcwdmkuSoJ3KM6gGcgBqd0U+H0zJklAWFkJzBIAADHixc11Lco3ZnwyFIw0vOpM2WhYBSvdK1oSkvrlJ4NTrHgZ2KoXFUitb34XjRBpqor8tk4JT5KPh/wBT6zsT4Xk5f6iGKi6d4gi1Q1NYxfi34PMopmpWSgMNHTZnNiH5cBHPhX4vk4hCBMVkmpGWqsqqBsyV0DEAuKxofHnxNLMvspagpSspJBBASCCC4o5pTh3RjlGcZ30yUYzjk4AfhHZ6pilA1UU5uOp8PmFIexmAAUqSScwZRAJoDZzq7RlfAGNUMWHLhUtTtowB9RG/tyQoYmZNYsUSx37zgcaBPjEZya78Bi5LLxs8ztjZxRKcAEBUtnNhSnkPOJJ2lLzS0JAKlLSC1wAoHoLecYe1PiETZ+QKPZpo57sx6ad0IbM2jkxCFEAhOYpZyH0LvVrxZYZuNy/c6vw3wafsfUp81SRY2egoe/jHkp0g51AcnanBj1Zo0tl7YmTFKQoApEoksHqGDMBV1Kf3WhSC6i71v7vGOMvh+P8AZP0ylu6/x4M+agZA75qeBN4ekYmWoMCkkEuCasfOF5KwLgsr6QfBSkO9AongHaLSca3Zsn8Svp9/7gmZYFBvaGzNDGPmMkuNdO+BTpQJJYM9ffhFpuMHYnN043LD1EDtqgyek39zzH8ejivx/wD1HY7mlfoX/tP/AKxI71L2Z8zyfuh9aDq2ut/HWM6ZNZRqeENzprLZnsG+zesZePdJ4NfxiKia4S3THZM0d8OqAKX43jzeHxbq7o01YgsKuGpz7urwJY6Y8pUxbFDHiaZmH7TswAEhKhleruhRa76R5vaOGxWJKTOBIS4BOVwCQ7tUnryj2uD2mqXmJpukgGz6EAG708IxVTlu5qVcNX0pFcU5Rf6V+4vFTVPovsHZkzCndVmExCkGhS1QRUF68dI9ZtnYYxOFZG9NQncKh/UUkUUFq1cpLc2s9PO4TEAqcByLh9Hqecakrba0rIKlSyaUYlJenJj9Yz5ucpcl2eXytNfwPDYz4dxAlJndkrszUKoX7nfyjW+BNoKw9ZgYZ3ZWiW3iBxYcY9XPxKlywlYTlLgZRlJdwtxapcuL5ow8PsqXMJCnYJYg05XFrDxIivx/iY3Ga/gVybmpDmz5f81QoCZknyp0xZQoKKQhZSEjM1wEig8oyNpfB+LkzQDKUXJ3kEKBD3AFYawUoYclUsb6yRlDsPlaoLAU8zWPU7OxsyahKlrdYzDN3kWNKRGUnjlcP0+z/PcWGScYb2eLw3wNjFzMnYKTW62Skd566R7T4Q+CUSB205lzd5gQyUMSHD3JZwSzA0GsaWI2+tcyhAAAYC/N+Txlbd23NW01CVKSmWomXlKVk0rWoDOWa0Qlmy5Vxer/AD+ZWU8k0tB9orE2cpaSoBCClGVRAq+8wo7+gj5pg9m4ielIyKAXlBWpgliQMzkh7iPd7OxnaICkg7yQ6TcA2BFKwDYK5qUolKlpMoy2zOAoKASoUahBcO5s9Na48jxppLarsgrjuPk8pj/gzF4dYQqSpRTUFAKknm6RGp8LfDmJxCwDJmCWTvK+Sj1IUsM+lja0eyXjpssdmFEgimYBTAF8rkWv+I0J23FJEogkK7NQXqAocH1Lh4E/UzlGqX77KyyTcUktv+xp7O2Th8CkqQFgqYFSnJbwoH0F6Qj8Q7Z7SYJacwSl95IJLvXQhtPGA7TxalyZQJdncm9gw9YVAzLSxqG5u/2c+Ec7Ctvltu0QhgafxJPo+dDYWITMUjsVk71hQjj06xMDsSeZicspbO1AzEA8/HlH08yuzBDnKTrxt4U15xlnFEzLqBJGWv28O6NT9c30l+f+nTxZJZFLW6LfD2BnSFTc8qY60JAbKoUd65qAtC8/HKc/05wuPkHPgqNPEbQWkpclkioehuAzQnicens3Vd9A2g0PRo565SndXddC4ouHzS8/6MlG0hRpc7/aG9YewU7Msbi06VSz9/R4BLCSRcdbQ8ucAQW493OLyaekjozXhEyHMsl8rBq8zQ9aHugSCkh+F6W7tYZnzAXSLFvSKrlpyHRm/wCLfeAmRWlsxu3Vw84kDyJ/yeEdjtUj5y2DxQ+U5g7O4cetYxNpq3Xe7H29428ZLqOJLev1EZOIl1bR/PpaK9MMH02IYVWVyXsPCHUa1ZuMcThQpY0DF68LRYAhVR1cR5ytlJK6Y/Mwbg/qBFOPjGXPlgKL8KMdKhvMRo4ae4L1P7wrMH9QJHs1Pdb0j3QuNuyIkf1AQXoSw5C3m3jDEuQZh8x6xzFSy4IqwNmqT58Yew00BKCAOf8Ac97HjQU5xGUtaKNXT9huer+mAxDCwDGr0D9YT2cgh3s/EOGs7WpDc6cyST8oS/E2hfATCC5/u5H10jOtRZV+CmOSoJmFNXBPSla+cW2Zi1S0IKsu8bKIYJJuPEUim25ykpDWJYmnh31jECirIHqTR7AWaKxjyiNqtn0EykpAIbg+pgM5KavVwYU2fJJKlPmLMzABI5EX/EOrw4IcUpaMbSi+zybaE8O0sDKKDSpPiak9YeQXKE/Lq30fxheWi3BxBcZLPaOxZhrzvBml2yd26Ozy672Ghfy8Y6gZ9LX8f2gkuQTmOprb08POL4WUt3DsxFrlxboIzylRZe3sHmyx2KaPceP7QjhljdKhZTi9r3jRnyzkrSodvepjszDZgXsTx4NWIYs0cc1KfVnskW4yUe2MT1AoqNB3xmHCh0NbTiLa90ayUNu8qfWFsTKFANAPfhGaU/nfHp7QfTulXkz8ZNAdwCU698ZmMwwUk1cUv3UjTngFIT1fxpCONSwA6P16xb0+SUH8p0FihkXGQKSmvTjDMytIWkuSACKQaarKbWGkVfZqktnZWGuXPKCkV76+B+8DSsKJ0YWjkojQ8YYnK/InnPAxyOZ47HWPnBLGTQ9gQRe7ENoKNT1jOnKuau7/AL84PilgqqWBq4f0gc1FHNjQH6058Y09QtkluaSKZSSAgsqleZ5coFIwy8xSp/mNqmrfaNOXLEtOc2NrFuj63gcoFKgoUKmIfhx8oj8TzRq4NriUnyMrAEmgBaAdiszQQOHdZ34XMGxM7lV9Pbx3DTDXnpr0fhBc6ROKaZMTIpugVIS72/FYUE1aWSEih3TzcajTwpD6VEAm7gPFTR6Bz5RHnRaOlQvjMSShl1VRyP0mvL+6ndBsTPUE5QqjAPqLOX43gmIALEp3aA8aVPrHP7iRwLPX2YpFxaEnN3oBtSYVFKQXDuCq70ue7zjuFwWYhQFQ4LvQ1i6UPX5Rl8SL98aGCltLzgOSpz36XhXJxVBUrVGtJnHdTT70YRZSuo9/tCeGXmNqtfqePKNRKbeEYclxKwpi2GUQHNGi0zE5lA2+t+MWmkNT0+kJolOSSwOo4d8Tvk7Y3GjawuKAFP7QX+kdwOLd1FgKOPfCMpLFJFiW7qn8QfZynSpJ1OvD36xHJBPvq/5DON9LZsTp4I74BMJPQN61ihFm08HaKzaUrpr7MZJL2LwjQwrGDONWBHf17oAZ+ZuMCWOBBL6XioAKnoPLg8JjhbVB4xirDrkOHf6fvGRi0bv3jUmTmDa6RkzZJqTbhr75RbDHbtlsblFrXkHgyK1bu6QypDl3MJy1cfyIZlznDv4+caH7muf6gktYdqP3VgglMHoG9/iKSQk1br3QZKaEwbIzZldongvziRxuZ84kdekfPbMnFSnYMOPr78ICuYflqEtQVZ/Yg+0lAzCACW8jaKqO7uigoX6/Ut4xSc30Njgl8xVZGRKbip1ufrHZKSTY60rDQlhKUuGv9A3IVH4gktitJsCz9QPfjGSU1bro2wg6p9imOU4SeTDz+8UwiQXYVZ/B3hrFSkZkgkNlv6V8YXkpI3raaaiCpKiXCyFDpfnBVSiG4kfeHESv6Yajmh0NqtxLQrPxBKhyDcony5PQVFKNsKoESw1lO5vxo3dA5GHBNgeNe6LylkJINE6PWv7iOoSGfRvZiuOVdkcivaKbOwRKgFEcWN9I05NApIFnHLi7xnn+0nVx6XA5Q+jO4Y20JanH3whZtNjQi0i0jMCHaznu8ofRVNDcUiqpdnZrGkHBDRmyS5FYRooZdGFIpMksYPnat+PGOY+S4eJO00VsXnSgk0s4hiTLIWrWo8wfxAZirDgIelqCkBQ1v6RPI+grs6FgG8WVMAheekuMpY+sGTJFa/vEJJeSjSFZrB1cK8v3ipmFmpy9aweYloElYqzU9Y9VbRTTW1ZQu29UwvOG6xGsNZwSxLc7wtjd2oq2vvWDdyK41VIU7Phb3+IclpbQQpLSSRetbw2mXZq/asUkXyM4sgAkCr+zBZa6d0cIFm9tEkymfkK15Q6VkJSjWzO3/wBI8R9okWz8x5xI6v2RwvuZ68Mkk0Z+BejmtRw9ITmDIhWtQ3jw6Qxj5mUhjWt+L/eF8ZhVJSKEj3YR53yTl5ZaG4VHwhgS3Skva442Pg4rDGFbMmlXFzx5eMJJVfdatjeG0ZUrS5YkDLUeDczrGaTfTN6Ue4+Tu0JClbwS4agHDRvWE1ki41L8rU8Y0VFN03cggHUO4pzZxCmIymmYBWb5XD2GnQQIvSiZ7UZMYkF0kJNE1Hlr09IWTJDg3uT+IdSppYykENozQAT07zKS4d2NANT0v4QqbVtDNRkQ7yKJoCb87R1TMA1OvupikkOCBYVoTrbyjmJnsmqk1LfMHccu+G5eERo7JDqDUuQ3X8RrYjDhVTQopQMamleNIykAJqohL8SxrwHk0bmHxKexBBBJNCS7t31hJzcGpIZRUk0w8pO6Hvzu/OOTUkat74QZM1BZAWlSgXYEPTk70haZjUb28kkO4BBL8wK3iMG3LopVItJdRs2sOYhQbpbrC2ExCCCoKSyXCiCGBF3OkWk46WqnaIJ4Zg57nj07b66PJKtHJ2Gd9XH7xbAgpQocD9B9Xgk3FITdaR1UB6mKmdLSCoqABF8wAI5G0Z5O1VFPqGQmxN45krzeKKx8psxmICeJUGfq92iicWh82dJHHMGGt7GF2e7Cz6JZ9e7vhRYA1HFgKecWx20ZYykqQEnUqA6sXgG0MZLtnSkEWKgP2o0JCDbWnspF0iBYNq9NYFihunuhPZAVlJWbk0OnCnDnrGgspoCoDqQPDjGnLjWPJxTuh8GRyipSVFJKagHTh7rDCU6cOEBM9GYALSS7fMH8Lvyg0xSU7y1BKeJIA6VhNseUiJFPfjBJ1EkgaXiCelR3dGci1edv3ji68bQ8bslpnn97n/5RIbzDiryiR2uf0OJx+olMLrIYndoG1Ne4xVKnBSSAohw976d8Xnzi+6WNRD0rDJUkFw5DuPMRjz8se5/n1Or6KcJRpfi9hGThgyWKSbl6vWA9qO0lKWEAS1VUqwSxavJRpHThxLmGpYnppbrFixVUDKTYhxCLTF7teAU6TLTLyK380yXNdQqAQQtupADRMbjMq0raWlOQgZkh8xAA5ks4Ah3EFKw7MbWctWgfr5wOXKSpKQqp0cBqWNdWikckauVszzxN6QFWGSqYiWwIllRIYfLlChyvxhXG4ZJmTGUiWJvZpFN4sTmLDjcmNJOz1A5gGJueQ0PGwEHXsBZZRS5NrUel9HpaJLLGLVy/33/UMVxVGJgMOBMS7KMtDEtVwpvRocMhKhMCkyw5o7P8tSYZRggyyUgZjUaHj4n6wAbNRkUkJFXLcXhpZE32Cm40gOAQSiWR2ROSYwX8oBO6/daHcJhUZAUIkLAlfKp0nK5KlIWrm926xfZmy0KUkLlpL3cVFPQRtTNhyso3EkpSAHSKM9QBzJMRyZ48+Nvf+RYY2t2Ym1Vj+upCQ6pEkgpAz5VK3yOeWhaKzpqB8ksFFGKZgQTrZIfxjZl7LlglkpzfqYBRBqQ4qzwnL2TKStQCBU1oGrFVJRj+w+3peS8mSe1nKDZO0UlSGASUNQjmFOPtFcFgilEmkpUxImAlSXJuwzaCo9vDyMIlKSyU1d2AD9eMWwmBQBuoSlg1AzB3bo5eIudIrHHQjiMHkmSz2YWllkpaj6gPc1JAPCAYOUMkr/DZU0lKCXQmWysqVcgbjSkbZwSSoLKQVAXao6cNbcYoNjSR/wDFLqSTui5v75RL4yqn+d/X6npR9jFxEhG4ECSF/wAQO1Afsypqit0DdtSLhKAlWQSisTP6oST2ebVgS5AS1A4vSNZWyZGspDAv8ouwD+AHhCmI2ZLZxKRlBLAJAZ2D++UeeaL1v8+40ISbe/2EsdLSUzRllEdrLLD5WLcPlfnrpHcdhnM1xJ7N0OVPRIFQgCxfQQ8dlyykpyJUDycF2e/IDwgczBS1ElcpFAGOWtaWtCLKvd/lfX6FPhvx4OS8AkOo9mf6hBIAC0kiiS9wzRnY3Db0w9kJmZsqiU00FzRiAaXjYmSkuTlH+pqtoO7SFZmy5ZyuhJKGyuHYCwHCPQyU7b/P4orBNLZSVJ/xc4QvdT8wSMpIbMOAJdzqRrHFSwZqgtIUUoRkfLlU75sqlUoowyjCoqyBmV8zC+tT3wWds9CktkSw0bxYaXh+W/z6CcKYlspQ7SYMuU7hLTM6dWAawFbUjUUKHvgUnCJSd0BJoKACgsD0c+MHXbuguVuz3S2Yf8LziQZz+ryEcjq8mcqkJbR17vSHpHyy+p+sSJE//of8j/cr6D9C+5nbS+f/ALj6mAH6RyJE32Vh0hpVpff6xzQe+ESJCR6HfZqztf8AT940MF8o6D0EdiRgy/pQku2ITfn7lf8AJUK4f5v+0xIkWh0KhzB/4h6/SNKdaOxI9D/lh+6DL9D+4kPmHSBD5x1PpEiRfJ+qX7/3PY+kMTPtBcPEiRDwXkGMcVEiRkXaJIoL98L4n5VdT9I5EivktHsrh7GOG6un3iRITyF9lFWHvhA03iRIoOg/D3pBR83vgYkSCwMsm0Rdj70iRIogGREiRI6pzD//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g;base64,/9j/4AAQSkZJRgABAQAAAQABAAD/2wCEAAkGBhQSERUUExQWFBQWGBgaGBgXGBsZFxgYHRwXHR0aHBYZHCceGhokGhgXHy8gIycpLS0sGh4xNTAqNSYsLCkBCQoKDgwOGg8PGiwlHyQsLCwsLC8sLCwqNCwsLCwsLCwsLCwsLCwsLCwsLCwsLCwsLCwsLCwsLCwsLCwsLCwsLP/AABEIAOEA4QMBIgACEQEDEQH/xAAbAAACAwEBAQAAAAAAAAAAAAADBAACBQEGB//EAEAQAAECBAMFBgUCBAUEAwEAAAECEQADITEEEkEFIlFhcROBkaGx8AYywdHhUvEUFSNCM2JykrJTgqLSQ2PiB//EABoBAAMBAQEBAAAAAAAAAAAAAAECAwQFAAb/xAAvEQACAgICAQIFAgYDAQAAAAAAAQIRAyESMUEEURMiYYHwMnGRobHR4fEzUsEF/9oADAMBAAIRAxEAPwAC1kEg28tde614qpFQqrvofXlWGVy6e6wtMmMRQ84+elLejvRjoriSWdy8cwq1FANS/Pv1NorjwWDd8Ukk5QkcSesevQ3EPJmlq0J52McXOJo+vv6wZKRlDu9HimIOgZxVtYS7ZVxS2LyJRzE5lHqX5ePWG0KOuvGJIw7C3s3gqEPW8K5uw8EJzpSlUGYG4exHAw9IzC5dhFkppFkp9mFlO1QVFIIJrxdZIJHny/MSTIKrQxikA118yIi3sLpHcO4Som2kXwqFAHgbR2T8o9IiEkFv7W73f7QrZNnTh00JpWCoW4igrHCDxMJYKDpcx3sy+kClKZTQXtbwtsNIoDFygiKJVB11g2LQBRgYZ+cFUYGwB4k0hkAUnO4J8+PCKgEoIaoOr21h5YeKTJfCnfD2j3JmcmcyCpYINRx4M0W2coEu7hrEW6xMalgQDQj8XPC8CkFiQlg1+bVd9bxWrWhebscXLqQka05xVKyHCqM8NYUguwB9dD3V0gONlqLqZw2nKMvemboyVpowezVwMSC/xiv0+RiRu5SMnCJzGTGAALk6dHYwpNmMQ5Fx79BBJi3IpaxpCq5h7q9e6/sw/bGiqQ2tmrQ6cH6+MVkIzAGx5W8fOFxOJSS4e/kPx4jgIcwh3UnQ/v7EBqkFMbybohdCXWdW9+EPyFMCC1z+Y4qXTq/t4inQ7Ai0RKa27/xFmFzeIlXX6QBghQAzG4ryMRCCTSKzDR3hjZ7pJcHRj7tpC+LA3Q7LQwYd8VVR3NPOIjVXf3QuWUrqRTxEIkRsLJFGHGCy0mKJIlpY6VPrFJGKFjfXjT0j1WEIgOO7TpBEpiJl1ADN0g6UtSJtjUKy6qPKl9ImLmndpx6fiLyyyjExgoFBh7raG8i+CuHnufdYYmlg5aFyqxoOsQzgdeg/eBVsHgJMqOAhYTmejnjA8bPypcuPu7ae7RQFjavvxisY6JyYc4hgOkKz8fVgmvXv9IgURmd3At49wiqpzkZUvQtSoI5jlSHUd9AbOIxGdLh9eFG48OsKJmEIPM8tHc9H8gIqjEJQVJCXKhuigu9z1ZoDIQoPmDBTsTax/fuiiSSYeLbSRv7O+QNZ9OLB349Yd7RhW3nGLImKSknqQRVwAK8oelTCpNwfYjHkjuzVHegX8PzV4fiOwpXiqJF+P1MnIRnJKVVpbTwgJlMBoXcN6cNGtwhkEmtNBTTo8AUasS3WtPfrFkafAtOWGG7Xz/aNHCAZRCcqXmVV20jQwqGBa3rByPVCxWzqRT36e7wyr5E9/wBIDlr3coK8RZSgExRdLB4szH3ZyfrF46tmHMA+Lx6zxaXJcsaQ7KkhN9NYSvlbgPWHSlwwLxNiTAGbmNuEGw6QCSPP3p9YAUkd9K+EFlJdvO/vWGaJItikDK/Ch8RTjCcoZqDX6ECndDC8XkJcf2vpeLYWrOwfhxNY8rSGY3lc+vKDZXF4WCQHGhtx0i0qaavTh+3u8QaHs6uSRaKYygAtf6a9YOZ784X2hiRZuHdBhdoWXQlOnFQTbhXjFp4o7XN6U9tEyBJJPNj1D/WLqNLA8OBizpCGXMkKupVxQXLUZuhEOTMSVBzThyPLm0Lz1g9acKUhTFYtwBql66dLRoSbolJ0NduVKU6nBZ6cOUcn4llAkkO4YORo27oekDwk/MkNe5c6uSGtAVrqVJsAB0YCj9W8oHHZ69C3aJd2fiCN1zc0NKtGucSWQUhwKqazNzvr4RgEmrs+r04+caacT8oc1BFsoAqPrBzQui+GSpnJoIIUCrIS/BxSjC1rnlG1hZgKCHqH9LHnGOQQ/wA1A2ju7kAcGMO4eelAOlHZtW18Ihl3FJlYRbbcfuYPaL/UPGOw5/MEe1RI2W/+pg+4WWoACoOvusCnpSbRZDa0bwji2Jt7aI1s3XorK62vz4RoiqaC3K0ZzNoG5cvrGjKO752gT6PRWzqU1teLplbwHOJLFYvKO+H4xByKVon8PvZSeP4gU9ZU3QCDYiay34QqDSPJ+QJDKd3Kb0t4wzKW4IHI+I4xlTJppw5XgmExRDpF6kP7sI9WhZwH5l6mhIp1p6gRbGTWSwdywizjVuvA3EUlnPWlz1LU9fWApeWT4gzhhUtWoJ6PWmtB4RSSvKA/dfj6VgwAA+bnU6Mx8KQkqYEqLksB33ty4/vFErAayKqGsC2iN3mHtXSM+RtJIVqw04c/SNZEwFLjh7ETa4PYWm+hfA1+bx98mgOMV/Ta6tDDUmlAaNQNbv8ApCW0Z4CkVrWne3drBSuQClW+W4YB9KfWKYZBMvUfM2p/EERiQ1tb98DXJd8xVlNWGgOlKQ+xWLT1MwD6V1N+97QnPw6qJc6AcKn7vHZ+JJcOco+V604eId4XlKIqC/fZj7MaoRaRGTVjQwpSveoBSnt9YGpJdRAJYOa7o1oeLkho7MnOHLEsx5UUK+VIvhsY7ISmhIdnOgdh4vB2tnlsSKd4g0L34VtB3UomhIYkdHZ4sEZcwzBQct6PygkiQlZKnNEmxNKMAxhHP3NKxOvkOSwp0tm5E9/2jQCSpJctUOSdA9D14xXZ2GcEFTnRrc+tI6tLA7ma4B5njpoPGMeTIpSpG3FicYb7/wDBD+aI5f7THIyN7hEjpfCicazfUli3HyipAY3o3PyMXUh20jk4s/fr0jK5fMb4r5RRZYtGnhzu8ozSa2vD+CTRtYWfQ6GgY4VRECIqIjkCXLO0BU5YDWLpNDAjT3WCjwPEIKco4346/WKibpzYw5ipm4jNwhFKXrVvOHW1sVM3ChgWJrXj+8clpO6kUY31t6xlqxSkvlNGZr8dIdwmLzJfUM4FweLRPi6FqhfEzSJhS5ypVmJJYgGjP+nSKqBKmYP9Ls0L7YfNmUmhDOA7Bnrwq8UlTcpckBhq9OT/ALxdR+VMCCYdYzkEXcV419WjWwU8CgDAFjfrrGH2BmKKnAAYktrp+I0u3ASzFutzSju4NInkjYRr+JClHKoF9NdX984riACGZ/xxhTASAgllPUkkjXlXqIJjaAqBZTe798BUpUiclZnTpzKpZvqOHGhaHZM5LXNqi3N+dIzcQixDnjowB0PhaHETkJRmBtVv7nrc8bxoa6onIyxMTnU70BbTpfm47ogDswoG8z5WPlHClluWGtuNfFhFUZkFBavkQ5I9RGtp+DNYOYK9Gfl78YvhMTkU7CxH7c4Ao1JOtYsJIdiRyY0/IjzSapnraCpmsC9Xr0rGphKoUUapGZ9CLg90ZqwAtgPlFX5dOsa2z8OVJUwSOaTqHu9+kZvUVxs1ennU1fQXDkVv14UOsEw2LSlLgXdn0Oo8fWFshQrKRmIctfR/B2iFTg52Sa60FLlxzjnNHY1OX7oy8if0f+X5iRn9tL/6g8DEjs8PzZ85Z6UI3o7OTQj00iouKVjuIWPpGDyb10Z+vkI05CCwsXjPmKYvy7o0cHN7PKWs3jbxdoOTrQ8dgf5ghCyhSglVKF/tEG15X6xS97+Ec2xsxU1fby5ZKACp3Aqxz0JcsR5RgLw8veU53m1oDWw0vEk0+ysVyWjZ/m0u2cNStdYunFy8pIUCHHe/B48/O2DMO+JcwaukO4ylqWag91i+OwsxEhJWlSWNSxb5la24RRqOqYeKuj0c+YShKiRwAs4bh3xkp2ukbvDvL0+/nCeC2mkSVgrKm/sI3Uqdhpa1YpsvZ5nKmlK0ZZaXmDUV/S2rFq0bpD8OKbl4J1To1htFBDg+XWGMBiUdqa1Ic3tQO+sKSdiJKAEzGJLOQDU8A4oA5PSLYXAr3FggjKRqG3ncuOTN1icZKXQWq0x3a2MSlRRXMQCFKqLngGGgtrGfPxcsKASoKBAsH5WN+Q0aPUL+F1zpaBnBAqoqBANq07/KMSXspMtK0lTZSElVN1spzCoPMHgW5wsc0UR5K6QjjdtqEtWVCQymGb9NdHBzE71LCO7Hw82ahK1CpJLswIcg06B3h/b+yUCVLmIU4Uved3IBbKSKUeM0bSXMShAIbL1cMankwtpFYzThcRtm2MfLBCAtJOoBDBz4atBMZRIcsBr+l3Yk6CsZWwtiTpinRLCgh6kDKol6VP5FIbnYRYmFM8KQcqQGtl0ZqKDp5xN8U+ybZkKx1SmqsrVDENRjTnTx4QGVik58qlAKsxJ/S/i8ewkfB8hSEzpSlykZVFYWQc6a1fRmt5VePnq8FlnrajKOUvSppX8xpxZIztIn+rrsdl4pKiplJoA9Wpaj+6xZW1AC+YP0J6UblBJfw6pKQshQcAtlqbUB4VFawyNmZ8uQJzE/KASSNAOb5T0iryxSEUFJtLwZQ2gh7i9aGkGGKGcqCnIJLJBJawAA0FKQntbYa5JQChe8S5KSOB+8bXwfhkjELMwEoCCkhiA7pUXf/KkwZTSjyXsJcVp+5TCSTNYpd7HiKMXBqI9PgsKQAUvQC7Oedq04w4rZkpUsrSCC/wA1OIcPyv3wM4lKCUZnKWtXUgV4xysmeWSXFHRxxxLHy8/n2Mcy5mYgJoTdhz0fn5QhiMPN3ktyenPn39wjdmSFdqVJ0FGs5uC46GE8XI3i6iGOnBgfvBlkV+PBt9Gmld++jzX8qXwV5RI1P4z/AOxfiP8A1jsdT4s/Y4Hw0aaBXkIVxKXcPXnBDMpAVXjCvc3oChW+nVo0ge4mnj7tGZ2m9Shfu5wxi8OJgKCSApwCm4JsfGDPbQ8FoP8AE23Z0lAkpQBLKWMxV1Zg5CegIDtx4R4peNDs7U7rx6/bOwpn8IodoZnZ5FEnMorISU2q1K620j5jisxU+Ys3y3t+Yv6XHGdlYSUcfKKv8+p9r2btNGSSlC5bqRLBqKukOwBcqpY841Z0kKRlUAQaMRTwj478G48zsRLlKSkS0pJJZmCQWc2uNbvH0fafxjIkpzZgtZFEJLmxIf8ASK1eMXqfTShNRjtmbFJzbpHzXGz+xXPl0JWFB+G8W7o9l8Py0jZZmNUoWlf92bIpSX6UNLV6x8zxGJMyZmNVKPe5NvEx9QOGVL2YEJABEiYSL79CGr+tR7ucbvVR4wjF9tqyzcXO1+dHmMbJUtctSF5FOxppRT2ooFArGvsPH5JKErdQKylJAcuSpyeT5j3x59WIUlKipt3QenWPUfDcpSkS843wh6i/y15E0icvlhT6HyxipWvJ67YeMVmlupk0GU2cjjr9xGbiMICsgoCQsnepQuQ73NrRSVj04WYkrcuSpks4CWJIrWvukbGG2UVJlz8xSFEqKCGJcuATqzAuw845eXUk/Bikqla8gNqbFaVKlLKWGYKAdnJBavM2PlHm0fD6ZS0HNVigup2FKMzOB6kR7PamNQqWhQUFkqKiQbN+0YG1cIVykzkLSZan+Ug1NraadTFZzcVHi9bslCUnJxl1Z6LZC0Jw8opcJCADpVq83d/GK7TUmfL7NE0IzEOSKtegoaltY8lh9p7v+IoFw+tQdUmqreULHbSkzQhbZVH5h1bmNNRBhBS3uxpQkpUj1+J2cSjsTMUs5UlJJAVmcs/IMKcHjyW2NhCUpG6P828DUMQEjgz+fKPXp2xUf0256k1drcY8tt05p2eUo9mp1LSQd0gMCm4APCmsDDKalvofHFuVGjkUpCQpiCBvAAEkAgEnQCgLAcdYzNnyMmKDE/O3JmDV6EeHOH5GPz5E/IXDKIdnoL03jz9ILskBc1ScwUAslxQMkhqAca9wh5ZpJtNaoCwKCtPd3/j+wztKRnSQRVYyJoKFQNHqw0fkY8xJmTsMrOthLmB1MHUkks4SlQUTlPCx0aPZz8LUWBBcECzUjB2ulKwwVvIYboAua2uwL98DFnhVdoOP0+XJPwvNpFv52vLUhyXAsEigpzJq5gWEwYeYomqlji+p1/1QjKkOHUS9GjXlJSmmZt5604UpCTl3Xk7K9NDDFKO37vYbEYwpIDEkefOsIBCih1ahh0OhiykFR4951tUR3F4YJlFIN6d126RNKqKJKKryZeZPH/hEjB/kK/8Arev3iR3eEP8At/I+Z+b/AK/zN6dOYe7xVJpWOqk8+cDCql4yJGy9UBWHIGr08YZOZQGVRBodQWPI2vaAS074GrvTXWLzZ5SuiXYXcAE1oHeC96LHo5sxTJUjKpKZUxSnJ3lZWApZIdb9aR8pwGdU0KlZUrBzJDtUlsqQb3twEfUtnYTPh5iQA5BBBs6h+rpHyv4rwgkTpacgSOzTvAkpUsMVM5rXd7of0aTlKHknDMscGvzv8/iM7a2dMlq7US1dlMEs5soSjMpCVFmAAq4blGfKDqCXCXNzYcy2kfQPhadh58lUmZNK5QkyypIJ0AdRJsx4co8TtfZqpGImSlB8rEKeikqDpPgY0YsnJuDW1/Q04si6vs29hfCwlkTCpK1izHdTzrUnnHutiykrkkKY/wBpDGovd7VNuMfONibdCAZc1TADcUf+Jar8I9d8H7T3QhLzMygl0vlTrwoyWr0jJ6uGRptkk1HRk/HGDEqcBLQGWh2FwxqWqdL08o9Sx7d/8qQ/HdT5VjK+N8IULC1FKECWZcsgFcxajVmNEgAHedxm50D8L/GMsS0y8QFAooFoAUSmlwSC4a/DpEuLliTXgM5XHlE9xsjZiZkx1ISoZSHUAaHR+Dx5bCfHJlBSJxMzKrcN9z9OmgYda2hnav8A/SpIlKlYXMVFLdooZQl/mI1Kq00EfPcRiQoAAZlWA48B4wmL08pP50Sxwbk3NHqdq7bUqRIVJllGdcwdmkuSoJ3KM6gGcgBqd0U+H0zJklAWFkJzBIAADHixc11Lco3ZnwyFIw0vOpM2WhYBSvdK1oSkvrlJ4NTrHgZ2KoXFUitb34XjRBpqor8tk4JT5KPh/wBT6zsT4Xk5f6iGKi6d4gi1Q1NYxfi34PMopmpWSgMNHTZnNiH5cBHPhX4vk4hCBMVkmpGWqsqqBsyV0DEAuKxofHnxNLMvspagpSspJBBASCCC4o5pTh3RjlGcZ30yUYzjk4AfhHZ6pilA1UU5uOp8PmFIexmAAUqSScwZRAJoDZzq7RlfAGNUMWHLhUtTtowB9RG/tyQoYmZNYsUSx37zgcaBPjEZya78Bi5LLxs8ztjZxRKcAEBUtnNhSnkPOJJ2lLzS0JAKlLSC1wAoHoLecYe1PiETZ+QKPZpo57sx6ad0IbM2jkxCFEAhOYpZyH0LvVrxZYZuNy/c6vw3wafsfUp81SRY2egoe/jHkp0g51AcnanBj1Zo0tl7YmTFKQoApEoksHqGDMBV1Kf3WhSC6i71v7vGOMvh+P8AZP0ylu6/x4M+agZA75qeBN4ekYmWoMCkkEuCasfOF5KwLgsr6QfBSkO9AongHaLSca3Zsn8Svp9/7gmZYFBvaGzNDGPmMkuNdO+BTpQJJYM9ffhFpuMHYnN043LD1EDtqgyek39zzH8ejivx/wD1HY7mlfoX/tP/AKxI71L2Z8zyfuh9aDq2ut/HWM6ZNZRqeENzprLZnsG+zesZePdJ4NfxiKia4S3THZM0d8OqAKX43jzeHxbq7o01YgsKuGpz7urwJY6Y8pUxbFDHiaZmH7TswAEhKhleruhRa76R5vaOGxWJKTOBIS4BOVwCQ7tUnryj2uD2mqXmJpukgGz6EAG708IxVTlu5qVcNX0pFcU5Rf6V+4vFTVPovsHZkzCndVmExCkGhS1QRUF68dI9ZtnYYxOFZG9NQncKh/UUkUUFq1cpLc2s9PO4TEAqcByLh9Hqecakrba0rIKlSyaUYlJenJj9Yz5ucpcl2eXytNfwPDYz4dxAlJndkrszUKoX7nfyjW+BNoKw9ZgYZ3ZWiW3iBxYcY9XPxKlywlYTlLgZRlJdwtxapcuL5ow8PsqXMJCnYJYg05XFrDxIivx/iY3Ga/gVybmpDmz5f81QoCZknyp0xZQoKKQhZSEjM1wEig8oyNpfB+LkzQDKUXJ3kEKBD3AFYawUoYclUsb6yRlDsPlaoLAU8zWPU7OxsyahKlrdYzDN3kWNKRGUnjlcP0+z/PcWGScYb2eLw3wNjFzMnYKTW62Skd566R7T4Q+CUSB205lzd5gQyUMSHD3JZwSzA0GsaWI2+tcyhAAAYC/N+Txlbd23NW01CVKSmWomXlKVk0rWoDOWa0Qlmy5Vxer/AD+ZWU8k0tB9orE2cpaSoBCClGVRAq+8wo7+gj5pg9m4ielIyKAXlBWpgliQMzkh7iPd7OxnaICkg7yQ6TcA2BFKwDYK5qUolKlpMoy2zOAoKASoUahBcO5s9Na48jxppLarsgrjuPk8pj/gzF4dYQqSpRTUFAKknm6RGp8LfDmJxCwDJmCWTvK+Sj1IUsM+lja0eyXjpssdmFEgimYBTAF8rkWv+I0J23FJEogkK7NQXqAocH1Lh4E/UzlGqX77KyyTcUktv+xp7O2Th8CkqQFgqYFSnJbwoH0F6Qj8Q7Z7SYJacwSl95IJLvXQhtPGA7TxalyZQJdncm9gw9YVAzLSxqG5u/2c+Ec7Ctvltu0QhgafxJPo+dDYWITMUjsVk71hQjj06xMDsSeZicspbO1AzEA8/HlH08yuzBDnKTrxt4U15xlnFEzLqBJGWv28O6NT9c30l+f+nTxZJZFLW6LfD2BnSFTc8qY60JAbKoUd65qAtC8/HKc/05wuPkHPgqNPEbQWkpclkioehuAzQnicens3Vd9A2g0PRo565SndXddC4ouHzS8/6MlG0hRpc7/aG9YewU7Msbi06VSz9/R4BLCSRcdbQ8ucAQW493OLyaekjozXhEyHMsl8rBq8zQ9aHugSCkh+F6W7tYZnzAXSLFvSKrlpyHRm/wCLfeAmRWlsxu3Vw84kDyJ/yeEdjtUj5y2DxQ+U5g7O4cetYxNpq3Xe7H29428ZLqOJLev1EZOIl1bR/PpaK9MMH02IYVWVyXsPCHUa1ZuMcThQpY0DF68LRYAhVR1cR5ytlJK6Y/Mwbg/qBFOPjGXPlgKL8KMdKhvMRo4ae4L1P7wrMH9QJHs1Pdb0j3QuNuyIkf1AQXoSw5C3m3jDEuQZh8x6xzFSy4IqwNmqT58Yew00BKCAOf8Ac97HjQU5xGUtaKNXT9huer+mAxDCwDGr0D9YT2cgh3s/EOGs7WpDc6cyST8oS/E2hfATCC5/u5H10jOtRZV+CmOSoJmFNXBPSla+cW2Zi1S0IKsu8bKIYJJuPEUim25ykpDWJYmnh31jECirIHqTR7AWaKxjyiNqtn0EykpAIbg+pgM5KavVwYU2fJJKlPmLMzABI5EX/EOrw4IcUpaMbSi+zybaE8O0sDKKDSpPiak9YeQXKE/Lq30fxheWi3BxBcZLPaOxZhrzvBml2yd26Ozy672Ghfy8Y6gZ9LX8f2gkuQTmOprb08POL4WUt3DsxFrlxboIzylRZe3sHmyx2KaPceP7QjhljdKhZTi9r3jRnyzkrSodvepjszDZgXsTx4NWIYs0cc1KfVnskW4yUe2MT1AoqNB3xmHCh0NbTiLa90ayUNu8qfWFsTKFANAPfhGaU/nfHp7QfTulXkz8ZNAdwCU698ZmMwwUk1cUv3UjTngFIT1fxpCONSwA6P16xb0+SUH8p0FihkXGQKSmvTjDMytIWkuSACKQaarKbWGkVfZqktnZWGuXPKCkV76+B+8DSsKJ0YWjkojQ8YYnK/InnPAxyOZ47HWPnBLGTQ9gQRe7ENoKNT1jOnKuau7/AL84PilgqqWBq4f0gc1FHNjQH6058Y09QtkluaSKZSSAgsqleZ5coFIwy8xSp/mNqmrfaNOXLEtOc2NrFuj63gcoFKgoUKmIfhx8oj8TzRq4NriUnyMrAEmgBaAdiszQQOHdZ34XMGxM7lV9Pbx3DTDXnpr0fhBc6ROKaZMTIpugVIS72/FYUE1aWSEih3TzcajTwpD6VEAm7gPFTR6Bz5RHnRaOlQvjMSShl1VRyP0mvL+6ndBsTPUE5QqjAPqLOX43gmIALEp3aA8aVPrHP7iRwLPX2YpFxaEnN3oBtSYVFKQXDuCq70ue7zjuFwWYhQFQ4LvQ1i6UPX5Rl8SL98aGCltLzgOSpz36XhXJxVBUrVGtJnHdTT70YRZSuo9/tCeGXmNqtfqePKNRKbeEYclxKwpi2GUQHNGi0zE5lA2+t+MWmkNT0+kJolOSSwOo4d8Tvk7Y3GjawuKAFP7QX+kdwOLd1FgKOPfCMpLFJFiW7qn8QfZynSpJ1OvD36xHJBPvq/5DON9LZsTp4I74BMJPQN61ihFm08HaKzaUrpr7MZJL2LwjQwrGDONWBHf17oAZ+ZuMCWOBBL6XioAKnoPLg8JjhbVB4xirDrkOHf6fvGRi0bv3jUmTmDa6RkzZJqTbhr75RbDHbtlsblFrXkHgyK1bu6QypDl3MJy1cfyIZlznDv4+caH7muf6gktYdqP3VgglMHoG9/iKSQk1br3QZKaEwbIzZldongvziRxuZ84kdekfPbMnFSnYMOPr78ICuYflqEtQVZ/Yg+0lAzCACW8jaKqO7uigoX6/Ut4xSc30Njgl8xVZGRKbip1ufrHZKSTY60rDQlhKUuGv9A3IVH4gktitJsCz9QPfjGSU1bro2wg6p9imOU4SeTDz+8UwiQXYVZ/B3hrFSkZkgkNlv6V8YXkpI3raaaiCpKiXCyFDpfnBVSiG4kfeHESv6Yajmh0NqtxLQrPxBKhyDcony5PQVFKNsKoESw1lO5vxo3dA5GHBNgeNe6LylkJINE6PWv7iOoSGfRvZiuOVdkcivaKbOwRKgFEcWN9I05NApIFnHLi7xnn+0nVx6XA5Q+jO4Y20JanH3whZtNjQi0i0jMCHaznu8ofRVNDcUiqpdnZrGkHBDRmyS5FYRooZdGFIpMksYPnat+PGOY+S4eJO00VsXnSgk0s4hiTLIWrWo8wfxAZirDgIelqCkBQ1v6RPI+grs6FgG8WVMAheekuMpY+sGTJFa/vEJJeSjSFZrB1cK8v3ipmFmpy9aweYloElYqzU9Y9VbRTTW1ZQu29UwvOG6xGsNZwSxLc7wtjd2oq2vvWDdyK41VIU7Phb3+IclpbQQpLSSRetbw2mXZq/asUkXyM4sgAkCr+zBZa6d0cIFm9tEkymfkK15Q6VkJSjWzO3/wBI8R9okWz8x5xI6v2RwvuZ68Mkk0Z+BejmtRw9ITmDIhWtQ3jw6Qxj5mUhjWt+L/eF8ZhVJSKEj3YR53yTl5ZaG4VHwhgS3Skva442Pg4rDGFbMmlXFzx5eMJJVfdatjeG0ZUrS5YkDLUeDczrGaTfTN6Ue4+Tu0JClbwS4agHDRvWE1ki41L8rU8Y0VFN03cggHUO4pzZxCmIymmYBWb5XD2GnQQIvSiZ7UZMYkF0kJNE1Hlr09IWTJDg3uT+IdSppYykENozQAT07zKS4d2NANT0v4QqbVtDNRkQ7yKJoCb87R1TMA1OvupikkOCBYVoTrbyjmJnsmqk1LfMHccu+G5eERo7JDqDUuQ3X8RrYjDhVTQopQMamleNIykAJqohL8SxrwHk0bmHxKexBBBJNCS7t31hJzcGpIZRUk0w8pO6Hvzu/OOTUkat74QZM1BZAWlSgXYEPTk70haZjUb28kkO4BBL8wK3iMG3LopVItJdRs2sOYhQbpbrC2ExCCCoKSyXCiCGBF3OkWk46WqnaIJ4Zg57nj07b66PJKtHJ2Gd9XH7xbAgpQocD9B9Xgk3FITdaR1UB6mKmdLSCoqABF8wAI5G0Z5O1VFPqGQmxN45krzeKKx8psxmICeJUGfq92iicWh82dJHHMGGt7GF2e7Cz6JZ9e7vhRYA1HFgKecWx20ZYykqQEnUqA6sXgG0MZLtnSkEWKgP2o0JCDbWnspF0iBYNq9NYFihunuhPZAVlJWbk0OnCnDnrGgspoCoDqQPDjGnLjWPJxTuh8GRyipSVFJKagHTh7rDCU6cOEBM9GYALSS7fMH8Lvyg0xSU7y1BKeJIA6VhNseUiJFPfjBJ1EkgaXiCelR3dGci1edv3ji68bQ8bslpnn97n/5RIbzDiryiR2uf0OJx+olMLrIYndoG1Ne4xVKnBSSAohw976d8Xnzi+6WNRD0rDJUkFw5DuPMRjz8se5/n1Or6KcJRpfi9hGThgyWKSbl6vWA9qO0lKWEAS1VUqwSxavJRpHThxLmGpYnppbrFixVUDKTYhxCLTF7teAU6TLTLyK380yXNdQqAQQtupADRMbjMq0raWlOQgZkh8xAA5ks4Ah3EFKw7MbWctWgfr5wOXKSpKQqp0cBqWNdWikckauVszzxN6QFWGSqYiWwIllRIYfLlChyvxhXG4ZJmTGUiWJvZpFN4sTmLDjcmNJOz1A5gGJueQ0PGwEHXsBZZRS5NrUel9HpaJLLGLVy/33/UMVxVGJgMOBMS7KMtDEtVwpvRocMhKhMCkyw5o7P8tSYZRggyyUgZjUaHj4n6wAbNRkUkJFXLcXhpZE32Cm40gOAQSiWR2ROSYwX8oBO6/daHcJhUZAUIkLAlfKp0nK5KlIWrm926xfZmy0KUkLlpL3cVFPQRtTNhyso3EkpSAHSKM9QBzJMRyZ48+Nvf+RYY2t2Ym1Vj+upCQ6pEkgpAz5VK3yOeWhaKzpqB8ksFFGKZgQTrZIfxjZl7LlglkpzfqYBRBqQ4qzwnL2TKStQCBU1oGrFVJRj+w+3peS8mSe1nKDZO0UlSGASUNQjmFOPtFcFgilEmkpUxImAlSXJuwzaCo9vDyMIlKSyU1d2AD9eMWwmBQBuoSlg1AzB3bo5eIudIrHHQjiMHkmSz2YWllkpaj6gPc1JAPCAYOUMkr/DZU0lKCXQmWysqVcgbjSkbZwSSoLKQVAXao6cNbcYoNjSR/wDFLqSTui5v75RL4yqn+d/X6npR9jFxEhG4ECSF/wAQO1Afsypqit0DdtSLhKAlWQSisTP6oST2ebVgS5AS1A4vSNZWyZGspDAv8ouwD+AHhCmI2ZLZxKRlBLAJAZ2D++UeeaL1v8+40ISbe/2EsdLSUzRllEdrLLD5WLcPlfnrpHcdhnM1xJ7N0OVPRIFQgCxfQQ8dlyykpyJUDycF2e/IDwgczBS1ElcpFAGOWtaWtCLKvd/lfX6FPhvx4OS8AkOo9mf6hBIAC0kiiS9wzRnY3Db0w9kJmZsqiU00FzRiAaXjYmSkuTlH+pqtoO7SFZmy5ZyuhJKGyuHYCwHCPQyU7b/P4orBNLZSVJ/xc4QvdT8wSMpIbMOAJdzqRrHFSwZqgtIUUoRkfLlU75sqlUoowyjCoqyBmV8zC+tT3wWds9CktkSw0bxYaXh+W/z6CcKYlspQ7SYMuU7hLTM6dWAawFbUjUUKHvgUnCJSd0BJoKACgsD0c+MHXbuguVuz3S2Yf8LziQZz+ryEcjq8mcqkJbR17vSHpHyy+p+sSJE//of8j/cr6D9C+5nbS+f/ALj6mAH6RyJE32Vh0hpVpff6xzQe+ESJCR6HfZqztf8AT940MF8o6D0EdiRgy/pQku2ITfn7lf8AJUK4f5v+0xIkWh0KhzB/4h6/SNKdaOxI9D/lh+6DL9D+4kPmHSBD5x1PpEiRfJ+qX7/3PY+kMTPtBcPEiRDwXkGMcVEiRkXaJIoL98L4n5VdT9I5EivktHsrh7GOG6un3iRITyF9lFWHvhA03iRIoOg/D3pBR83vgYkSCwMsm0Rdj70iRIogGREiRI6pzD//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t2.gstatic.com/images?q=tbn:ANd9GcTWswBCy16a7kK5gV3tFpQYbSbH_sFYr7H4FNnw7IxtRc_oXWs6"/>
          <p:cNvPicPr>
            <a:picLocks noChangeAspect="1" noChangeArrowheads="1"/>
          </p:cNvPicPr>
          <p:nvPr/>
        </p:nvPicPr>
        <p:blipFill>
          <a:blip r:embed="rId3" cstate="print"/>
          <a:srcRect/>
          <a:stretch>
            <a:fillRect/>
          </a:stretch>
        </p:blipFill>
        <p:spPr bwMode="auto">
          <a:xfrm>
            <a:off x="4648200" y="3581400"/>
            <a:ext cx="2819400" cy="211183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dirty="0"/>
              <a:t>Guided Practice</a:t>
            </a:r>
          </a:p>
        </p:txBody>
      </p:sp>
      <p:sp>
        <p:nvSpPr>
          <p:cNvPr id="3" name="Content Placeholder 2"/>
          <p:cNvSpPr>
            <a:spLocks noGrp="1"/>
          </p:cNvSpPr>
          <p:nvPr>
            <p:ph idx="1"/>
          </p:nvPr>
        </p:nvSpPr>
        <p:spPr>
          <a:xfrm>
            <a:off x="381000" y="1447800"/>
            <a:ext cx="8229600" cy="1341437"/>
          </a:xfrm>
        </p:spPr>
        <p:txBody>
          <a:bodyPr/>
          <a:lstStyle/>
          <a:p>
            <a:pPr>
              <a:buNone/>
            </a:pPr>
            <a:r>
              <a:rPr lang="en-US" sz="2800" dirty="0">
                <a:solidFill>
                  <a:srgbClr val="0070C0"/>
                </a:solidFill>
                <a:latin typeface="Arial" pitchFamily="34" charset="0"/>
                <a:cs typeface="Arial" pitchFamily="34" charset="0"/>
              </a:rPr>
              <a:t>Samantha is doing a lab in her fifth grade science class. She needs to compare the masses of two blocks of wood. Which tool should she use?</a:t>
            </a:r>
          </a:p>
        </p:txBody>
      </p:sp>
      <p:sp>
        <p:nvSpPr>
          <p:cNvPr id="5" name="Rectangle 4"/>
          <p:cNvSpPr/>
          <p:nvPr/>
        </p:nvSpPr>
        <p:spPr>
          <a:xfrm>
            <a:off x="762000" y="2817663"/>
            <a:ext cx="7543800" cy="3416320"/>
          </a:xfrm>
          <a:prstGeom prst="rect">
            <a:avLst/>
          </a:prstGeom>
        </p:spPr>
        <p:txBody>
          <a:bodyPr wrap="square">
            <a:spAutoFit/>
          </a:bodyPr>
          <a:lstStyle/>
          <a:p>
            <a:pPr marL="342900" indent="-342900">
              <a:buFont typeface="+mj-lt"/>
              <a:buAutoNum type="alphaUcPeriod"/>
            </a:pPr>
            <a:endParaRPr lang="en-US" sz="2400" dirty="0">
              <a:solidFill>
                <a:srgbClr val="0070C0"/>
              </a:solidFill>
            </a:endParaRPr>
          </a:p>
          <a:p>
            <a:pPr marL="342900" indent="-342900">
              <a:lnSpc>
                <a:spcPct val="200000"/>
              </a:lnSpc>
              <a:buFont typeface="+mj-lt"/>
              <a:buAutoNum type="alphaUcPeriod"/>
            </a:pPr>
            <a:r>
              <a:rPr lang="en-US" sz="2400" dirty="0">
                <a:solidFill>
                  <a:srgbClr val="0070C0"/>
                </a:solidFill>
              </a:rPr>
              <a:t>.</a:t>
            </a:r>
          </a:p>
          <a:p>
            <a:pPr marL="342900" indent="-342900">
              <a:lnSpc>
                <a:spcPct val="200000"/>
              </a:lnSpc>
              <a:buFont typeface="+mj-lt"/>
              <a:buAutoNum type="alphaUcPeriod"/>
            </a:pPr>
            <a:r>
              <a:rPr lang="en-US" sz="2400" dirty="0">
                <a:solidFill>
                  <a:srgbClr val="0070C0"/>
                </a:solidFill>
              </a:rPr>
              <a:t>. </a:t>
            </a:r>
          </a:p>
          <a:p>
            <a:pPr marL="342900" indent="-342900">
              <a:lnSpc>
                <a:spcPct val="200000"/>
              </a:lnSpc>
              <a:buFont typeface="+mj-lt"/>
              <a:buAutoNum type="alphaUcPeriod"/>
            </a:pPr>
            <a:r>
              <a:rPr lang="en-US" sz="2400" dirty="0">
                <a:solidFill>
                  <a:srgbClr val="0070C0"/>
                </a:solidFill>
              </a:rPr>
              <a:t>.</a:t>
            </a:r>
          </a:p>
          <a:p>
            <a:pPr marL="342900" indent="-342900">
              <a:lnSpc>
                <a:spcPct val="200000"/>
              </a:lnSpc>
              <a:buFont typeface="+mj-lt"/>
              <a:buAutoNum type="alphaUcPeriod"/>
            </a:pPr>
            <a:r>
              <a:rPr lang="en-US" sz="2400" dirty="0">
                <a:solidFill>
                  <a:srgbClr val="0070C0"/>
                </a:solidFill>
              </a:rPr>
              <a:t>. </a:t>
            </a:r>
          </a:p>
        </p:txBody>
      </p:sp>
      <p:pic>
        <p:nvPicPr>
          <p:cNvPr id="6" name="Picture 5"/>
          <p:cNvPicPr/>
          <p:nvPr/>
        </p:nvPicPr>
        <p:blipFill>
          <a:blip r:embed="rId3" cstate="print"/>
          <a:srcRect/>
          <a:stretch>
            <a:fillRect/>
          </a:stretch>
        </p:blipFill>
        <p:spPr bwMode="auto">
          <a:xfrm>
            <a:off x="1219200" y="2971800"/>
            <a:ext cx="533400" cy="1099826"/>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1143000" y="4724400"/>
            <a:ext cx="812362" cy="931109"/>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1219200" y="4191000"/>
            <a:ext cx="1676400" cy="747410"/>
          </a:xfrm>
          <a:prstGeom prst="rect">
            <a:avLst/>
          </a:prstGeom>
          <a:noFill/>
          <a:ln w="9525">
            <a:noFill/>
            <a:miter lim="800000"/>
            <a:headEnd/>
            <a:tailEnd/>
          </a:ln>
        </p:spPr>
      </p:pic>
      <p:pic>
        <p:nvPicPr>
          <p:cNvPr id="9" name="Picture 8" descr="http://th242.photobucket.com/albums/ff108/Kamerker/Science%20graphics/th_scale-1.gif">
            <a:hlinkClick r:id="rId6"/>
          </p:cNvPr>
          <p:cNvPicPr/>
          <p:nvPr/>
        </p:nvPicPr>
        <p:blipFill>
          <a:blip r:embed="rId7" cstate="print"/>
          <a:srcRect/>
          <a:stretch>
            <a:fillRect/>
          </a:stretch>
        </p:blipFill>
        <p:spPr bwMode="auto">
          <a:xfrm>
            <a:off x="1143000" y="5715000"/>
            <a:ext cx="1295400" cy="7391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t>
            </a:r>
          </a:p>
        </p:txBody>
      </p:sp>
      <p:sp>
        <p:nvSpPr>
          <p:cNvPr id="6" name="TextBox 5"/>
          <p:cNvSpPr txBox="1"/>
          <p:nvPr/>
        </p:nvSpPr>
        <p:spPr>
          <a:xfrm>
            <a:off x="533400" y="2590800"/>
            <a:ext cx="5562600" cy="2554545"/>
          </a:xfrm>
          <a:prstGeom prst="rect">
            <a:avLst/>
          </a:prstGeom>
          <a:noFill/>
        </p:spPr>
        <p:txBody>
          <a:bodyPr wrap="square" rtlCol="0">
            <a:spAutoFit/>
          </a:bodyPr>
          <a:lstStyle/>
          <a:p>
            <a:r>
              <a:rPr lang="en-US" sz="3200" dirty="0">
                <a:solidFill>
                  <a:srgbClr val="0070C0"/>
                </a:solidFill>
              </a:rPr>
              <a:t>We measure mass by using a balance. The graduated cylinder, beaker and the ruler are used to measure volume not mass. </a:t>
            </a:r>
          </a:p>
        </p:txBody>
      </p:sp>
      <p:pic>
        <p:nvPicPr>
          <p:cNvPr id="12290" name="Picture 2" descr="http://www.medicalscale1.com/wp-content/uploads/2010/12/triple-beam-balance-parts.jpg"/>
          <p:cNvPicPr>
            <a:picLocks noChangeAspect="1" noChangeArrowheads="1"/>
          </p:cNvPicPr>
          <p:nvPr/>
        </p:nvPicPr>
        <p:blipFill>
          <a:blip r:embed="rId3" cstate="print"/>
          <a:srcRect/>
          <a:stretch>
            <a:fillRect/>
          </a:stretch>
        </p:blipFill>
        <p:spPr bwMode="auto">
          <a:xfrm>
            <a:off x="3886200" y="4648200"/>
            <a:ext cx="2971800" cy="17929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a:t>SC.5.P.8.1</a:t>
            </a:r>
          </a:p>
        </p:txBody>
      </p:sp>
      <p:sp>
        <p:nvSpPr>
          <p:cNvPr id="99330" name="Content Placeholder 2"/>
          <p:cNvSpPr>
            <a:spLocks noGrp="1"/>
          </p:cNvSpPr>
          <p:nvPr>
            <p:ph idx="4294967295"/>
          </p:nvPr>
        </p:nvSpPr>
        <p:spPr>
          <a:xfrm>
            <a:off x="381000" y="1600200"/>
            <a:ext cx="8229600" cy="4800600"/>
          </a:xfrm>
        </p:spPr>
        <p:txBody>
          <a:bodyPr/>
          <a:lstStyle/>
          <a:p>
            <a:pPr eaLnBrk="1" hangingPunct="1">
              <a:lnSpc>
                <a:spcPct val="80000"/>
              </a:lnSpc>
              <a:buNone/>
            </a:pPr>
            <a:r>
              <a:rPr lang="en-US" sz="2700" dirty="0"/>
              <a:t>Benchmark: </a:t>
            </a:r>
            <a:r>
              <a:rPr lang="en-US" sz="2800" b="1" dirty="0"/>
              <a:t>Compare and contrast the basic properties of solids, liquids, and gases, such as mass, volume, color, texture, and temperature. </a:t>
            </a:r>
          </a:p>
          <a:p>
            <a:pPr eaLnBrk="1" hangingPunct="1">
              <a:lnSpc>
                <a:spcPct val="80000"/>
              </a:lnSpc>
              <a:buNone/>
            </a:pPr>
            <a:endParaRPr lang="en-US" sz="2700" dirty="0"/>
          </a:p>
          <a:p>
            <a:pPr eaLnBrk="1" hangingPunct="1">
              <a:lnSpc>
                <a:spcPct val="80000"/>
              </a:lnSpc>
              <a:buFont typeface="Wingdings 2" pitchFamily="18" charset="2"/>
              <a:buNone/>
            </a:pPr>
            <a:r>
              <a:rPr lang="en-US" sz="2700" dirty="0">
                <a:solidFill>
                  <a:srgbClr val="FF0000"/>
                </a:solidFill>
              </a:rPr>
              <a:t>Essential Question:</a:t>
            </a:r>
          </a:p>
          <a:p>
            <a:pPr eaLnBrk="1" hangingPunct="1">
              <a:lnSpc>
                <a:spcPct val="80000"/>
              </a:lnSpc>
              <a:buNone/>
            </a:pPr>
            <a:r>
              <a:rPr lang="en-US" sz="2800" dirty="0">
                <a:solidFill>
                  <a:srgbClr val="0070C0"/>
                </a:solidFill>
              </a:rPr>
              <a:t>What are the similarities and differences of the basic properties of solids, liquids, and gases?</a:t>
            </a:r>
            <a:endParaRPr lang="en-US" sz="2800" dirty="0">
              <a:solidFill>
                <a:srgbClr val="0000FF"/>
              </a:solidFill>
            </a:endParaRPr>
          </a:p>
          <a:p>
            <a:pPr eaLnBrk="1" hangingPunct="1">
              <a:lnSpc>
                <a:spcPct val="80000"/>
              </a:lnSpc>
              <a:buFont typeface="Wingdings 2" pitchFamily="18" charset="2"/>
              <a:buNone/>
            </a:pPr>
            <a:r>
              <a:rPr lang="en-US" sz="2700" dirty="0">
                <a:solidFill>
                  <a:srgbClr val="FF0000"/>
                </a:solidFill>
              </a:rPr>
              <a:t>Vocabulary:</a:t>
            </a:r>
          </a:p>
          <a:p>
            <a:pPr eaLnBrk="1" hangingPunct="1">
              <a:lnSpc>
                <a:spcPct val="80000"/>
              </a:lnSpc>
              <a:buNone/>
            </a:pPr>
            <a:r>
              <a:rPr lang="en-US" sz="2700" dirty="0"/>
              <a:t>solid					gas		</a:t>
            </a:r>
          </a:p>
          <a:p>
            <a:pPr eaLnBrk="1" hangingPunct="1">
              <a:lnSpc>
                <a:spcPct val="80000"/>
              </a:lnSpc>
              <a:buNone/>
            </a:pPr>
            <a:r>
              <a:rPr lang="en-US" sz="2700" dirty="0"/>
              <a:t>Liquid				volume</a:t>
            </a:r>
          </a:p>
          <a:p>
            <a:pPr eaLnBrk="1" hangingPunct="1">
              <a:lnSpc>
                <a:spcPct val="80000"/>
              </a:lnSpc>
              <a:buNone/>
            </a:pPr>
            <a:r>
              <a:rPr lang="en-US" sz="2700" dirty="0"/>
              <a:t>mass					texture</a:t>
            </a:r>
          </a:p>
          <a:p>
            <a:pPr eaLnBrk="1" hangingPunct="1">
              <a:lnSpc>
                <a:spcPct val="80000"/>
              </a:lnSpc>
              <a:buFont typeface="Wingdings 2" pitchFamily="18" charset="2"/>
              <a:buNone/>
            </a:pPr>
            <a:endParaRPr lang="en-US" sz="2700" dirty="0"/>
          </a:p>
          <a:p>
            <a:pPr eaLnBrk="1" hangingPunct="1">
              <a:lnSpc>
                <a:spcPct val="80000"/>
              </a:lnSpc>
              <a:buFont typeface="Wingdings 2" pitchFamily="18" charset="2"/>
              <a:buNone/>
            </a:pPr>
            <a:r>
              <a:rPr lang="en-US" sz="27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a:t>Summarizing</a:t>
            </a:r>
          </a:p>
        </p:txBody>
      </p:sp>
      <p:sp>
        <p:nvSpPr>
          <p:cNvPr id="188419" name="Rectangle 3"/>
          <p:cNvSpPr>
            <a:spLocks noGrp="1"/>
          </p:cNvSpPr>
          <p:nvPr>
            <p:ph type="body" idx="1"/>
          </p:nvPr>
        </p:nvSpPr>
        <p:spPr>
          <a:xfrm>
            <a:off x="457200" y="1935163"/>
            <a:ext cx="8229600" cy="4618037"/>
          </a:xfrm>
        </p:spPr>
        <p:txBody>
          <a:bodyPr/>
          <a:lstStyle/>
          <a:p>
            <a:pPr>
              <a:buFont typeface="Wingdings 2" pitchFamily="18" charset="2"/>
              <a:buNone/>
            </a:pPr>
            <a:r>
              <a:rPr lang="en-US" sz="3200" dirty="0"/>
              <a:t>Pass a piece of paper around the table. Each group member adds a detail that answers the question. Keep the paper                   moving until time is called- see                how many ideas your group can       generate!</a:t>
            </a:r>
          </a:p>
          <a:p>
            <a:pPr>
              <a:buFont typeface="Wingdings 2" pitchFamily="18" charset="2"/>
              <a:buNone/>
            </a:pPr>
            <a:r>
              <a:rPr lang="en-US" sz="3200" dirty="0"/>
              <a:t>Essential Question:</a:t>
            </a:r>
          </a:p>
          <a:p>
            <a:pPr eaLnBrk="1" hangingPunct="1">
              <a:lnSpc>
                <a:spcPct val="80000"/>
              </a:lnSpc>
              <a:buNone/>
            </a:pPr>
            <a:r>
              <a:rPr lang="en-US" sz="3200" dirty="0">
                <a:solidFill>
                  <a:srgbClr val="0000FF"/>
                </a:solidFill>
              </a:rPr>
              <a:t>What properties can be used to describe a substance?</a:t>
            </a:r>
          </a:p>
        </p:txBody>
      </p:sp>
      <p:pic>
        <p:nvPicPr>
          <p:cNvPr id="188420" name="Picture 4" descr="MCj04404280000[1]"/>
          <p:cNvPicPr>
            <a:picLocks noChangeAspect="1" noChangeArrowheads="1"/>
          </p:cNvPicPr>
          <p:nvPr/>
        </p:nvPicPr>
        <p:blipFill>
          <a:blip r:embed="rId2" cstate="print"/>
          <a:srcRect/>
          <a:stretch>
            <a:fillRect/>
          </a:stretch>
        </p:blipFill>
        <p:spPr bwMode="auto">
          <a:xfrm>
            <a:off x="5867400" y="2819400"/>
            <a:ext cx="2678112" cy="2819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a:t>Check Your Understanding</a:t>
            </a:r>
          </a:p>
        </p:txBody>
      </p:sp>
      <p:sp>
        <p:nvSpPr>
          <p:cNvPr id="114690" name="Rectangle 3"/>
          <p:cNvSpPr>
            <a:spLocks noGrp="1"/>
          </p:cNvSpPr>
          <p:nvPr>
            <p:ph type="body" idx="1"/>
          </p:nvPr>
        </p:nvSpPr>
        <p:spPr>
          <a:xfrm>
            <a:off x="457200" y="1524001"/>
            <a:ext cx="8229600" cy="4953000"/>
          </a:xfrm>
        </p:spPr>
        <p:txBody>
          <a:bodyPr/>
          <a:lstStyle/>
          <a:p>
            <a:pPr marL="495300" indent="-495300">
              <a:buFont typeface="Wingdings 2" pitchFamily="18" charset="2"/>
              <a:buNone/>
            </a:pPr>
            <a:r>
              <a:rPr lang="en-US" sz="3200" dirty="0"/>
              <a:t>Number your paper from 1-4, select the answers that you think are correct</a:t>
            </a:r>
          </a:p>
          <a:p>
            <a:pPr marL="514350" indent="-514350">
              <a:buFont typeface="+mj-lt"/>
              <a:buAutoNum type="arabicPeriod"/>
            </a:pPr>
            <a:r>
              <a:rPr lang="en-US" sz="3200" dirty="0"/>
              <a:t>Which of the following instruments would be needed to determine the volume of liquid in a small jar? </a:t>
            </a:r>
          </a:p>
          <a:p>
            <a:pPr marL="881063" lvl="1" indent="-514350">
              <a:buFont typeface="+mj-lt"/>
              <a:buAutoNum type="alphaLcPeriod"/>
            </a:pPr>
            <a:r>
              <a:rPr lang="en-US" sz="3200" dirty="0"/>
              <a:t>A meter stick</a:t>
            </a:r>
          </a:p>
          <a:p>
            <a:pPr marL="881063" lvl="1" indent="-514350">
              <a:buFont typeface="+mj-lt"/>
              <a:buAutoNum type="alphaLcPeriod"/>
            </a:pPr>
            <a:r>
              <a:rPr lang="en-US" sz="3000" dirty="0"/>
              <a:t>graduated cylinder</a:t>
            </a:r>
          </a:p>
          <a:p>
            <a:pPr marL="881063" lvl="1" indent="-514350">
              <a:buFont typeface="+mj-lt"/>
              <a:buAutoNum type="alphaLcPeriod"/>
            </a:pPr>
            <a:r>
              <a:rPr lang="en-US" sz="3000" dirty="0"/>
              <a:t>A larger jar</a:t>
            </a:r>
          </a:p>
          <a:p>
            <a:pPr marL="881063" lvl="1" indent="-514350">
              <a:buFont typeface="+mj-lt"/>
              <a:buAutoNum type="alphaLcPeriod"/>
            </a:pPr>
            <a:r>
              <a:rPr lang="en-US" sz="3000" dirty="0"/>
              <a:t>A metric weight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a:t>Check Your Understanding</a:t>
            </a:r>
          </a:p>
        </p:txBody>
      </p:sp>
      <p:sp>
        <p:nvSpPr>
          <p:cNvPr id="114690" name="Rectangle 3"/>
          <p:cNvSpPr>
            <a:spLocks noGrp="1"/>
          </p:cNvSpPr>
          <p:nvPr>
            <p:ph type="body" idx="1"/>
          </p:nvPr>
        </p:nvSpPr>
        <p:spPr>
          <a:xfrm>
            <a:off x="457200" y="1524001"/>
            <a:ext cx="8229600" cy="4800600"/>
          </a:xfrm>
        </p:spPr>
        <p:txBody>
          <a:bodyPr/>
          <a:lstStyle/>
          <a:p>
            <a:pPr>
              <a:buNone/>
            </a:pPr>
            <a:r>
              <a:rPr lang="en-US" sz="3200" dirty="0"/>
              <a:t>2. </a:t>
            </a:r>
            <a:r>
              <a:rPr lang="en-US" sz="2800" dirty="0"/>
              <a:t>Kyle and Jan are comparing two samples of matter. They make a table of the properties of each sample. </a:t>
            </a:r>
            <a:r>
              <a:rPr lang="en-US" sz="2400" b="1" dirty="0"/>
              <a:t>PROPERTIES OF SAMPLES</a:t>
            </a:r>
          </a:p>
          <a:p>
            <a:pPr>
              <a:buNone/>
            </a:pPr>
            <a:endParaRPr lang="en-US" sz="1400" b="1" dirty="0"/>
          </a:p>
          <a:p>
            <a:pPr>
              <a:buNone/>
            </a:pPr>
            <a:endParaRPr lang="en-US" sz="1400" b="1" dirty="0"/>
          </a:p>
          <a:p>
            <a:pPr>
              <a:buNone/>
            </a:pPr>
            <a:r>
              <a:rPr lang="en-US" sz="1400" dirty="0"/>
              <a:t>	</a:t>
            </a:r>
          </a:p>
          <a:p>
            <a:pPr marL="514350" indent="-514350">
              <a:buNone/>
            </a:pPr>
            <a:endParaRPr lang="en-US" sz="1400" dirty="0"/>
          </a:p>
          <a:p>
            <a:pPr marL="514350" indent="-514350">
              <a:buNone/>
            </a:pPr>
            <a:endParaRPr lang="en-US" sz="1400" dirty="0"/>
          </a:p>
          <a:p>
            <a:pPr marL="514350" indent="-514350">
              <a:buNone/>
            </a:pPr>
            <a:endParaRPr lang="en-US" sz="1400" dirty="0"/>
          </a:p>
          <a:p>
            <a:pPr marL="514350" indent="-514350">
              <a:buNone/>
            </a:pPr>
            <a:endParaRPr lang="en-US" sz="1400" dirty="0"/>
          </a:p>
          <a:p>
            <a:pPr marL="514350" indent="-514350">
              <a:buNone/>
            </a:pPr>
            <a:r>
              <a:rPr lang="en-US" sz="2400" dirty="0"/>
              <a:t>Which property provides the </a:t>
            </a:r>
            <a:r>
              <a:rPr lang="en-US" sz="2400" b="1" dirty="0"/>
              <a:t>best evidence that both samples are solids rather than liquids? </a:t>
            </a:r>
            <a:endParaRPr lang="en-US" sz="2400" dirty="0"/>
          </a:p>
          <a:p>
            <a:pPr marL="881063" lvl="1" indent="-514350">
              <a:buNone/>
            </a:pPr>
            <a:r>
              <a:rPr lang="en-US" dirty="0"/>
              <a:t>a. color				c. shape	</a:t>
            </a:r>
          </a:p>
          <a:p>
            <a:pPr marL="881063" lvl="1" indent="-514350">
              <a:buNone/>
            </a:pPr>
            <a:r>
              <a:rPr lang="en-US" dirty="0"/>
              <a:t>b. mass				d. volume</a:t>
            </a:r>
          </a:p>
          <a:p>
            <a:pPr marL="881063" lvl="1" indent="-514350">
              <a:buNone/>
            </a:pPr>
            <a:endParaRPr lang="en-US" sz="3000" dirty="0"/>
          </a:p>
          <a:p>
            <a:pPr marL="881063" lvl="1" indent="-514350">
              <a:buNone/>
            </a:pPr>
            <a:endParaRPr lang="en-US" sz="3000" dirty="0"/>
          </a:p>
          <a:p>
            <a:pPr marL="881063" lvl="1" indent="-514350">
              <a:buNone/>
            </a:pPr>
            <a:endParaRPr lang="en-US" sz="3000" dirty="0"/>
          </a:p>
          <a:p>
            <a:pPr marL="881063" lvl="1" indent="-514350">
              <a:buFont typeface="+mj-lt"/>
              <a:buAutoNum type="alphaLcPeriod"/>
            </a:pPr>
            <a:endParaRPr lang="en-US" sz="3000" dirty="0"/>
          </a:p>
        </p:txBody>
      </p:sp>
      <p:graphicFrame>
        <p:nvGraphicFramePr>
          <p:cNvPr id="4" name="Table 3"/>
          <p:cNvGraphicFramePr>
            <a:graphicFrameLocks noGrp="1"/>
          </p:cNvGraphicFramePr>
          <p:nvPr/>
        </p:nvGraphicFramePr>
        <p:xfrm>
          <a:off x="1676400" y="2819400"/>
          <a:ext cx="6934200" cy="18542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370840">
                <a:tc>
                  <a:txBody>
                    <a:bodyPr/>
                    <a:lstStyle/>
                    <a:p>
                      <a:r>
                        <a:rPr lang="en-US" dirty="0"/>
                        <a:t>Property</a:t>
                      </a:r>
                    </a:p>
                  </a:txBody>
                  <a:tcPr/>
                </a:tc>
                <a:tc>
                  <a:txBody>
                    <a:bodyPr/>
                    <a:lstStyle/>
                    <a:p>
                      <a:r>
                        <a:rPr lang="en-US" dirty="0"/>
                        <a:t>Sample 1</a:t>
                      </a:r>
                    </a:p>
                  </a:txBody>
                  <a:tcPr/>
                </a:tc>
                <a:tc>
                  <a:txBody>
                    <a:bodyPr/>
                    <a:lstStyle/>
                    <a:p>
                      <a:r>
                        <a:rPr lang="en-US" dirty="0"/>
                        <a:t>Sample 2</a:t>
                      </a:r>
                    </a:p>
                  </a:txBody>
                  <a:tcPr/>
                </a:tc>
                <a:extLst>
                  <a:ext uri="{0D108BD9-81ED-4DB2-BD59-A6C34878D82A}">
                    <a16:rowId xmlns:a16="http://schemas.microsoft.com/office/drawing/2014/main" val="10000"/>
                  </a:ext>
                </a:extLst>
              </a:tr>
              <a:tr h="370840">
                <a:tc>
                  <a:txBody>
                    <a:bodyPr/>
                    <a:lstStyle/>
                    <a:p>
                      <a:r>
                        <a:rPr lang="en-US" dirty="0"/>
                        <a:t>Color</a:t>
                      </a:r>
                    </a:p>
                  </a:txBody>
                  <a:tcPr/>
                </a:tc>
                <a:tc>
                  <a:txBody>
                    <a:bodyPr/>
                    <a:lstStyle/>
                    <a:p>
                      <a:r>
                        <a:rPr lang="en-US" dirty="0"/>
                        <a:t>Red</a:t>
                      </a:r>
                    </a:p>
                  </a:txBody>
                  <a:tcPr/>
                </a:tc>
                <a:tc>
                  <a:txBody>
                    <a:bodyPr/>
                    <a:lstStyle/>
                    <a:p>
                      <a:r>
                        <a:rPr lang="en-US" dirty="0"/>
                        <a:t>Silver</a:t>
                      </a:r>
                    </a:p>
                  </a:txBody>
                  <a:tcPr/>
                </a:tc>
                <a:extLst>
                  <a:ext uri="{0D108BD9-81ED-4DB2-BD59-A6C34878D82A}">
                    <a16:rowId xmlns:a16="http://schemas.microsoft.com/office/drawing/2014/main" val="10001"/>
                  </a:ext>
                </a:extLst>
              </a:tr>
              <a:tr h="370840">
                <a:tc>
                  <a:txBody>
                    <a:bodyPr/>
                    <a:lstStyle/>
                    <a:p>
                      <a:r>
                        <a:rPr lang="en-US" dirty="0"/>
                        <a:t>Mass (grams)</a:t>
                      </a:r>
                    </a:p>
                  </a:txBody>
                  <a:tcPr/>
                </a:tc>
                <a:tc>
                  <a:txBody>
                    <a:bodyPr/>
                    <a:lstStyle/>
                    <a:p>
                      <a:r>
                        <a:rPr lang="en-US" dirty="0"/>
                        <a:t>30</a:t>
                      </a:r>
                    </a:p>
                  </a:txBody>
                  <a:tcPr/>
                </a:tc>
                <a:tc>
                  <a:txBody>
                    <a:bodyPr/>
                    <a:lstStyle/>
                    <a:p>
                      <a:r>
                        <a:rPr lang="en-US" dirty="0"/>
                        <a:t>5</a:t>
                      </a:r>
                    </a:p>
                  </a:txBody>
                  <a:tcPr/>
                </a:tc>
                <a:extLst>
                  <a:ext uri="{0D108BD9-81ED-4DB2-BD59-A6C34878D82A}">
                    <a16:rowId xmlns:a16="http://schemas.microsoft.com/office/drawing/2014/main" val="10002"/>
                  </a:ext>
                </a:extLst>
              </a:tr>
              <a:tr h="370840">
                <a:tc>
                  <a:txBody>
                    <a:bodyPr/>
                    <a:lstStyle/>
                    <a:p>
                      <a:r>
                        <a:rPr lang="en-US" dirty="0"/>
                        <a:t>Shape </a:t>
                      </a:r>
                    </a:p>
                  </a:txBody>
                  <a:tcPr/>
                </a:tc>
                <a:tc>
                  <a:txBody>
                    <a:bodyPr/>
                    <a:lstStyle/>
                    <a:p>
                      <a:r>
                        <a:rPr lang="en-US" dirty="0"/>
                        <a:t>Pyramid</a:t>
                      </a:r>
                    </a:p>
                  </a:txBody>
                  <a:tcPr/>
                </a:tc>
                <a:tc>
                  <a:txBody>
                    <a:bodyPr/>
                    <a:lstStyle/>
                    <a:p>
                      <a:r>
                        <a:rPr lang="en-US" dirty="0"/>
                        <a:t>Cube</a:t>
                      </a:r>
                    </a:p>
                  </a:txBody>
                  <a:tcPr/>
                </a:tc>
                <a:extLst>
                  <a:ext uri="{0D108BD9-81ED-4DB2-BD59-A6C34878D82A}">
                    <a16:rowId xmlns:a16="http://schemas.microsoft.com/office/drawing/2014/main" val="10003"/>
                  </a:ext>
                </a:extLst>
              </a:tr>
              <a:tr h="370840">
                <a:tc>
                  <a:txBody>
                    <a:bodyPr/>
                    <a:lstStyle/>
                    <a:p>
                      <a:r>
                        <a:rPr lang="en-US" dirty="0"/>
                        <a:t>Volume (milliliters)</a:t>
                      </a:r>
                    </a:p>
                  </a:txBody>
                  <a:tcPr/>
                </a:tc>
                <a:tc>
                  <a:txBody>
                    <a:bodyPr/>
                    <a:lstStyle/>
                    <a:p>
                      <a:r>
                        <a:rPr lang="en-US" dirty="0"/>
                        <a:t>40</a:t>
                      </a:r>
                    </a:p>
                  </a:txBody>
                  <a:tcPr/>
                </a:tc>
                <a:tc>
                  <a:txBody>
                    <a:bodyPr/>
                    <a:lstStyle/>
                    <a:p>
                      <a:r>
                        <a:rPr lang="en-US" dirty="0"/>
                        <a:t>3</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a:t>Check Your Understanding</a:t>
            </a:r>
          </a:p>
        </p:txBody>
      </p:sp>
      <p:sp>
        <p:nvSpPr>
          <p:cNvPr id="114690" name="Rectangle 3"/>
          <p:cNvSpPr>
            <a:spLocks noGrp="1"/>
          </p:cNvSpPr>
          <p:nvPr>
            <p:ph type="body" idx="1"/>
          </p:nvPr>
        </p:nvSpPr>
        <p:spPr>
          <a:xfrm>
            <a:off x="457200" y="1676401"/>
            <a:ext cx="8229600" cy="1981199"/>
          </a:xfrm>
        </p:spPr>
        <p:txBody>
          <a:bodyPr/>
          <a:lstStyle/>
          <a:p>
            <a:pPr>
              <a:buNone/>
            </a:pPr>
            <a:r>
              <a:rPr lang="en-US" sz="3200" dirty="0"/>
              <a:t>3. </a:t>
            </a:r>
            <a:r>
              <a:rPr lang="en-US" sz="2800" dirty="0"/>
              <a:t>Mrs. Wilson needs 35 </a:t>
            </a:r>
            <a:r>
              <a:rPr lang="en-US" sz="2800" dirty="0" err="1"/>
              <a:t>mL</a:t>
            </a:r>
            <a:r>
              <a:rPr lang="en-US" sz="2800" dirty="0"/>
              <a:t> of vinegar to do a science demonstration for her class. Which tool should she use to measure the correct amount of vinegar?</a:t>
            </a:r>
            <a:endParaRPr lang="en-US" dirty="0"/>
          </a:p>
        </p:txBody>
      </p:sp>
      <p:pic>
        <p:nvPicPr>
          <p:cNvPr id="5" name="Picture 4"/>
          <p:cNvPicPr/>
          <p:nvPr/>
        </p:nvPicPr>
        <p:blipFill>
          <a:blip r:embed="rId2" cstate="print"/>
          <a:srcRect/>
          <a:stretch>
            <a:fillRect/>
          </a:stretch>
        </p:blipFill>
        <p:spPr bwMode="auto">
          <a:xfrm>
            <a:off x="2667000" y="3147025"/>
            <a:ext cx="533400" cy="1099826"/>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2667000" y="4267200"/>
            <a:ext cx="1676400" cy="747410"/>
          </a:xfrm>
          <a:prstGeom prst="rect">
            <a:avLst/>
          </a:prstGeom>
          <a:noFill/>
          <a:ln w="9525">
            <a:noFill/>
            <a:miter lim="800000"/>
            <a:headEnd/>
            <a:tailEnd/>
          </a:ln>
        </p:spPr>
      </p:pic>
      <p:pic>
        <p:nvPicPr>
          <p:cNvPr id="8" name="Picture 7" descr="http://th242.photobucket.com/albums/ff108/Kamerker/Science%20graphics/th_scale-1.gif">
            <a:hlinkClick r:id="rId4"/>
          </p:cNvPr>
          <p:cNvPicPr/>
          <p:nvPr/>
        </p:nvPicPr>
        <p:blipFill>
          <a:blip r:embed="rId5" cstate="print"/>
          <a:srcRect/>
          <a:stretch>
            <a:fillRect/>
          </a:stretch>
        </p:blipFill>
        <p:spPr bwMode="auto">
          <a:xfrm>
            <a:off x="2590800" y="5890225"/>
            <a:ext cx="1295400" cy="739175"/>
          </a:xfrm>
          <a:prstGeom prst="rect">
            <a:avLst/>
          </a:prstGeom>
          <a:noFill/>
          <a:ln w="9525">
            <a:noFill/>
            <a:miter lim="800000"/>
            <a:headEnd/>
            <a:tailEnd/>
          </a:ln>
        </p:spPr>
      </p:pic>
      <p:sp>
        <p:nvSpPr>
          <p:cNvPr id="9" name="Rectangle 8"/>
          <p:cNvSpPr/>
          <p:nvPr/>
        </p:nvSpPr>
        <p:spPr>
          <a:xfrm>
            <a:off x="2209800" y="3124200"/>
            <a:ext cx="4495800" cy="3416320"/>
          </a:xfrm>
          <a:prstGeom prst="rect">
            <a:avLst/>
          </a:prstGeom>
        </p:spPr>
        <p:txBody>
          <a:bodyPr wrap="square">
            <a:spAutoFit/>
          </a:bodyPr>
          <a:lstStyle/>
          <a:p>
            <a:pPr marL="342900" indent="-342900">
              <a:buFont typeface="+mj-lt"/>
              <a:buAutoNum type="alphaUcPeriod"/>
            </a:pPr>
            <a:endParaRPr lang="en-US" sz="2400" dirty="0">
              <a:solidFill>
                <a:srgbClr val="0070C0"/>
              </a:solidFill>
            </a:endParaRPr>
          </a:p>
          <a:p>
            <a:pPr marL="342900" indent="-342900">
              <a:lnSpc>
                <a:spcPct val="200000"/>
              </a:lnSpc>
              <a:buFont typeface="+mj-lt"/>
              <a:buAutoNum type="alphaUcPeriod"/>
            </a:pPr>
            <a:r>
              <a:rPr lang="en-US" sz="2400" dirty="0">
                <a:solidFill>
                  <a:srgbClr val="0070C0"/>
                </a:solidFill>
              </a:rPr>
              <a:t>  .</a:t>
            </a:r>
          </a:p>
          <a:p>
            <a:pPr marL="342900" indent="-342900">
              <a:lnSpc>
                <a:spcPct val="200000"/>
              </a:lnSpc>
              <a:buFont typeface="+mj-lt"/>
              <a:buAutoNum type="alphaUcPeriod"/>
            </a:pPr>
            <a:r>
              <a:rPr lang="en-US" sz="2400" dirty="0">
                <a:solidFill>
                  <a:srgbClr val="0070C0"/>
                </a:solidFill>
              </a:rPr>
              <a:t>      . </a:t>
            </a:r>
          </a:p>
          <a:p>
            <a:pPr marL="342900" indent="-342900">
              <a:lnSpc>
                <a:spcPct val="200000"/>
              </a:lnSpc>
              <a:buFont typeface="+mj-lt"/>
              <a:buAutoNum type="alphaUcPeriod"/>
            </a:pPr>
            <a:r>
              <a:rPr lang="en-US" sz="2400" dirty="0">
                <a:solidFill>
                  <a:srgbClr val="0070C0"/>
                </a:solidFill>
              </a:rPr>
              <a:t>   .</a:t>
            </a:r>
          </a:p>
          <a:p>
            <a:pPr marL="342900" indent="-342900">
              <a:lnSpc>
                <a:spcPct val="200000"/>
              </a:lnSpc>
              <a:buFont typeface="+mj-lt"/>
              <a:buAutoNum type="alphaUcPeriod"/>
            </a:pPr>
            <a:r>
              <a:rPr lang="en-US" sz="2400" dirty="0">
                <a:solidFill>
                  <a:srgbClr val="0070C0"/>
                </a:solidFill>
              </a:rPr>
              <a:t>  . </a:t>
            </a:r>
          </a:p>
        </p:txBody>
      </p:sp>
      <p:pic>
        <p:nvPicPr>
          <p:cNvPr id="12289" name="Picture 1"/>
          <p:cNvPicPr>
            <a:picLocks noChangeAspect="1" noChangeArrowheads="1"/>
          </p:cNvPicPr>
          <p:nvPr/>
        </p:nvPicPr>
        <p:blipFill>
          <a:blip r:embed="rId6" cstate="print"/>
          <a:srcRect/>
          <a:stretch>
            <a:fillRect/>
          </a:stretch>
        </p:blipFill>
        <p:spPr bwMode="auto">
          <a:xfrm>
            <a:off x="2819400" y="4800600"/>
            <a:ext cx="424832" cy="1000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a:t>Check Your Understanding</a:t>
            </a:r>
          </a:p>
        </p:txBody>
      </p:sp>
      <p:sp>
        <p:nvSpPr>
          <p:cNvPr id="114690" name="Rectangle 3"/>
          <p:cNvSpPr>
            <a:spLocks noGrp="1"/>
          </p:cNvSpPr>
          <p:nvPr>
            <p:ph type="body" idx="1"/>
          </p:nvPr>
        </p:nvSpPr>
        <p:spPr>
          <a:xfrm>
            <a:off x="457200" y="1676401"/>
            <a:ext cx="8229600" cy="4876800"/>
          </a:xfrm>
        </p:spPr>
        <p:txBody>
          <a:bodyPr/>
          <a:lstStyle/>
          <a:p>
            <a:pPr>
              <a:buNone/>
            </a:pPr>
            <a:r>
              <a:rPr lang="en-US" sz="3200" dirty="0"/>
              <a:t>4. </a:t>
            </a:r>
            <a:r>
              <a:rPr lang="en-US" dirty="0"/>
              <a:t>Which property of matter can be used to easily separate aluminum cans from steel cans at a recycling center? </a:t>
            </a:r>
          </a:p>
          <a:p>
            <a:pPr marL="881063" lvl="1" indent="-514350">
              <a:buFont typeface="+mj-lt"/>
              <a:buAutoNum type="alphaLcPeriod"/>
            </a:pPr>
            <a:r>
              <a:rPr lang="en-US" dirty="0"/>
              <a:t>magnetic attraction</a:t>
            </a:r>
          </a:p>
          <a:p>
            <a:pPr marL="881063" lvl="1" indent="-514350">
              <a:buFont typeface="+mj-lt"/>
              <a:buAutoNum type="alphaLcPeriod"/>
            </a:pPr>
            <a:r>
              <a:rPr lang="en-US" dirty="0"/>
              <a:t>reaction to oxygen</a:t>
            </a:r>
          </a:p>
          <a:p>
            <a:pPr marL="881063" lvl="1" indent="-514350">
              <a:buFont typeface="+mj-lt"/>
              <a:buAutoNum type="alphaLcPeriod"/>
            </a:pPr>
            <a:r>
              <a:rPr lang="en-US" dirty="0"/>
              <a:t>heat conduction</a:t>
            </a:r>
          </a:p>
          <a:p>
            <a:pPr marL="881063" lvl="1" indent="-514350">
              <a:buFont typeface="+mj-lt"/>
              <a:buAutoNum type="alphaLcPeriod"/>
            </a:pPr>
            <a:r>
              <a:rPr lang="en-US" dirty="0"/>
              <a:t>electrical conductivity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a:t>Check Your Answers</a:t>
            </a:r>
          </a:p>
        </p:txBody>
      </p:sp>
      <p:sp>
        <p:nvSpPr>
          <p:cNvPr id="118786" name="Rectangle 3"/>
          <p:cNvSpPr>
            <a:spLocks noGrp="1"/>
          </p:cNvSpPr>
          <p:nvPr>
            <p:ph type="body" idx="1"/>
          </p:nvPr>
        </p:nvSpPr>
        <p:spPr>
          <a:xfrm>
            <a:off x="457200" y="1935163"/>
            <a:ext cx="8229600" cy="2713037"/>
          </a:xfrm>
        </p:spPr>
        <p:txBody>
          <a:bodyPr/>
          <a:lstStyle/>
          <a:p>
            <a:pPr marL="495300" indent="-495300">
              <a:buFont typeface="Wingdings 2" pitchFamily="18" charset="2"/>
              <a:buAutoNum type="arabicPeriod"/>
            </a:pPr>
            <a:r>
              <a:rPr lang="en-US" sz="3600" dirty="0"/>
              <a:t>B </a:t>
            </a:r>
          </a:p>
          <a:p>
            <a:pPr marL="495300" indent="-495300">
              <a:buFont typeface="Wingdings 2" pitchFamily="18" charset="2"/>
              <a:buAutoNum type="arabicPeriod"/>
            </a:pPr>
            <a:r>
              <a:rPr lang="en-US" sz="3600" dirty="0"/>
              <a:t>C</a:t>
            </a:r>
          </a:p>
          <a:p>
            <a:pPr marL="495300" indent="-495300">
              <a:buFont typeface="Wingdings 2" pitchFamily="18" charset="2"/>
              <a:buAutoNum type="arabicPeriod"/>
            </a:pPr>
            <a:r>
              <a:rPr lang="en-US" sz="3600" dirty="0"/>
              <a:t>A</a:t>
            </a:r>
          </a:p>
          <a:p>
            <a:pPr marL="495300" indent="-495300">
              <a:buFont typeface="Wingdings 2" pitchFamily="18" charset="2"/>
              <a:buAutoNum type="arabicPeriod"/>
            </a:pPr>
            <a:r>
              <a:rPr lang="en-US" sz="3600" dirty="0"/>
              <a:t>A</a:t>
            </a:r>
          </a:p>
          <a:p>
            <a:pPr marL="495300" indent="-495300">
              <a:buFont typeface="Wingdings 2" pitchFamily="18" charset="2"/>
              <a:buAutoNum type="arabicPeriod"/>
            </a:pPr>
            <a:endParaRPr lang="en-US" sz="3600" dirty="0"/>
          </a:p>
          <a:p>
            <a:pPr marL="495300" indent="-495300">
              <a:buNone/>
            </a:pPr>
            <a:endParaRPr lang="en-US" sz="3600" dirty="0"/>
          </a:p>
          <a:p>
            <a:pPr marL="495300" indent="-495300">
              <a:buFont typeface="Wingdings 2" pitchFamily="18" charset="2"/>
              <a:buNone/>
            </a:pPr>
            <a:endParaRPr lang="en-US" sz="3600" dirty="0"/>
          </a:p>
        </p:txBody>
      </p:sp>
      <p:pic>
        <p:nvPicPr>
          <p:cNvPr id="118791" name="Picture 7" descr="MCj04298030000[1]"/>
          <p:cNvPicPr>
            <a:picLocks noChangeAspect="1" noChangeArrowheads="1"/>
          </p:cNvPicPr>
          <p:nvPr/>
        </p:nvPicPr>
        <p:blipFill>
          <a:blip r:embed="rId3" cstate="print"/>
          <a:srcRect/>
          <a:stretch>
            <a:fillRect/>
          </a:stretch>
        </p:blipFill>
        <p:spPr bwMode="auto">
          <a:xfrm>
            <a:off x="6149975" y="1447800"/>
            <a:ext cx="1892300" cy="24034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609600" y="1447800"/>
            <a:ext cx="7924800" cy="2209801"/>
          </a:xfrm>
        </p:spPr>
        <p:txBody>
          <a:bodyPr/>
          <a:lstStyle/>
          <a:p>
            <a:pPr>
              <a:lnSpc>
                <a:spcPct val="80000"/>
              </a:lnSpc>
              <a:buFont typeface="Wingdings 2" pitchFamily="18" charset="2"/>
              <a:buNone/>
            </a:pPr>
            <a:r>
              <a:rPr lang="en-US" sz="2000" dirty="0"/>
              <a:t>	 </a:t>
            </a:r>
          </a:p>
          <a:p>
            <a:pPr eaLnBrk="1" hangingPunct="1">
              <a:lnSpc>
                <a:spcPct val="80000"/>
              </a:lnSpc>
              <a:buNone/>
            </a:pPr>
            <a:r>
              <a:rPr lang="en-US" sz="3600" dirty="0"/>
              <a:t>	In your science journal explain the similarities and differences of the basic properties of solids, liquids, and gases?</a:t>
            </a:r>
          </a:p>
          <a:p>
            <a:pPr>
              <a:lnSpc>
                <a:spcPct val="80000"/>
              </a:lnSpc>
              <a:buNone/>
            </a:pPr>
            <a:endParaRPr lang="en-US" sz="3600" dirty="0"/>
          </a:p>
        </p:txBody>
      </p:sp>
      <p:sp>
        <p:nvSpPr>
          <p:cNvPr id="119810" name="Rectangle 4"/>
          <p:cNvSpPr>
            <a:spLocks noGrp="1"/>
          </p:cNvSpPr>
          <p:nvPr>
            <p:ph type="title"/>
          </p:nvPr>
        </p:nvSpPr>
        <p:spPr>
          <a:xfrm>
            <a:off x="457200" y="704850"/>
            <a:ext cx="8229600" cy="819150"/>
          </a:xfrm>
        </p:spPr>
        <p:txBody>
          <a:bodyPr/>
          <a:lstStyle/>
          <a:p>
            <a:r>
              <a:rPr lang="en-US" dirty="0"/>
              <a:t>Summary Question</a:t>
            </a:r>
          </a:p>
        </p:txBody>
      </p:sp>
      <p:pic>
        <p:nvPicPr>
          <p:cNvPr id="1031" name="Picture 7" descr="C:\Documents and Settings\laura.holland\Local Settings\Temporary Internet Files\Content.IE5\1ISGJNZJ\MP900444787[1].jpg"/>
          <p:cNvPicPr>
            <a:picLocks noChangeAspect="1" noChangeArrowheads="1"/>
          </p:cNvPicPr>
          <p:nvPr/>
        </p:nvPicPr>
        <p:blipFill>
          <a:blip r:embed="rId3" cstate="print"/>
          <a:srcRect/>
          <a:stretch>
            <a:fillRect/>
          </a:stretch>
        </p:blipFill>
        <p:spPr bwMode="auto">
          <a:xfrm>
            <a:off x="2743200" y="3810000"/>
            <a:ext cx="3552345" cy="2743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laura.holland\Local Settings\Temporary Internet Files\Content.IE5\3N2QYUPD\MP910220985[1].jpg"/>
          <p:cNvPicPr>
            <a:picLocks noChangeAspect="1" noChangeArrowheads="1"/>
          </p:cNvPicPr>
          <p:nvPr/>
        </p:nvPicPr>
        <p:blipFill>
          <a:blip r:embed="rId3" cstate="print"/>
          <a:srcRect/>
          <a:stretch>
            <a:fillRect/>
          </a:stretch>
        </p:blipFill>
        <p:spPr bwMode="auto">
          <a:xfrm>
            <a:off x="6781800" y="2438400"/>
            <a:ext cx="1903476" cy="2541672"/>
          </a:xfrm>
          <a:prstGeom prst="rect">
            <a:avLst/>
          </a:prstGeom>
          <a:noFill/>
        </p:spPr>
      </p:pic>
      <p:sp>
        <p:nvSpPr>
          <p:cNvPr id="100353" name="Rectangle 2"/>
          <p:cNvSpPr>
            <a:spLocks noGrp="1"/>
          </p:cNvSpPr>
          <p:nvPr>
            <p:ph type="title"/>
          </p:nvPr>
        </p:nvSpPr>
        <p:spPr>
          <a:xfrm>
            <a:off x="228600" y="457200"/>
            <a:ext cx="6172200" cy="781050"/>
          </a:xfrm>
        </p:spPr>
        <p:txBody>
          <a:bodyPr/>
          <a:lstStyle/>
          <a:p>
            <a:r>
              <a:rPr lang="en-US" sz="4600" dirty="0"/>
              <a:t>Solid</a:t>
            </a:r>
          </a:p>
        </p:txBody>
      </p:sp>
      <p:sp>
        <p:nvSpPr>
          <p:cNvPr id="100354" name="Rectangle 3"/>
          <p:cNvSpPr>
            <a:spLocks noGrp="1"/>
          </p:cNvSpPr>
          <p:nvPr>
            <p:ph type="body" sz="half" idx="1"/>
          </p:nvPr>
        </p:nvSpPr>
        <p:spPr>
          <a:xfrm>
            <a:off x="228600" y="1600200"/>
            <a:ext cx="5638800" cy="4419600"/>
          </a:xfrm>
        </p:spPr>
        <p:txBody>
          <a:bodyPr/>
          <a:lstStyle/>
          <a:p>
            <a:r>
              <a:rPr lang="en-US" sz="2800" dirty="0"/>
              <a:t>Solids keep their shape and volume.  </a:t>
            </a:r>
          </a:p>
          <a:p>
            <a:pPr>
              <a:buNone/>
            </a:pPr>
            <a:endParaRPr lang="en-US" sz="2800" dirty="0"/>
          </a:p>
          <a:p>
            <a:r>
              <a:rPr lang="en-US" sz="2800" dirty="0"/>
              <a:t>Even some very small solids like sand keep their shape when they are moved or put in a container.</a:t>
            </a:r>
          </a:p>
          <a:p>
            <a:pPr>
              <a:buNone/>
            </a:pPr>
            <a:endParaRPr lang="en-US" sz="2800" dirty="0"/>
          </a:p>
          <a:p>
            <a:r>
              <a:rPr lang="en-US" sz="2800" dirty="0"/>
              <a:t>Example– If you put a baseball on a table it does not change it’s shape or it’s  size. </a:t>
            </a:r>
          </a:p>
          <a:p>
            <a:endParaRPr lang="en-US" sz="2800" dirty="0"/>
          </a:p>
          <a:p>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1027" name="Picture 3" descr="C:\Documents and Settings\laura.holland\Local Settings\Temporary Internet Files\Content.IE5\CZ72A6G0\MC900437073[1].png"/>
          <p:cNvPicPr>
            <a:picLocks noChangeAspect="1" noChangeArrowheads="1"/>
          </p:cNvPicPr>
          <p:nvPr/>
        </p:nvPicPr>
        <p:blipFill>
          <a:blip r:embed="rId4" cstate="print"/>
          <a:srcRect/>
          <a:stretch>
            <a:fillRect/>
          </a:stretch>
        </p:blipFill>
        <p:spPr bwMode="auto">
          <a:xfrm>
            <a:off x="5029200" y="762000"/>
            <a:ext cx="2762250" cy="2762250"/>
          </a:xfrm>
          <a:prstGeom prst="rect">
            <a:avLst/>
          </a:prstGeom>
          <a:noFill/>
        </p:spPr>
      </p:pic>
      <p:pic>
        <p:nvPicPr>
          <p:cNvPr id="2050" name="Picture 2" descr="C:\Documents and Settings\laura.holland\Local Settings\Temporary Internet Files\Content.IE5\X3R7H0WI\MC900436252[1].png"/>
          <p:cNvPicPr>
            <a:picLocks noChangeAspect="1" noChangeArrowheads="1"/>
          </p:cNvPicPr>
          <p:nvPr/>
        </p:nvPicPr>
        <p:blipFill>
          <a:blip r:embed="rId5" cstate="print"/>
          <a:srcRect/>
          <a:stretch>
            <a:fillRect/>
          </a:stretch>
        </p:blipFill>
        <p:spPr bwMode="auto">
          <a:xfrm>
            <a:off x="5562600" y="4648200"/>
            <a:ext cx="2209800" cy="220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laura.holland\Local Settings\Temporary Internet Files\Content.IE5\1ISGJNZJ\MP900400105[1].jpg"/>
          <p:cNvPicPr>
            <a:picLocks noChangeAspect="1" noChangeArrowheads="1"/>
          </p:cNvPicPr>
          <p:nvPr/>
        </p:nvPicPr>
        <p:blipFill>
          <a:blip r:embed="rId3" cstate="print"/>
          <a:srcRect/>
          <a:stretch>
            <a:fillRect/>
          </a:stretch>
        </p:blipFill>
        <p:spPr bwMode="auto">
          <a:xfrm>
            <a:off x="6477000" y="838200"/>
            <a:ext cx="2420243" cy="2989540"/>
          </a:xfrm>
          <a:prstGeom prst="rect">
            <a:avLst/>
          </a:prstGeom>
          <a:noFill/>
        </p:spPr>
      </p:pic>
      <p:sp>
        <p:nvSpPr>
          <p:cNvPr id="100354" name="Rectangle 3"/>
          <p:cNvSpPr>
            <a:spLocks noGrp="1"/>
          </p:cNvSpPr>
          <p:nvPr>
            <p:ph type="body" sz="half" idx="1"/>
          </p:nvPr>
        </p:nvSpPr>
        <p:spPr>
          <a:xfrm>
            <a:off x="228600" y="1295400"/>
            <a:ext cx="4953000" cy="5105400"/>
          </a:xfrm>
        </p:spPr>
        <p:txBody>
          <a:bodyPr/>
          <a:lstStyle/>
          <a:p>
            <a:pPr>
              <a:lnSpc>
                <a:spcPct val="90000"/>
              </a:lnSpc>
            </a:pPr>
            <a:r>
              <a:rPr lang="en-US" sz="2800" dirty="0"/>
              <a:t>Liquid has the ability to flow.</a:t>
            </a:r>
          </a:p>
          <a:p>
            <a:pPr>
              <a:lnSpc>
                <a:spcPct val="90000"/>
              </a:lnSpc>
              <a:buNone/>
            </a:pPr>
            <a:endParaRPr lang="en-US" sz="2800" dirty="0"/>
          </a:p>
          <a:p>
            <a:pPr>
              <a:lnSpc>
                <a:spcPct val="90000"/>
              </a:lnSpc>
            </a:pPr>
            <a:r>
              <a:rPr lang="en-US" sz="2800" dirty="0"/>
              <a:t>Liquids have a definite volume, but they do not have a definite shape; they take on the shape of their container.</a:t>
            </a:r>
          </a:p>
          <a:p>
            <a:pPr>
              <a:lnSpc>
                <a:spcPct val="90000"/>
              </a:lnSpc>
              <a:buNone/>
            </a:pPr>
            <a:endParaRPr lang="en-US" sz="2800" dirty="0"/>
          </a:p>
          <a:p>
            <a:pPr>
              <a:lnSpc>
                <a:spcPct val="90000"/>
              </a:lnSpc>
            </a:pPr>
            <a:r>
              <a:rPr lang="en-US" sz="2800" dirty="0"/>
              <a:t>Example – If you have a one liter of milk in a bottle and you pour it in a bowl you still have one liter of milk but it is now a different shape </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9" name="TextBox 8"/>
          <p:cNvSpPr txBox="1"/>
          <p:nvPr/>
        </p:nvSpPr>
        <p:spPr>
          <a:xfrm>
            <a:off x="457200" y="457200"/>
            <a:ext cx="4572000" cy="830997"/>
          </a:xfrm>
          <a:prstGeom prst="rect">
            <a:avLst/>
          </a:prstGeom>
          <a:noFill/>
        </p:spPr>
        <p:txBody>
          <a:bodyPr wrap="square" rtlCol="0">
            <a:spAutoFit/>
          </a:bodyPr>
          <a:lstStyle/>
          <a:p>
            <a:r>
              <a:rPr lang="en-US" sz="4800" dirty="0"/>
              <a:t>Liquid</a:t>
            </a:r>
            <a:endParaRPr lang="en-US" sz="4800" dirty="0">
              <a:solidFill>
                <a:srgbClr val="0070C0"/>
              </a:solidFill>
              <a:latin typeface="+mj-lt"/>
            </a:endParaRPr>
          </a:p>
        </p:txBody>
      </p:sp>
      <p:pic>
        <p:nvPicPr>
          <p:cNvPr id="2051" name="Picture 3" descr="C:\Documents and Settings\laura.holland\Local Settings\Temporary Internet Files\Content.IE5\CZ72A6G0\MP900407429[1].jpg"/>
          <p:cNvPicPr>
            <a:picLocks noChangeAspect="1" noChangeArrowheads="1"/>
          </p:cNvPicPr>
          <p:nvPr/>
        </p:nvPicPr>
        <p:blipFill>
          <a:blip r:embed="rId4" cstate="print"/>
          <a:srcRect/>
          <a:stretch>
            <a:fillRect/>
          </a:stretch>
        </p:blipFill>
        <p:spPr bwMode="auto">
          <a:xfrm>
            <a:off x="5638800" y="3581400"/>
            <a:ext cx="2374422" cy="29687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http://t1.gstatic.com/images?q=tbn:ANd9GcTB2u61bkssOZQsBuik6jXjMVW5a3jz6wswi8YO0EAGjDbhHs9L"/>
          <p:cNvPicPr>
            <a:picLocks noChangeAspect="1" noChangeArrowheads="1"/>
          </p:cNvPicPr>
          <p:nvPr/>
        </p:nvPicPr>
        <p:blipFill>
          <a:blip r:embed="rId3" cstate="print"/>
          <a:srcRect/>
          <a:stretch>
            <a:fillRect/>
          </a:stretch>
        </p:blipFill>
        <p:spPr bwMode="auto">
          <a:xfrm>
            <a:off x="6553200" y="914400"/>
            <a:ext cx="2314575" cy="1971676"/>
          </a:xfrm>
          <a:prstGeom prst="rect">
            <a:avLst/>
          </a:prstGeom>
          <a:noFill/>
        </p:spPr>
      </p:pic>
      <p:sp>
        <p:nvSpPr>
          <p:cNvPr id="100353" name="Rectangle 2"/>
          <p:cNvSpPr>
            <a:spLocks noGrp="1"/>
          </p:cNvSpPr>
          <p:nvPr>
            <p:ph type="title"/>
          </p:nvPr>
        </p:nvSpPr>
        <p:spPr>
          <a:xfrm>
            <a:off x="381000" y="457200"/>
            <a:ext cx="1600200" cy="762000"/>
          </a:xfrm>
        </p:spPr>
        <p:txBody>
          <a:bodyPr/>
          <a:lstStyle/>
          <a:p>
            <a:r>
              <a:rPr lang="en-US" sz="4400" dirty="0"/>
              <a:t>Gas</a:t>
            </a:r>
          </a:p>
        </p:txBody>
      </p:sp>
      <p:sp>
        <p:nvSpPr>
          <p:cNvPr id="100354" name="Rectangle 3"/>
          <p:cNvSpPr>
            <a:spLocks noGrp="1"/>
          </p:cNvSpPr>
          <p:nvPr>
            <p:ph type="body" sz="half" idx="1"/>
          </p:nvPr>
        </p:nvSpPr>
        <p:spPr>
          <a:xfrm>
            <a:off x="228600" y="1676400"/>
            <a:ext cx="5181600" cy="4495800"/>
          </a:xfrm>
        </p:spPr>
        <p:txBody>
          <a:bodyPr/>
          <a:lstStyle/>
          <a:p>
            <a:pPr>
              <a:lnSpc>
                <a:spcPct val="90000"/>
              </a:lnSpc>
            </a:pPr>
            <a:r>
              <a:rPr lang="en-US" sz="2800" dirty="0"/>
              <a:t>Gases </a:t>
            </a:r>
            <a:r>
              <a:rPr lang="en-US" sz="2800"/>
              <a:t>have no </a:t>
            </a:r>
            <a:r>
              <a:rPr lang="en-US" sz="2800" dirty="0"/>
              <a:t>definite volume and no definite shape.</a:t>
            </a:r>
          </a:p>
          <a:p>
            <a:pPr>
              <a:lnSpc>
                <a:spcPct val="90000"/>
              </a:lnSpc>
            </a:pPr>
            <a:endParaRPr lang="en-US" sz="2800" dirty="0"/>
          </a:p>
          <a:p>
            <a:pPr>
              <a:lnSpc>
                <a:spcPct val="90000"/>
              </a:lnSpc>
            </a:pPr>
            <a:r>
              <a:rPr lang="en-US" sz="2800" dirty="0"/>
              <a:t>Example – Air in a balloon takes the shape and volume of the bottle. Carbon dioxide gas is compressed and dissolved in soda, when the cap is removed the carbon dioxide escapes and expands to fill the room. </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4098" name="Picture 2" descr="C:\Documents and Settings\laura.holland\Local Settings\Temporary Internet Files\Content.IE5\X3R7H0WI\MP900427652[1].jpg"/>
          <p:cNvPicPr>
            <a:picLocks noChangeAspect="1" noChangeArrowheads="1"/>
          </p:cNvPicPr>
          <p:nvPr/>
        </p:nvPicPr>
        <p:blipFill>
          <a:blip r:embed="rId4" cstate="print"/>
          <a:srcRect/>
          <a:stretch>
            <a:fillRect/>
          </a:stretch>
        </p:blipFill>
        <p:spPr bwMode="auto">
          <a:xfrm>
            <a:off x="5334000" y="2667000"/>
            <a:ext cx="1676400" cy="1676400"/>
          </a:xfrm>
          <a:prstGeom prst="rect">
            <a:avLst/>
          </a:prstGeom>
          <a:noFill/>
        </p:spPr>
      </p:pic>
      <p:pic>
        <p:nvPicPr>
          <p:cNvPr id="40962" name="Picture 2" descr="http://t3.gstatic.com/images?q=tbn:ANd9GcSzmYFuoXF5B-iN5z6OAWeIHm9NPE1h_5wWmdgQeZN4mYRThKUqlA"/>
          <p:cNvPicPr>
            <a:picLocks noChangeAspect="1" noChangeArrowheads="1"/>
          </p:cNvPicPr>
          <p:nvPr/>
        </p:nvPicPr>
        <p:blipFill>
          <a:blip r:embed="rId5" cstate="print"/>
          <a:srcRect/>
          <a:stretch>
            <a:fillRect/>
          </a:stretch>
        </p:blipFill>
        <p:spPr bwMode="auto">
          <a:xfrm>
            <a:off x="5943600" y="4343400"/>
            <a:ext cx="2590800" cy="1943100"/>
          </a:xfrm>
          <a:prstGeom prst="rect">
            <a:avLst/>
          </a:prstGeom>
          <a:noFill/>
        </p:spPr>
      </p:pic>
      <p:pic>
        <p:nvPicPr>
          <p:cNvPr id="40964" name="Picture 4" descr="http://t0.gstatic.com/images?q=tbn:ANd9GcQjfjJ1PnxDiw2IaXGyQZlDIpfOLYAjz9ec_zYsI0RFPm4ndF1kfA"/>
          <p:cNvPicPr>
            <a:picLocks noChangeAspect="1" noChangeArrowheads="1"/>
          </p:cNvPicPr>
          <p:nvPr/>
        </p:nvPicPr>
        <p:blipFill>
          <a:blip r:embed="rId6" cstate="print"/>
          <a:srcRect/>
          <a:stretch>
            <a:fillRect/>
          </a:stretch>
        </p:blipFill>
        <p:spPr bwMode="auto">
          <a:xfrm>
            <a:off x="7924800" y="5715000"/>
            <a:ext cx="786581" cy="609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457200"/>
            <a:ext cx="8686800" cy="781050"/>
          </a:xfrm>
        </p:spPr>
        <p:txBody>
          <a:bodyPr/>
          <a:lstStyle/>
          <a:p>
            <a:r>
              <a:rPr lang="en-US" sz="4600" dirty="0"/>
              <a:t>Comparing the States of Matter</a:t>
            </a:r>
          </a:p>
        </p:txBody>
      </p:sp>
      <p:sp>
        <p:nvSpPr>
          <p:cNvPr id="100354" name="Rectangle 3"/>
          <p:cNvSpPr>
            <a:spLocks noGrp="1"/>
          </p:cNvSpPr>
          <p:nvPr>
            <p:ph type="body" sz="half" idx="1"/>
          </p:nvPr>
        </p:nvSpPr>
        <p:spPr>
          <a:xfrm>
            <a:off x="228600" y="1371600"/>
            <a:ext cx="8077200" cy="1143000"/>
          </a:xfrm>
        </p:spPr>
        <p:txBody>
          <a:bodyPr/>
          <a:lstStyle/>
          <a:p>
            <a:pPr>
              <a:lnSpc>
                <a:spcPct val="90000"/>
              </a:lnSpc>
            </a:pPr>
            <a:r>
              <a:rPr lang="en-US" sz="2000" dirty="0"/>
              <a:t>Solid – has a definite shape and definite volume</a:t>
            </a:r>
          </a:p>
          <a:p>
            <a:pPr>
              <a:lnSpc>
                <a:spcPct val="90000"/>
              </a:lnSpc>
            </a:pPr>
            <a:r>
              <a:rPr lang="en-US" sz="2000" dirty="0"/>
              <a:t>Liquid – has a definite volume but takes the shape of its container</a:t>
            </a:r>
          </a:p>
          <a:p>
            <a:pPr>
              <a:lnSpc>
                <a:spcPct val="90000"/>
              </a:lnSpc>
            </a:pPr>
            <a:r>
              <a:rPr lang="en-US" sz="2000" dirty="0"/>
              <a:t>Gas – takes the shape and volume of its container</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34818" name="Picture 2" descr="http://t0.gstatic.com/images?q=tbn:ANd9GcTj29FegNhaVj7AZTdU56mHgAhIBYrSCh0SCwJ8rfnbFwH157PEKQ"/>
          <p:cNvPicPr>
            <a:picLocks noChangeAspect="1" noChangeArrowheads="1"/>
          </p:cNvPicPr>
          <p:nvPr/>
        </p:nvPicPr>
        <p:blipFill>
          <a:blip r:embed="rId3" cstate="print"/>
          <a:srcRect/>
          <a:stretch>
            <a:fillRect/>
          </a:stretch>
        </p:blipFill>
        <p:spPr bwMode="auto">
          <a:xfrm>
            <a:off x="1600200" y="2667000"/>
            <a:ext cx="5334000" cy="4000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a:t>Summarizing</a:t>
            </a:r>
          </a:p>
        </p:txBody>
      </p:sp>
      <p:sp>
        <p:nvSpPr>
          <p:cNvPr id="186371" name="Rectangle 3"/>
          <p:cNvSpPr>
            <a:spLocks noGrp="1"/>
          </p:cNvSpPr>
          <p:nvPr>
            <p:ph type="body" idx="1"/>
          </p:nvPr>
        </p:nvSpPr>
        <p:spPr>
          <a:xfrm>
            <a:off x="457200" y="1935163"/>
            <a:ext cx="6781800" cy="4389437"/>
          </a:xfrm>
        </p:spPr>
        <p:txBody>
          <a:bodyPr/>
          <a:lstStyle/>
          <a:p>
            <a:pPr>
              <a:buFont typeface="Wingdings 2" pitchFamily="18" charset="2"/>
              <a:buNone/>
            </a:pPr>
            <a:r>
              <a:rPr lang="en-US" sz="2800" dirty="0"/>
              <a:t>Fill in the graphic organizer below by comparing the general properties of Solids, Liquids and Gases.</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858000" y="457200"/>
            <a:ext cx="1828800" cy="1828800"/>
          </a:xfrm>
          <a:prstGeom prst="rect">
            <a:avLst/>
          </a:prstGeom>
          <a:noFill/>
        </p:spPr>
      </p:pic>
      <p:sp>
        <p:nvSpPr>
          <p:cNvPr id="6" name="Oval 5"/>
          <p:cNvSpPr/>
          <p:nvPr/>
        </p:nvSpPr>
        <p:spPr>
          <a:xfrm>
            <a:off x="3505200" y="3200400"/>
            <a:ext cx="21336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4267200"/>
            <a:ext cx="21336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4267200"/>
            <a:ext cx="21336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91000" y="3352800"/>
            <a:ext cx="762000" cy="369332"/>
          </a:xfrm>
          <a:prstGeom prst="rect">
            <a:avLst/>
          </a:prstGeom>
          <a:noFill/>
        </p:spPr>
        <p:txBody>
          <a:bodyPr wrap="square" rtlCol="0">
            <a:spAutoFit/>
          </a:bodyPr>
          <a:lstStyle/>
          <a:p>
            <a:r>
              <a:rPr lang="en-US" dirty="0"/>
              <a:t>Solid</a:t>
            </a:r>
          </a:p>
        </p:txBody>
      </p:sp>
      <p:sp>
        <p:nvSpPr>
          <p:cNvPr id="11" name="TextBox 10"/>
          <p:cNvSpPr txBox="1"/>
          <p:nvPr/>
        </p:nvSpPr>
        <p:spPr>
          <a:xfrm>
            <a:off x="5105400" y="5791200"/>
            <a:ext cx="838200" cy="369332"/>
          </a:xfrm>
          <a:prstGeom prst="rect">
            <a:avLst/>
          </a:prstGeom>
          <a:noFill/>
        </p:spPr>
        <p:txBody>
          <a:bodyPr wrap="square" rtlCol="0">
            <a:spAutoFit/>
          </a:bodyPr>
          <a:lstStyle/>
          <a:p>
            <a:r>
              <a:rPr lang="en-US" dirty="0"/>
              <a:t>Liquid</a:t>
            </a:r>
          </a:p>
        </p:txBody>
      </p:sp>
      <p:sp>
        <p:nvSpPr>
          <p:cNvPr id="12" name="TextBox 11"/>
          <p:cNvSpPr txBox="1"/>
          <p:nvPr/>
        </p:nvSpPr>
        <p:spPr>
          <a:xfrm>
            <a:off x="3429000" y="5867400"/>
            <a:ext cx="609600" cy="369332"/>
          </a:xfrm>
          <a:prstGeom prst="rect">
            <a:avLst/>
          </a:prstGeom>
          <a:noFill/>
        </p:spPr>
        <p:txBody>
          <a:bodyPr wrap="square" rtlCol="0">
            <a:spAutoFit/>
          </a:bodyPr>
          <a:lstStyle/>
          <a:p>
            <a:r>
              <a:rPr lang="en-US" dirty="0"/>
              <a:t>Gas</a:t>
            </a:r>
          </a:p>
        </p:txBody>
      </p:sp>
      <p:sp>
        <p:nvSpPr>
          <p:cNvPr id="13" name="TextBox 12"/>
          <p:cNvSpPr txBox="1"/>
          <p:nvPr/>
        </p:nvSpPr>
        <p:spPr>
          <a:xfrm>
            <a:off x="533400" y="3810000"/>
            <a:ext cx="1752600" cy="369332"/>
          </a:xfrm>
          <a:prstGeom prst="rect">
            <a:avLst/>
          </a:prstGeom>
          <a:noFill/>
        </p:spPr>
        <p:txBody>
          <a:bodyPr wrap="square" rtlCol="0">
            <a:spAutoFit/>
          </a:bodyPr>
          <a:lstStyle/>
          <a:p>
            <a:r>
              <a:rPr lang="en-US" dirty="0"/>
              <a:t>Definite shape</a:t>
            </a:r>
          </a:p>
        </p:txBody>
      </p:sp>
      <p:sp>
        <p:nvSpPr>
          <p:cNvPr id="14" name="TextBox 13"/>
          <p:cNvSpPr txBox="1"/>
          <p:nvPr/>
        </p:nvSpPr>
        <p:spPr>
          <a:xfrm>
            <a:off x="6629400" y="5943600"/>
            <a:ext cx="2133600" cy="369332"/>
          </a:xfrm>
          <a:prstGeom prst="rect">
            <a:avLst/>
          </a:prstGeom>
          <a:noFill/>
        </p:spPr>
        <p:txBody>
          <a:bodyPr wrap="square" rtlCol="0">
            <a:spAutoFit/>
          </a:bodyPr>
          <a:lstStyle/>
          <a:p>
            <a:r>
              <a:rPr lang="en-US" dirty="0"/>
              <a:t>No definite volume</a:t>
            </a:r>
          </a:p>
        </p:txBody>
      </p:sp>
      <p:sp>
        <p:nvSpPr>
          <p:cNvPr id="15" name="TextBox 14"/>
          <p:cNvSpPr txBox="1"/>
          <p:nvPr/>
        </p:nvSpPr>
        <p:spPr>
          <a:xfrm>
            <a:off x="6477000" y="3505200"/>
            <a:ext cx="2133600" cy="369332"/>
          </a:xfrm>
          <a:prstGeom prst="rect">
            <a:avLst/>
          </a:prstGeom>
          <a:noFill/>
        </p:spPr>
        <p:txBody>
          <a:bodyPr wrap="square" rtlCol="0">
            <a:spAutoFit/>
          </a:bodyPr>
          <a:lstStyle/>
          <a:p>
            <a:r>
              <a:rPr lang="en-US" dirty="0"/>
              <a:t>No definite shape</a:t>
            </a:r>
          </a:p>
        </p:txBody>
      </p:sp>
      <p:sp>
        <p:nvSpPr>
          <p:cNvPr id="16" name="TextBox 15"/>
          <p:cNvSpPr txBox="1"/>
          <p:nvPr/>
        </p:nvSpPr>
        <p:spPr>
          <a:xfrm>
            <a:off x="457200" y="5181600"/>
            <a:ext cx="1905000" cy="369332"/>
          </a:xfrm>
          <a:prstGeom prst="rect">
            <a:avLst/>
          </a:prstGeom>
          <a:noFill/>
        </p:spPr>
        <p:txBody>
          <a:bodyPr wrap="square" rtlCol="0">
            <a:spAutoFit/>
          </a:bodyPr>
          <a:lstStyle/>
          <a:p>
            <a:r>
              <a:rPr lang="en-US" dirty="0"/>
              <a:t>Definite volume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04800" y="609600"/>
            <a:ext cx="8458200" cy="838200"/>
          </a:xfrm>
        </p:spPr>
        <p:txBody>
          <a:bodyPr/>
          <a:lstStyle/>
          <a:p>
            <a:r>
              <a:rPr lang="en-US" sz="4400" dirty="0"/>
              <a:t>Comparing and Contrasting Matter </a:t>
            </a:r>
          </a:p>
        </p:txBody>
      </p:sp>
      <p:sp>
        <p:nvSpPr>
          <p:cNvPr id="100354" name="Rectangle 3"/>
          <p:cNvSpPr>
            <a:spLocks noGrp="1"/>
          </p:cNvSpPr>
          <p:nvPr>
            <p:ph type="body" sz="half" idx="1"/>
          </p:nvPr>
        </p:nvSpPr>
        <p:spPr>
          <a:xfrm>
            <a:off x="228600" y="1981200"/>
            <a:ext cx="4876800" cy="3962400"/>
          </a:xfrm>
        </p:spPr>
        <p:txBody>
          <a:bodyPr/>
          <a:lstStyle/>
          <a:p>
            <a:pPr>
              <a:buNone/>
            </a:pPr>
            <a:r>
              <a:rPr lang="en-US" sz="2800" dirty="0"/>
              <a:t>Matter (solids, liquids and gases) can be described by its properties </a:t>
            </a:r>
          </a:p>
          <a:p>
            <a:r>
              <a:rPr lang="en-US" sz="2800" dirty="0"/>
              <a:t>Some properties can be measured.</a:t>
            </a:r>
          </a:p>
          <a:p>
            <a:r>
              <a:rPr lang="en-US" sz="2800" dirty="0"/>
              <a:t>Some properties are observable without being measured.</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29701" name="Picture 5" descr="C:\Documents and Settings\laura.holland\Local Settings\Temporary Internet Files\Content.IE5\2QJQ4EVB\MP900390519[1].jpg"/>
          <p:cNvPicPr>
            <a:picLocks noChangeAspect="1" noChangeArrowheads="1"/>
          </p:cNvPicPr>
          <p:nvPr/>
        </p:nvPicPr>
        <p:blipFill>
          <a:blip r:embed="rId3" cstate="print"/>
          <a:srcRect/>
          <a:stretch>
            <a:fillRect/>
          </a:stretch>
        </p:blipFill>
        <p:spPr bwMode="auto">
          <a:xfrm>
            <a:off x="5334000" y="2209800"/>
            <a:ext cx="3200400" cy="3200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685800"/>
            <a:ext cx="3276600" cy="781050"/>
          </a:xfrm>
        </p:spPr>
        <p:txBody>
          <a:bodyPr/>
          <a:lstStyle/>
          <a:p>
            <a:r>
              <a:rPr lang="en-US" sz="4400" dirty="0"/>
              <a:t>Mass</a:t>
            </a:r>
          </a:p>
        </p:txBody>
      </p:sp>
      <p:sp>
        <p:nvSpPr>
          <p:cNvPr id="100354" name="Rectangle 3"/>
          <p:cNvSpPr>
            <a:spLocks noGrp="1"/>
          </p:cNvSpPr>
          <p:nvPr>
            <p:ph type="body" sz="half" idx="1"/>
          </p:nvPr>
        </p:nvSpPr>
        <p:spPr>
          <a:xfrm>
            <a:off x="228600" y="1447800"/>
            <a:ext cx="4038600" cy="3276600"/>
          </a:xfrm>
        </p:spPr>
        <p:txBody>
          <a:bodyPr/>
          <a:lstStyle/>
          <a:p>
            <a:pPr>
              <a:lnSpc>
                <a:spcPct val="90000"/>
              </a:lnSpc>
              <a:buNone/>
            </a:pPr>
            <a:r>
              <a:rPr lang="en-US" sz="2800" dirty="0"/>
              <a:t>Mass is the amount of matter in a substance (solid, liquid or gas)</a:t>
            </a:r>
          </a:p>
          <a:p>
            <a:pPr lvl="1">
              <a:lnSpc>
                <a:spcPct val="90000"/>
              </a:lnSpc>
              <a:buNone/>
            </a:pPr>
            <a:endParaRPr lang="en-US" sz="2000" dirty="0"/>
          </a:p>
          <a:p>
            <a:pPr>
              <a:lnSpc>
                <a:spcPct val="90000"/>
              </a:lnSpc>
            </a:pPr>
            <a:r>
              <a:rPr lang="en-US" sz="2800" dirty="0"/>
              <a:t>Mass can be measured by using a balance or a spring scale </a:t>
            </a:r>
          </a:p>
          <a:p>
            <a:pPr>
              <a:lnSpc>
                <a:spcPct val="90000"/>
              </a:lnSpc>
            </a:pPr>
            <a:r>
              <a:rPr lang="en-US" sz="2800" dirty="0"/>
              <a:t>Mass is measured in grams (g)</a:t>
            </a:r>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27649" name="Picture 1" descr="C:\Documents and Settings\laura.holland\Local Settings\Temporary Internet Files\Content.IE5\SAKKVYPP\MC900352441[1].wmf"/>
          <p:cNvPicPr>
            <a:picLocks noChangeAspect="1" noChangeArrowheads="1"/>
          </p:cNvPicPr>
          <p:nvPr/>
        </p:nvPicPr>
        <p:blipFill>
          <a:blip r:embed="rId3" cstate="print"/>
          <a:srcRect/>
          <a:stretch>
            <a:fillRect/>
          </a:stretch>
        </p:blipFill>
        <p:spPr bwMode="auto">
          <a:xfrm>
            <a:off x="1295400" y="4953000"/>
            <a:ext cx="2362200" cy="1646745"/>
          </a:xfrm>
          <a:prstGeom prst="rect">
            <a:avLst/>
          </a:prstGeom>
          <a:noFill/>
        </p:spPr>
      </p:pic>
      <p:sp>
        <p:nvSpPr>
          <p:cNvPr id="6" name="Rectangle 2"/>
          <p:cNvSpPr txBox="1">
            <a:spLocks/>
          </p:cNvSpPr>
          <p:nvPr/>
        </p:nvSpPr>
        <p:spPr bwMode="auto">
          <a:xfrm>
            <a:off x="4495800" y="304800"/>
            <a:ext cx="2667000" cy="7810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noProof="0" dirty="0">
                <a:solidFill>
                  <a:schemeClr val="tx2"/>
                </a:solidFill>
                <a:latin typeface="+mj-lt"/>
                <a:ea typeface="+mj-ea"/>
                <a:cs typeface="+mj-cs"/>
              </a:rPr>
              <a:t>Volume</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27650" name="Picture 2" descr="C:\Documents and Settings\laura.holland\Local Settings\Temporary Internet Files\Content.IE5\SAKKVYPP\MC900433845[1].png"/>
          <p:cNvPicPr>
            <a:picLocks noChangeAspect="1" noChangeArrowheads="1"/>
          </p:cNvPicPr>
          <p:nvPr/>
        </p:nvPicPr>
        <p:blipFill>
          <a:blip r:embed="rId4" cstate="print"/>
          <a:srcRect/>
          <a:stretch>
            <a:fillRect/>
          </a:stretch>
        </p:blipFill>
        <p:spPr bwMode="auto">
          <a:xfrm>
            <a:off x="7086600" y="-228600"/>
            <a:ext cx="1828572" cy="1828572"/>
          </a:xfrm>
          <a:prstGeom prst="rect">
            <a:avLst/>
          </a:prstGeom>
          <a:noFill/>
        </p:spPr>
      </p:pic>
      <p:pic>
        <p:nvPicPr>
          <p:cNvPr id="27651" name="Picture 3" descr="C:\Documents and Settings\laura.holland\Local Settings\Temporary Internet Files\Content.IE5\CZ72A6G0\MP900446708[2].jpg"/>
          <p:cNvPicPr>
            <a:picLocks noChangeAspect="1" noChangeArrowheads="1"/>
          </p:cNvPicPr>
          <p:nvPr/>
        </p:nvPicPr>
        <p:blipFill>
          <a:blip r:embed="rId5" cstate="print"/>
          <a:srcRect/>
          <a:stretch>
            <a:fillRect/>
          </a:stretch>
        </p:blipFill>
        <p:spPr bwMode="auto">
          <a:xfrm>
            <a:off x="7848600" y="2667000"/>
            <a:ext cx="1295400" cy="2438399"/>
          </a:xfrm>
          <a:prstGeom prst="rect">
            <a:avLst/>
          </a:prstGeom>
          <a:noFill/>
        </p:spPr>
      </p:pic>
      <p:sp>
        <p:nvSpPr>
          <p:cNvPr id="7" name="Rectangle 3"/>
          <p:cNvSpPr txBox="1">
            <a:spLocks/>
          </p:cNvSpPr>
          <p:nvPr/>
        </p:nvSpPr>
        <p:spPr bwMode="auto">
          <a:xfrm>
            <a:off x="4495800" y="1066800"/>
            <a:ext cx="4038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Volume is the amount of space that</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dirty="0">
                <a:latin typeface="+mn-lt"/>
              </a:rPr>
              <a:t>matter (</a:t>
            </a:r>
            <a:r>
              <a:rPr kumimoji="0" lang="en-US" sz="2600" b="0" i="0" u="none" strike="noStrike" kern="1200" cap="none" spc="0" normalizeH="0" noProof="0" dirty="0">
                <a:ln>
                  <a:noFill/>
                </a:ln>
                <a:solidFill>
                  <a:schemeClr val="tx1"/>
                </a:solidFill>
                <a:effectLst/>
                <a:uLnTx/>
                <a:uFillTx/>
                <a:latin typeface="+mn-lt"/>
                <a:ea typeface="+mn-ea"/>
                <a:cs typeface="+mn-cs"/>
              </a:rPr>
              <a:t>solid, liquid or gas) takes up</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Char char=""/>
              <a:tabLst/>
              <a:defRPr/>
            </a:pPr>
            <a:r>
              <a:rPr lang="en-US" sz="2400" dirty="0">
                <a:latin typeface="+mn-lt"/>
              </a:rPr>
              <a:t>Volume</a:t>
            </a:r>
            <a:r>
              <a:rPr kumimoji="0" lang="en-US" sz="2400" b="0" i="0" u="none" strike="noStrike" kern="1200" cap="none" spc="0" normalizeH="0" baseline="0" noProof="0" dirty="0">
                <a:ln>
                  <a:noFill/>
                </a:ln>
                <a:solidFill>
                  <a:schemeClr val="tx1"/>
                </a:solidFill>
                <a:effectLst/>
                <a:uLnTx/>
                <a:uFillTx/>
                <a:latin typeface="+mn-lt"/>
                <a:ea typeface="+mn-ea"/>
                <a:cs typeface="+mn-cs"/>
              </a:rPr>
              <a:t> can be measured by using</a:t>
            </a:r>
            <a:r>
              <a:rPr kumimoji="0" lang="en-US" sz="2400" b="0" i="0" u="none" strike="noStrike" kern="1200" cap="none" spc="0" normalizeH="0" noProof="0" dirty="0">
                <a:ln>
                  <a:noFill/>
                </a:ln>
                <a:solidFill>
                  <a:schemeClr val="tx1"/>
                </a:solidFill>
                <a:effectLst/>
                <a:uLnTx/>
                <a:uFillTx/>
                <a:latin typeface="+mn-lt"/>
                <a:ea typeface="+mn-ea"/>
                <a:cs typeface="+mn-cs"/>
              </a:rPr>
              <a:t> a graduated cylinder, a beaker, measuring cups </a:t>
            </a:r>
            <a:r>
              <a:rPr lang="en-US" sz="2400" noProof="0" dirty="0">
                <a:latin typeface="+mn-lt"/>
              </a:rPr>
              <a:t>or measuring</a:t>
            </a:r>
            <a:r>
              <a:rPr kumimoji="0" lang="en-US" sz="2400" b="0" i="0" u="none" strike="noStrike" kern="1200" cap="none" spc="0" normalizeH="0" noProof="0" dirty="0">
                <a:ln>
                  <a:noFill/>
                </a:ln>
                <a:solidFill>
                  <a:schemeClr val="tx1"/>
                </a:solidFill>
                <a:effectLst/>
                <a:uLnTx/>
                <a:uFillTx/>
                <a:latin typeface="+mn-lt"/>
                <a:ea typeface="+mn-ea"/>
                <a:cs typeface="+mn-cs"/>
              </a:rPr>
              <a:t> spoons. </a:t>
            </a: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Char char=""/>
              <a:tabLst/>
              <a:defRPr/>
            </a:pPr>
            <a:r>
              <a:rPr lang="en-US" sz="2400" dirty="0">
                <a:latin typeface="+mn-lt"/>
              </a:rPr>
              <a:t>Volume is measured in milliliters (</a:t>
            </a:r>
            <a:r>
              <a:rPr lang="en-US" sz="2400" dirty="0" err="1">
                <a:latin typeface="+mn-lt"/>
              </a:rPr>
              <a:t>mL</a:t>
            </a:r>
            <a:r>
              <a:rPr lang="en-US" sz="2400" dirty="0">
                <a:latin typeface="+mn-lt"/>
              </a:rPr>
              <a:t>) or liters (L)</a:t>
            </a:r>
            <a:endParaRPr kumimoji="0" lang="en-US" sz="2400" b="0" i="0" u="none" strike="noStrike" kern="1200" cap="none" spc="0" normalizeH="0" noProof="0" dirty="0">
              <a:ln>
                <a:noFill/>
              </a:ln>
              <a:solidFill>
                <a:schemeClr val="tx1"/>
              </a:solidFill>
              <a:effectLst/>
              <a:uLnTx/>
              <a:uFillTx/>
              <a:latin typeface="+mn-lt"/>
              <a:ea typeface="+mn-ea"/>
              <a:cs typeface="+mn-cs"/>
            </a:endParaRPr>
          </a:p>
          <a:p>
            <a:pPr marL="273050" lvl="0" indent="-273050" eaLnBrk="0" hangingPunct="0">
              <a:lnSpc>
                <a:spcPct val="90000"/>
              </a:lnSpc>
              <a:spcBef>
                <a:spcPct val="20000"/>
              </a:spcBef>
              <a:buClr>
                <a:srgbClr val="0BD0D9"/>
              </a:buClr>
              <a:buSzPct val="95000"/>
              <a:buFont typeface="Wingdings 2" pitchFamily="18" charset="2"/>
              <a:buChar char=""/>
              <a:defRPr/>
            </a:pPr>
            <a:r>
              <a:rPr lang="en-US" sz="2400" dirty="0">
                <a:latin typeface="+mn-lt"/>
              </a:rPr>
              <a:t>Volume of regular solids can be calculated by multiplying </a:t>
            </a:r>
            <a:r>
              <a:rPr lang="en-US" sz="2400" i="1" dirty="0">
                <a:latin typeface="+mn-lt"/>
              </a:rPr>
              <a:t>length x width x height</a:t>
            </a:r>
            <a:r>
              <a:rPr lang="en-US" sz="2400" dirty="0">
                <a:latin typeface="+mn-lt"/>
              </a:rPr>
              <a:t> and described in cubic centimeters (cm</a:t>
            </a:r>
            <a:r>
              <a:rPr lang="en-US" sz="2400" baseline="30000" dirty="0">
                <a:latin typeface="+mn-lt"/>
              </a:rPr>
              <a:t>3</a:t>
            </a:r>
            <a:r>
              <a:rPr lang="en-US" sz="2400" dirty="0">
                <a:latin typeface="+mn-lt"/>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90000"/>
              </a:lnSpc>
              <a:spcBef>
                <a:spcPct val="20000"/>
              </a:spcBef>
              <a:spcAft>
                <a:spcPct val="0"/>
              </a:spcAft>
              <a:buClr>
                <a:srgbClr val="0BD0D9"/>
              </a:buClr>
              <a:buSzPct val="95000"/>
              <a:buFont typeface="Wingdings 2" pitchFamily="18" charset="2"/>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4739</TotalTime>
  <Words>1677</Words>
  <Application>Microsoft Office PowerPoint</Application>
  <PresentationFormat>On-screen Show (4:3)</PresentationFormat>
  <Paragraphs>301</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Constantia</vt:lpstr>
      <vt:lpstr>Wingdings 2</vt:lpstr>
      <vt:lpstr>Flow</vt:lpstr>
      <vt:lpstr>Elementary Science</vt:lpstr>
      <vt:lpstr>SC.5.P.8.1</vt:lpstr>
      <vt:lpstr>Solid</vt:lpstr>
      <vt:lpstr>PowerPoint Presentation</vt:lpstr>
      <vt:lpstr>Gas</vt:lpstr>
      <vt:lpstr>Comparing the States of Matter</vt:lpstr>
      <vt:lpstr>Summarizing</vt:lpstr>
      <vt:lpstr>Comparing and Contrasting Matter </vt:lpstr>
      <vt:lpstr>Mass</vt:lpstr>
      <vt:lpstr>PowerPoint Presentation</vt:lpstr>
      <vt:lpstr>Texture</vt:lpstr>
      <vt:lpstr>Additional properties of matter  </vt:lpstr>
      <vt:lpstr>Summarizing</vt:lpstr>
      <vt:lpstr>Guided Practice</vt:lpstr>
      <vt:lpstr>PowerPoint Presentation</vt:lpstr>
      <vt:lpstr>Guided Practice</vt:lpstr>
      <vt:lpstr>PowerPoint Presentation</vt:lpstr>
      <vt:lpstr>Guided Practice</vt:lpstr>
      <vt:lpstr>PowerPoint Presentation</vt:lpstr>
      <vt:lpstr>Summarizing</vt:lpstr>
      <vt:lpstr>Check Your Understanding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Kathryn Simonelli</cp:lastModifiedBy>
  <cp:revision>469</cp:revision>
  <dcterms:created xsi:type="dcterms:W3CDTF">2009-01-20T16:21:40Z</dcterms:created>
  <dcterms:modified xsi:type="dcterms:W3CDTF">2019-09-14T21:42:37Z</dcterms:modified>
</cp:coreProperties>
</file>