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1"/>
  </p:sldMasterIdLst>
  <p:notesMasterIdLst>
    <p:notesMasterId r:id="rId55"/>
  </p:notesMasterIdLst>
  <p:sldIdLst>
    <p:sldId id="264" r:id="rId2"/>
    <p:sldId id="265" r:id="rId3"/>
    <p:sldId id="268" r:id="rId4"/>
    <p:sldId id="319" r:id="rId5"/>
    <p:sldId id="320" r:id="rId6"/>
    <p:sldId id="316" r:id="rId7"/>
    <p:sldId id="330" r:id="rId8"/>
    <p:sldId id="329" r:id="rId9"/>
    <p:sldId id="321" r:id="rId10"/>
    <p:sldId id="318" r:id="rId11"/>
    <p:sldId id="270" r:id="rId12"/>
    <p:sldId id="271" r:id="rId13"/>
    <p:sldId id="272" r:id="rId14"/>
    <p:sldId id="333" r:id="rId15"/>
    <p:sldId id="274" r:id="rId16"/>
    <p:sldId id="275" r:id="rId17"/>
    <p:sldId id="276" r:id="rId18"/>
    <p:sldId id="277" r:id="rId19"/>
    <p:sldId id="278" r:id="rId20"/>
    <p:sldId id="279" r:id="rId21"/>
    <p:sldId id="281" r:id="rId22"/>
    <p:sldId id="282" r:id="rId23"/>
    <p:sldId id="283" r:id="rId24"/>
    <p:sldId id="285" r:id="rId25"/>
    <p:sldId id="291" r:id="rId26"/>
    <p:sldId id="296" r:id="rId27"/>
    <p:sldId id="294" r:id="rId28"/>
    <p:sldId id="292" r:id="rId29"/>
    <p:sldId id="293" r:id="rId30"/>
    <p:sldId id="295" r:id="rId31"/>
    <p:sldId id="297" r:id="rId32"/>
    <p:sldId id="298" r:id="rId33"/>
    <p:sldId id="323" r:id="rId34"/>
    <p:sldId id="324" r:id="rId35"/>
    <p:sldId id="325" r:id="rId36"/>
    <p:sldId id="326" r:id="rId37"/>
    <p:sldId id="327" r:id="rId38"/>
    <p:sldId id="299" r:id="rId39"/>
    <p:sldId id="300" r:id="rId40"/>
    <p:sldId id="301" r:id="rId41"/>
    <p:sldId id="332"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4698" autoAdjust="0"/>
  </p:normalViewPr>
  <p:slideViewPr>
    <p:cSldViewPr snapToGrid="0">
      <p:cViewPr varScale="1">
        <p:scale>
          <a:sx n="30" d="100"/>
          <a:sy n="30" d="100"/>
        </p:scale>
        <p:origin x="1392" y="48"/>
      </p:cViewPr>
      <p:guideLst>
        <p:guide orient="horz" pos="2160"/>
        <p:guide pos="3840"/>
      </p:guideLst>
    </p:cSldViewPr>
  </p:slideViewPr>
  <p:notesTextViewPr>
    <p:cViewPr>
      <p:scale>
        <a:sx n="3" d="2"/>
        <a:sy n="3" d="2"/>
      </p:scale>
      <p:origin x="0" y="0"/>
    </p:cViewPr>
  </p:notesTextViewPr>
  <p:sorterViewPr>
    <p:cViewPr>
      <p:scale>
        <a:sx n="110" d="100"/>
        <a:sy n="110" d="100"/>
      </p:scale>
      <p:origin x="0" y="-2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8E923AE5-0783-4C2D-B0F9-A0C51F6F7109}" type="datetimeFigureOut">
              <a:rPr lang="en-US" smtClean="0"/>
              <a:t>3/13/2018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0701155-170F-4268-857D-E22EF360849A}" type="slidenum">
              <a:rPr lang="en-US" smtClean="0"/>
              <a:t>‹#›</a:t>
            </a:fld>
            <a:endParaRPr lang="en-US"/>
          </a:p>
        </p:txBody>
      </p:sp>
    </p:spTree>
    <p:extLst>
      <p:ext uri="{BB962C8B-B14F-4D97-AF65-F5344CB8AC3E}">
        <p14:creationId xmlns:p14="http://schemas.microsoft.com/office/powerpoint/2010/main" val="387525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discoveryeducation.com/player/view/assetGuid/c0c2e8d0-366c-4ac0-9cef-d9c3e39b6e8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sercc.com/education_files/barometer.pdf" TargetMode="External"/><Relationship Id="rId5" Type="http://schemas.openxmlformats.org/officeDocument/2006/relationships/hyperlink" Target="https://app.discoveryeducation.com/player/view/assetGuid/704158d5-cb1f-4a06-af47-92af7cbfb383" TargetMode="External"/><Relationship Id="rId4" Type="http://schemas.openxmlformats.org/officeDocument/2006/relationships/hyperlink" Target="https://app.discoveryeducation.com/player/view/assetGuid/7CF9DDD2-5EB2-4061-88EF-0ED1574BBD3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4GH2gs8avo"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pp.discoveryeducation.com/player/view/assetGuid/614339B2-B32E-4386-BAE4-7D204AF26A6C" TargetMode="External"/><Relationship Id="rId4" Type="http://schemas.openxmlformats.org/officeDocument/2006/relationships/hyperlink" Target="https://app.discoveryeducation.com/player/view/assetGuid/6ddf8e7d-ad93-4b9c-a015-77267670aa8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pp.discoveryeducation.com/player/view/assetGuid/2C087207-4E5C-4E4D-97D3-4DDBA3227C5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p.discoveryeducation.com/player/view/assetGuid/60FA0A18-5F34-4E7B-B02E-8E9262A5C2E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pp.discoveryeducation.com/player/view/assetGuid/A88271DE-819F-493E-BDDA-018F7350684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pp.discoveryeducation.com/player/view/assetGuid/265C647C-1C20-48F7-B3A4-3B7D19789D0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indows2universe.org/teacher_resources/AGU-NESTA_GIFT/2011/Ellis/c-find.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o.ucar.edu/basics/wx_2_a_1.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indows2universe.org/earth/Atmosphere/precipita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o.ucar.edu/basics/wx_2_c.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uen.org/Lessonplan/preview.cgi?LPid=2454" TargetMode="External"/><Relationship Id="rId4" Type="http://schemas.openxmlformats.org/officeDocument/2006/relationships/hyperlink" Target="http://www.ciese.org/curriculum/weatherproj2/en/docs/windvane.s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pp.discoveryeducation.com/player/view/assetGuid/88018CE3-9B69-4D9E-BC64-28BA8CB25615"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teacher.scholastic.com/activities/wwatch/index.htm" TargetMode="External"/><Relationship Id="rId4" Type="http://schemas.openxmlformats.org/officeDocument/2006/relationships/hyperlink" Target="https://app.discoveryeducation.com/player/view/assetGuid/493E74A3-1206-44DF-BDA8-1D104063E77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103/es2103page01.cfm?chapter_no=2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app.discoveryeducation.com/player/view/assetGuid/3c5c34be-4872-4e89-a43d-6f3b193d7bab"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eachersdomain.org/asset/ess05_vid_oceancu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pp.discoveryeducation.com/player/view/assetGuid/C70B1E29-8B95-40DE-BA46-3A7421E4B7CC"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pp.discoveryeducation.com/glossary/view/assetGuid/E2EDAE58-B8A0-4FDD-B14D-3A2641BA17A3"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pp.discoveryeducation.com/player/view/assetGuid/9f35565d-5281-4647-8f93-77b9f80e320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pp.discoveryeducation.com/glossary/view/assetGuid/012b7dc7-5c91-4e1b-abd4-0be69640603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o.ucar.edu/basics/wx_1_a.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app.discoveryeducation.com/player/view/assetGuid/D8DC02FD-D047-4234-88BA-08B651E6887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pp.discoveryeducation.com/player/view/assetGuid/8A36BEC0-F9F7-4CA7-9C56-6AD75A77B9BB"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pp.discoveryeducation.com/player/view/assetGuid/0DC05E68-954B-4579-BCF6-A3D8C60ADD8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pp.discoveryeducation.com/player/view/assetGuid/4828FEF8-07DC-47C1-BF77-AA01217C5CC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discoveryeducation.com/player/view/assetGuid/43C1A404-2DCC-4AC9-9FC9-597E5AA8ECE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chieve.weatherbug.com/Lessons/LessonWrapper.aspx?dir=IES&amp;less=IES001&amp;lessname=About%20Air%20Pressure&amp;lang=English&amp;schname=AWS+Headquarter&amp;schcity=Germantown&amp;schstate=MD&amp;maxPages=0&amp;Units=English&amp;stnid=AWSHQ&amp;camid=AWSHQ&amp;usertype=s&amp;isSample=1&am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pp.discoveryeducation.com/glossary/view/assetGuid/E2EDAE58-B8A0-4FDD-B14D-3A2641BA17A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discoveryeducation.com/player/view/assetGuid/5E6A67BC-DD3C-4449-96DD-F1BE14C8863D"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pp.discoveryeducation.com/glossary/view/assetGuid/E2EDAE58-B8A0-4FDD-B14D-3A2641BA17A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rh.noaa.gov/jetstream/atmos/ll_engagement.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ience.dadeschools.net/elem/documents/profDev/PD-dialogue4Jan2014/Designing%20Effective%20Inquiry%20Jumping%20Ping%20Pong%20Balls/Jumping%20Ping%20Pong%20Balls.ppt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discoveryeducation.com/player/view/assetGuid/0d725c04-b8e0-41e0-80e0-947ad544d65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pp.discoveryeducation.com/player/view/assetGuid/4802AF5E-A507-4756-A4B8-9942EBB4B52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SC.5.E.7.3 7.4 7.5.7.6 Weather and Climate </a:t>
            </a:r>
            <a:r>
              <a:rPr lang="en-US" dirty="0" smtClean="0"/>
              <a:t>power point has been revised and correlated to PSELL Big Idea 7:</a:t>
            </a:r>
            <a:r>
              <a:rPr lang="en-US" baseline="0" dirty="0" smtClean="0"/>
              <a:t> Earth Systems and Patterns Student booklet for Weather and Climate.  The PSELL resources can be found in the Learning Village with the grade 5 science pacing guides.</a:t>
            </a:r>
          </a:p>
          <a:p>
            <a:r>
              <a:rPr lang="en-US" baseline="0" dirty="0" smtClean="0"/>
              <a:t>Open up Discovery Education on your Employee Portal and minimize.</a:t>
            </a:r>
          </a:p>
          <a:p>
            <a:r>
              <a:rPr lang="en-US" b="1" baseline="0" dirty="0" smtClean="0"/>
              <a:t>See the last three slides for additional resources.</a:t>
            </a:r>
            <a:endParaRPr lang="en-US" b="1" dirty="0" smtClean="0"/>
          </a:p>
        </p:txBody>
      </p:sp>
    </p:spTree>
    <p:extLst>
      <p:ext uri="{BB962C8B-B14F-4D97-AF65-F5344CB8AC3E}">
        <p14:creationId xmlns:p14="http://schemas.microsoft.com/office/powerpoint/2010/main" val="144177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  </a:t>
            </a:r>
            <a:r>
              <a:rPr lang="en-US" b="0" dirty="0" smtClean="0"/>
              <a:t>Ask:  </a:t>
            </a:r>
            <a:r>
              <a:rPr lang="en-US" dirty="0" smtClean="0"/>
              <a:t>What is </a:t>
            </a:r>
            <a:r>
              <a:rPr lang="en-US" dirty="0" smtClean="0">
                <a:hlinkClick r:id="rId3"/>
              </a:rPr>
              <a:t>Humidity</a:t>
            </a:r>
            <a:r>
              <a:rPr lang="en-US" dirty="0" smtClean="0"/>
              <a:t>? Click on this hyperlink.</a:t>
            </a:r>
            <a:r>
              <a:rPr lang="en-US" baseline="0" dirty="0" smtClean="0"/>
              <a:t>  Have students share their experiences with humidity.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Open the Discovery Education glossary hyperlink </a:t>
            </a:r>
            <a:r>
              <a:rPr lang="en-US" dirty="0" smtClean="0">
                <a:hlinkClick r:id="rId4"/>
              </a:rPr>
              <a:t>Humidity</a:t>
            </a:r>
            <a:r>
              <a:rPr lang="en-US" dirty="0" smtClean="0"/>
              <a:t> is</a:t>
            </a:r>
            <a:r>
              <a:rPr lang="en-US" sz="1200" b="1" dirty="0" smtClean="0"/>
              <a:t>.  </a:t>
            </a:r>
            <a:r>
              <a:rPr lang="en-US" sz="1200" b="0" dirty="0" smtClean="0"/>
              <a:t>Play at the animation</a:t>
            </a:r>
            <a:r>
              <a:rPr lang="en-US" sz="1200" b="0" baseline="0" dirty="0" smtClean="0"/>
              <a:t> and the video.  Come up with a definition for humidity</a:t>
            </a:r>
            <a:r>
              <a:rPr lang="en-US" dirty="0" smtClean="0"/>
              <a:t> </a:t>
            </a:r>
            <a:r>
              <a:rPr lang="en-US" sz="1200" b="0" baseline="0" dirty="0" smtClean="0"/>
              <a:t>.  Then click on the definition and read from PSELL booklet p. 128  to compare.  Students write humidity definition in their notebooks. Discuss what determines humidity. </a:t>
            </a:r>
            <a:r>
              <a:rPr lang="en-US" dirty="0" smtClean="0"/>
              <a:t>What tool is used to measure humidity?  Click on the link for </a:t>
            </a:r>
            <a:r>
              <a:rPr lang="en-US" dirty="0" smtClean="0">
                <a:hlinkClick r:id="rId5"/>
              </a:rPr>
              <a:t>hygrometer</a:t>
            </a:r>
            <a:r>
              <a:rPr lang="en-US" dirty="0" smtClean="0"/>
              <a:t>. Watch and discuss.</a:t>
            </a:r>
            <a:r>
              <a:rPr lang="en-US" baseline="0" dirty="0" smtClean="0"/>
              <a:t>  </a:t>
            </a:r>
            <a:r>
              <a:rPr lang="en-US" dirty="0" smtClean="0"/>
              <a:t>Barometer:  </a:t>
            </a:r>
            <a:r>
              <a:rPr lang="en-US" dirty="0" smtClean="0">
                <a:hlinkClick r:id="rId6"/>
              </a:rPr>
              <a:t>http://www.sercc.com/education_files/barometer.pdf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5"/>
            </a:endParaRPr>
          </a:p>
          <a:p>
            <a:endParaRPr lang="en-US" b="1" dirty="0"/>
          </a:p>
        </p:txBody>
      </p:sp>
      <p:sp>
        <p:nvSpPr>
          <p:cNvPr id="4" name="Slide Number Placeholder 3"/>
          <p:cNvSpPr>
            <a:spLocks noGrp="1"/>
          </p:cNvSpPr>
          <p:nvPr>
            <p:ph type="sldNum" sz="quarter" idx="10"/>
          </p:nvPr>
        </p:nvSpPr>
        <p:spPr/>
        <p:txBody>
          <a:bodyPr/>
          <a:lstStyle/>
          <a:p>
            <a:fld id="{40701155-170F-4268-857D-E22EF360849A}" type="slidenum">
              <a:rPr lang="en-US" smtClean="0"/>
              <a:t>10</a:t>
            </a:fld>
            <a:endParaRPr lang="en-US"/>
          </a:p>
        </p:txBody>
      </p:sp>
    </p:spTree>
    <p:extLst>
      <p:ext uri="{BB962C8B-B14F-4D97-AF65-F5344CB8AC3E}">
        <p14:creationId xmlns:p14="http://schemas.microsoft.com/office/powerpoint/2010/main" val="196569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8299" eaLnBrk="0" fontAlgn="base" hangingPunct="0">
              <a:spcBef>
                <a:spcPct val="30000"/>
              </a:spcBef>
              <a:spcAft>
                <a:spcPct val="0"/>
              </a:spcAft>
              <a:defRPr/>
            </a:pPr>
            <a:r>
              <a:rPr lang="en-US" b="1" dirty="0" smtClean="0">
                <a:solidFill>
                  <a:srgbClr val="FF0000"/>
                </a:solidFill>
              </a:rPr>
              <a:t>Explore:  </a:t>
            </a:r>
            <a:r>
              <a:rPr lang="en-US" dirty="0" smtClean="0">
                <a:solidFill>
                  <a:srgbClr val="FF0000"/>
                </a:solidFill>
              </a:rPr>
              <a:t>First do </a:t>
            </a:r>
            <a:r>
              <a:rPr lang="en-US" dirty="0">
                <a:solidFill>
                  <a:srgbClr val="FF0000"/>
                </a:solidFill>
              </a:rPr>
              <a:t>SF Gr. 5 p. 216 What is a Cloud? </a:t>
            </a:r>
            <a:r>
              <a:rPr lang="en-US" dirty="0" smtClean="0">
                <a:solidFill>
                  <a:srgbClr val="FF0000"/>
                </a:solidFill>
              </a:rPr>
              <a:t>Or the</a:t>
            </a:r>
            <a:r>
              <a:rPr lang="en-US" baseline="0" dirty="0" smtClean="0">
                <a:solidFill>
                  <a:srgbClr val="FF0000"/>
                </a:solidFill>
              </a:rPr>
              <a:t> </a:t>
            </a:r>
            <a:r>
              <a:rPr lang="en-US" sz="1200" dirty="0" smtClean="0"/>
              <a:t>Try You Tube: </a:t>
            </a:r>
            <a:r>
              <a:rPr lang="en-US" sz="1200" dirty="0" smtClean="0">
                <a:hlinkClick r:id="rId3"/>
              </a:rPr>
              <a:t>Cloud in a Jar Experiment </a:t>
            </a:r>
            <a:r>
              <a:rPr lang="en-US" dirty="0" smtClean="0">
                <a:solidFill>
                  <a:srgbClr val="FF0000"/>
                </a:solidFill>
              </a:rPr>
              <a:t>Activities</a:t>
            </a:r>
            <a:endParaRPr lang="en-US" sz="1200" dirty="0" smtClean="0"/>
          </a:p>
          <a:p>
            <a:pPr defTabSz="928299" eaLnBrk="0" fontAlgn="base" hangingPunct="0">
              <a:spcBef>
                <a:spcPct val="30000"/>
              </a:spcBef>
              <a:spcAft>
                <a:spcPct val="0"/>
              </a:spcAft>
              <a:defRPr/>
            </a:pPr>
            <a:r>
              <a:rPr lang="en-US" b="1" i="0" dirty="0" smtClean="0">
                <a:solidFill>
                  <a:srgbClr val="FF0000"/>
                </a:solidFill>
              </a:rPr>
              <a:t>Explain:  </a:t>
            </a:r>
            <a:r>
              <a:rPr lang="en-US" i="0" dirty="0" smtClean="0">
                <a:solidFill>
                  <a:srgbClr val="FF0000"/>
                </a:solidFill>
              </a:rPr>
              <a:t>Ask </a:t>
            </a:r>
            <a:r>
              <a:rPr lang="en-US" sz="1200" b="1" dirty="0" smtClean="0">
                <a:solidFill>
                  <a:schemeClr val="tx1"/>
                </a:solidFill>
              </a:rPr>
              <a:t>What are the basic </a:t>
            </a:r>
            <a:r>
              <a:rPr lang="en-US" sz="1200" dirty="0" smtClean="0">
                <a:hlinkClick r:id="rId4"/>
              </a:rPr>
              <a:t>Clouds</a:t>
            </a:r>
            <a:r>
              <a:rPr lang="en-US" sz="1200" dirty="0" smtClean="0">
                <a:hlinkClick r:id="rId5"/>
              </a:rPr>
              <a:t> </a:t>
            </a:r>
            <a:r>
              <a:rPr lang="en-US" sz="1200" b="1" dirty="0" smtClean="0">
                <a:solidFill>
                  <a:schemeClr val="tx1"/>
                </a:solidFill>
              </a:rPr>
              <a:t>?  </a:t>
            </a:r>
            <a:r>
              <a:rPr lang="en-US" sz="1200" b="0" dirty="0" smtClean="0">
                <a:solidFill>
                  <a:schemeClr val="tx1"/>
                </a:solidFill>
              </a:rPr>
              <a:t>Click on the hyperlink.</a:t>
            </a:r>
            <a:r>
              <a:rPr lang="en-US" sz="1200" b="0" baseline="0" dirty="0" smtClean="0">
                <a:solidFill>
                  <a:schemeClr val="tx1"/>
                </a:solidFill>
              </a:rPr>
              <a:t>  Discuss the 3 basic clouds and their characteristics.</a:t>
            </a:r>
          </a:p>
          <a:p>
            <a:pPr defTabSz="928299" eaLnBrk="0" fontAlgn="base" hangingPunct="0">
              <a:spcBef>
                <a:spcPct val="30000"/>
              </a:spcBef>
              <a:spcAft>
                <a:spcPct val="0"/>
              </a:spcAft>
              <a:defRPr/>
            </a:pPr>
            <a:r>
              <a:rPr lang="en-US" sz="1200" b="0" baseline="0" dirty="0" smtClean="0">
                <a:solidFill>
                  <a:schemeClr val="tx1"/>
                </a:solidFill>
              </a:rPr>
              <a:t>Ask students what is the fourth type of cloud we will be studying?  Cumulonimbus – Ask how it is different from the basic 3 types?  </a:t>
            </a:r>
            <a:r>
              <a:rPr lang="en-US" sz="1200" b="0" dirty="0" smtClean="0"/>
              <a:t/>
            </a:r>
            <a:br>
              <a:rPr lang="en-US" sz="1200" b="0" dirty="0" smtClean="0"/>
            </a:br>
            <a:endParaRPr lang="en-US" b="0" i="0" dirty="0">
              <a:solidFill>
                <a:srgbClr val="FF0000"/>
              </a:solidFill>
            </a:endParaRPr>
          </a:p>
          <a:p>
            <a:endParaRPr lang="en-US" dirty="0" smtClean="0"/>
          </a:p>
        </p:txBody>
      </p:sp>
    </p:spTree>
    <p:extLst>
      <p:ext uri="{BB962C8B-B14F-4D97-AF65-F5344CB8AC3E}">
        <p14:creationId xmlns:p14="http://schemas.microsoft.com/office/powerpoint/2010/main" val="14108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Click on the hyperlink: </a:t>
            </a:r>
            <a:r>
              <a:rPr lang="en-US" b="1" dirty="0" smtClean="0"/>
              <a:t> </a:t>
            </a:r>
            <a:r>
              <a:rPr lang="en-US" b="1" dirty="0" smtClean="0">
                <a:hlinkClick r:id="rId3"/>
              </a:rPr>
              <a:t>Cirrus</a:t>
            </a:r>
            <a:r>
              <a:rPr lang="en-US" b="1" dirty="0" smtClean="0"/>
              <a:t> </a:t>
            </a:r>
            <a:r>
              <a:rPr lang="en-US" dirty="0" smtClean="0"/>
              <a:t>.  Ask</a:t>
            </a:r>
            <a:r>
              <a:rPr lang="en-US" baseline="0" dirty="0" smtClean="0"/>
              <a:t> what else did you learn about these clouds?  Discuss.</a:t>
            </a:r>
            <a:endParaRPr lang="en-US" dirty="0" smtClean="0"/>
          </a:p>
          <a:p>
            <a:endParaRPr lang="en-US" dirty="0" smtClean="0"/>
          </a:p>
        </p:txBody>
      </p:sp>
    </p:spTree>
    <p:extLst>
      <p:ext uri="{BB962C8B-B14F-4D97-AF65-F5344CB8AC3E}">
        <p14:creationId xmlns:p14="http://schemas.microsoft.com/office/powerpoint/2010/main" val="351407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Elaborate:  </a:t>
            </a:r>
            <a:r>
              <a:rPr lang="en-US" dirty="0" smtClean="0"/>
              <a:t>Click on the hyperlink: </a:t>
            </a:r>
            <a:r>
              <a:rPr lang="en-US" b="1" dirty="0" smtClean="0"/>
              <a:t> </a:t>
            </a:r>
            <a:r>
              <a:rPr lang="en-US" b="1" dirty="0" smtClean="0">
                <a:hlinkClick r:id="rId3"/>
              </a:rPr>
              <a:t>Stratus</a:t>
            </a:r>
            <a:r>
              <a:rPr lang="en-US" b="1" dirty="0" smtClean="0"/>
              <a:t> </a:t>
            </a:r>
            <a:r>
              <a:rPr lang="en-US" dirty="0" smtClean="0"/>
              <a:t>.  Ask</a:t>
            </a:r>
            <a:r>
              <a:rPr lang="en-US" baseline="0" dirty="0" smtClean="0"/>
              <a:t> what else did you learn about these clouds?  Discuss.</a:t>
            </a:r>
            <a:endParaRPr lang="en-US" dirty="0" smtClean="0"/>
          </a:p>
          <a:p>
            <a:endParaRPr lang="en-US" dirty="0" smtClean="0"/>
          </a:p>
        </p:txBody>
      </p:sp>
    </p:spTree>
    <p:extLst>
      <p:ext uri="{BB962C8B-B14F-4D97-AF65-F5344CB8AC3E}">
        <p14:creationId xmlns:p14="http://schemas.microsoft.com/office/powerpoint/2010/main" val="356695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Elaborate:  </a:t>
            </a:r>
            <a:r>
              <a:rPr lang="en-US" dirty="0" smtClean="0"/>
              <a:t>Click on the hyperlink: </a:t>
            </a:r>
            <a:r>
              <a:rPr lang="en-US" dirty="0" smtClean="0">
                <a:hlinkClick r:id="rId3"/>
              </a:rPr>
              <a:t>Cumulus</a:t>
            </a:r>
            <a:r>
              <a:rPr lang="en-US" dirty="0" smtClean="0"/>
              <a:t>.  Ask</a:t>
            </a:r>
            <a:r>
              <a:rPr lang="en-US" baseline="0" dirty="0" smtClean="0"/>
              <a:t> what else did you learn about these clouds?  Discuss.</a:t>
            </a:r>
            <a:endParaRPr lang="en-US" dirty="0" smtClean="0"/>
          </a:p>
        </p:txBody>
      </p:sp>
    </p:spTree>
    <p:extLst>
      <p:ext uri="{BB962C8B-B14F-4D97-AF65-F5344CB8AC3E}">
        <p14:creationId xmlns:p14="http://schemas.microsoft.com/office/powerpoint/2010/main" val="290412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Click on the hyperlink: </a:t>
            </a:r>
            <a:r>
              <a:rPr lang="en-US" b="1" dirty="0" smtClean="0"/>
              <a:t> </a:t>
            </a:r>
            <a:r>
              <a:rPr lang="en-US" sz="1200" b="1" dirty="0" smtClean="0">
                <a:hlinkClick r:id="rId3"/>
              </a:rPr>
              <a:t>Cumulonimbus</a:t>
            </a:r>
            <a:r>
              <a:rPr lang="en-US" b="1" dirty="0" smtClean="0"/>
              <a:t> </a:t>
            </a:r>
            <a:r>
              <a:rPr lang="en-US" dirty="0" smtClean="0"/>
              <a:t>.  Ask</a:t>
            </a:r>
            <a:r>
              <a:rPr lang="en-US" baseline="0" dirty="0" smtClean="0"/>
              <a:t> what else did you learn about these clouds?  Discuss.</a:t>
            </a:r>
            <a:endParaRPr lang="en-US" dirty="0" smtClean="0"/>
          </a:p>
          <a:p>
            <a:endParaRPr lang="en-US" dirty="0" smtClean="0"/>
          </a:p>
        </p:txBody>
      </p:sp>
    </p:spTree>
    <p:extLst>
      <p:ext uri="{BB962C8B-B14F-4D97-AF65-F5344CB8AC3E}">
        <p14:creationId xmlns:p14="http://schemas.microsoft.com/office/powerpoint/2010/main" val="21108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Evaluate: </a:t>
            </a:r>
            <a:r>
              <a:rPr lang="en-US" dirty="0" smtClean="0"/>
              <a:t>quiz</a:t>
            </a:r>
          </a:p>
        </p:txBody>
      </p:sp>
    </p:spTree>
    <p:extLst>
      <p:ext uri="{BB962C8B-B14F-4D97-AF65-F5344CB8AC3E}">
        <p14:creationId xmlns:p14="http://schemas.microsoft.com/office/powerpoint/2010/main" val="144850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Evaluate: </a:t>
            </a:r>
            <a:r>
              <a:rPr lang="en-US" dirty="0" smtClean="0"/>
              <a:t>quiz key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Teachers:  ahead of time:</a:t>
            </a:r>
            <a:r>
              <a:rPr lang="en-US" baseline="0" dirty="0" smtClean="0"/>
              <a:t>  Open the </a:t>
            </a:r>
            <a:r>
              <a:rPr lang="en-US" sz="1200" dirty="0" smtClean="0">
                <a:hlinkClick r:id="rId3"/>
              </a:rPr>
              <a:t>Make a Cloud Finder </a:t>
            </a:r>
            <a:r>
              <a:rPr lang="en-US" sz="1200" dirty="0" smtClean="0"/>
              <a:t>Activity</a:t>
            </a:r>
            <a:r>
              <a:rPr lang="en-US" sz="1200" baseline="0" dirty="0" smtClean="0"/>
              <a:t> a</a:t>
            </a:r>
            <a:r>
              <a:rPr lang="en-US" dirty="0" smtClean="0"/>
              <a:t>nd print out the cloud</a:t>
            </a:r>
            <a:r>
              <a:rPr lang="en-US" baseline="0" dirty="0" smtClean="0"/>
              <a:t> finder activity pages.</a:t>
            </a:r>
            <a:endParaRPr lang="en-US" dirty="0" smtClean="0"/>
          </a:p>
          <a:p>
            <a:r>
              <a:rPr lang="en-US" dirty="0" smtClean="0">
                <a:solidFill>
                  <a:srgbClr val="FF0000"/>
                </a:solidFill>
              </a:rPr>
              <a:t> Elaborate:  click on the </a:t>
            </a:r>
            <a:r>
              <a:rPr lang="en-US" sz="1200" dirty="0" smtClean="0">
                <a:hlinkClick r:id="rId4"/>
              </a:rPr>
              <a:t>Clouds</a:t>
            </a:r>
            <a:r>
              <a:rPr lang="en-US" sz="1200" dirty="0" smtClean="0"/>
              <a:t> hyperlink and visit the cloud gallery.  Then do the </a:t>
            </a:r>
            <a:endParaRPr lang="en-US" dirty="0" smtClean="0">
              <a:solidFill>
                <a:srgbClr val="FF0000"/>
              </a:solidFill>
            </a:endParaRPr>
          </a:p>
          <a:p>
            <a:r>
              <a:rPr lang="en-US" dirty="0" smtClean="0">
                <a:solidFill>
                  <a:srgbClr val="FF0000"/>
                </a:solidFill>
              </a:rPr>
              <a:t>Activity</a:t>
            </a:r>
            <a:r>
              <a:rPr lang="en-US" dirty="0">
                <a:solidFill>
                  <a:srgbClr val="FF0000"/>
                </a:solidFill>
              </a:rPr>
              <a:t>: Make a Cloud </a:t>
            </a:r>
            <a:r>
              <a:rPr lang="en-US" dirty="0" smtClean="0">
                <a:solidFill>
                  <a:srgbClr val="FF0000"/>
                </a:solidFill>
              </a:rPr>
              <a:t>Finder.</a:t>
            </a:r>
            <a:endParaRPr lang="en-US" dirty="0" smtClean="0"/>
          </a:p>
        </p:txBody>
      </p:sp>
    </p:spTree>
    <p:extLst>
      <p:ext uri="{BB962C8B-B14F-4D97-AF65-F5344CB8AC3E}">
        <p14:creationId xmlns:p14="http://schemas.microsoft.com/office/powerpoint/2010/main" val="354090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a:t>
            </a:r>
            <a:r>
              <a:rPr lang="en-US" b="1" baseline="0" dirty="0" smtClean="0"/>
              <a:t>Explain:  </a:t>
            </a:r>
            <a:r>
              <a:rPr lang="en-US" b="0" baseline="0" dirty="0" smtClean="0"/>
              <a:t>A</a:t>
            </a:r>
            <a:r>
              <a:rPr lang="en-US" baseline="0" dirty="0" smtClean="0"/>
              <a:t>sk: </a:t>
            </a:r>
            <a:r>
              <a:rPr lang="en-US" dirty="0" smtClean="0"/>
              <a:t>What is </a:t>
            </a:r>
            <a:r>
              <a:rPr lang="en-US" dirty="0" smtClean="0">
                <a:hlinkClick r:id="rId3"/>
              </a:rPr>
              <a:t>Precipitation</a:t>
            </a:r>
            <a:r>
              <a:rPr lang="en-US" dirty="0" smtClean="0"/>
              <a:t>? Play the hyperlink and discuss.  Open up each of the of the hyperlinks for the 4 types of precipitation.  Discuss the description for each.  Compare to information in the PSELL Precipitation Chart on p. 130.  Discuss weather</a:t>
            </a:r>
            <a:r>
              <a:rPr lang="en-US" baseline="0" dirty="0" smtClean="0"/>
              <a:t> conditions listed on the slide and in the chart. </a:t>
            </a:r>
          </a:p>
          <a:p>
            <a:r>
              <a:rPr lang="en-US" b="1" baseline="0" dirty="0" smtClean="0"/>
              <a:t>Evaluate: </a:t>
            </a:r>
            <a:r>
              <a:rPr lang="en-US" baseline="0" dirty="0" smtClean="0"/>
              <a:t>Use the information from the videos, the slide and the chart on p. 130 to answer the four  questions on p. 131.</a:t>
            </a:r>
            <a:endParaRPr lang="en-US" dirty="0"/>
          </a:p>
        </p:txBody>
      </p:sp>
      <p:sp>
        <p:nvSpPr>
          <p:cNvPr id="4" name="Slide Number Placeholder 3"/>
          <p:cNvSpPr>
            <a:spLocks noGrp="1"/>
          </p:cNvSpPr>
          <p:nvPr>
            <p:ph type="sldNum" sz="quarter" idx="10"/>
          </p:nvPr>
        </p:nvSpPr>
        <p:spPr/>
        <p:txBody>
          <a:bodyPr/>
          <a:lstStyle/>
          <a:p>
            <a:fld id="{8A27CA78-A4BE-4614-99A3-8F4D854CF6F1}" type="slidenum">
              <a:rPr lang="en-US" smtClean="0"/>
              <a:t>18</a:t>
            </a:fld>
            <a:endParaRPr lang="en-US" dirty="0"/>
          </a:p>
        </p:txBody>
      </p:sp>
    </p:spTree>
    <p:extLst>
      <p:ext uri="{BB962C8B-B14F-4D97-AF65-F5344CB8AC3E}">
        <p14:creationId xmlns:p14="http://schemas.microsoft.com/office/powerpoint/2010/main" val="121287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Extend/Elaborate:  </a:t>
            </a:r>
            <a:r>
              <a:rPr lang="en-US" dirty="0" smtClean="0"/>
              <a:t>This can</a:t>
            </a:r>
            <a:r>
              <a:rPr lang="en-US" baseline="0" dirty="0" smtClean="0"/>
              <a:t> be an extension of the CER – How do snowflakes form? This CER investigation is in science.dadeschools.net Elementary Instructional Resources Gr. 5 Quarter 2 for Big Idea 7.</a:t>
            </a:r>
            <a:endParaRPr lang="en-US" dirty="0"/>
          </a:p>
        </p:txBody>
      </p:sp>
      <p:sp>
        <p:nvSpPr>
          <p:cNvPr id="4" name="Slide Number Placeholder 3"/>
          <p:cNvSpPr>
            <a:spLocks noGrp="1"/>
          </p:cNvSpPr>
          <p:nvPr>
            <p:ph type="sldNum" sz="quarter" idx="10"/>
          </p:nvPr>
        </p:nvSpPr>
        <p:spPr/>
        <p:txBody>
          <a:bodyPr/>
          <a:lstStyle/>
          <a:p>
            <a:fld id="{8A27CA78-A4BE-4614-99A3-8F4D854CF6F1}" type="slidenum">
              <a:rPr lang="en-US" smtClean="0"/>
              <a:t>19</a:t>
            </a:fld>
            <a:endParaRPr lang="en-US" dirty="0"/>
          </a:p>
        </p:txBody>
      </p:sp>
    </p:spTree>
    <p:extLst>
      <p:ext uri="{BB962C8B-B14F-4D97-AF65-F5344CB8AC3E}">
        <p14:creationId xmlns:p14="http://schemas.microsoft.com/office/powerpoint/2010/main" val="286023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Remember to reference targeted benchmarks throughout</a:t>
            </a:r>
            <a:r>
              <a:rPr lang="en-US" baseline="0" dirty="0" smtClean="0"/>
              <a:t> the lesson.</a:t>
            </a:r>
            <a:endParaRPr lang="en-US" dirty="0" smtClean="0"/>
          </a:p>
        </p:txBody>
      </p:sp>
    </p:spTree>
    <p:extLst>
      <p:ext uri="{BB962C8B-B14F-4D97-AF65-F5344CB8AC3E}">
        <p14:creationId xmlns:p14="http://schemas.microsoft.com/office/powerpoint/2010/main" val="264963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Explore/Explain:  </a:t>
            </a:r>
            <a:r>
              <a:rPr lang="en-US" b="0" dirty="0" smtClean="0"/>
              <a:t>ask:</a:t>
            </a:r>
            <a:r>
              <a:rPr lang="en-US" b="0" baseline="0" dirty="0" smtClean="0"/>
              <a:t> </a:t>
            </a:r>
            <a:r>
              <a:rPr lang="en-US" dirty="0" smtClean="0"/>
              <a:t>What is </a:t>
            </a:r>
            <a:r>
              <a:rPr lang="en-US" dirty="0" smtClean="0">
                <a:hlinkClick r:id="rId3"/>
              </a:rPr>
              <a:t>Wind</a:t>
            </a:r>
            <a:r>
              <a:rPr lang="en-US" dirty="0" smtClean="0"/>
              <a:t> ? Play the hyperlink video on clip.</a:t>
            </a:r>
            <a:r>
              <a:rPr lang="en-US" baseline="0" dirty="0" smtClean="0"/>
              <a:t>  Discuss.  Click on hyperlinked passage: </a:t>
            </a:r>
            <a:r>
              <a:rPr lang="en-US" sz="1200" dirty="0" smtClean="0">
                <a:hlinkClick r:id="rId3"/>
              </a:rPr>
              <a:t>Wind</a:t>
            </a:r>
            <a:r>
              <a:rPr lang="en-US" sz="1200" dirty="0" smtClean="0"/>
              <a:t> is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And use the passage in PSELL p. 131 to get a definition.  Ask what tools are used to measure wind?</a:t>
            </a:r>
            <a:r>
              <a:rPr lang="en-US" b="0" baseline="0" dirty="0" smtClean="0"/>
              <a:t>  PSELL p. 132.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b="0" dirty="0" smtClean="0"/>
              <a:t>Preview ahead of time the hyperlinked Explore activities: </a:t>
            </a:r>
            <a:r>
              <a:rPr lang="en-US" sz="1200" dirty="0" smtClean="0">
                <a:hlinkClick r:id="rId4"/>
              </a:rPr>
              <a:t>Build a Wind Vane</a:t>
            </a:r>
            <a:r>
              <a:rPr lang="en-US" sz="1200" dirty="0" smtClean="0"/>
              <a:t> and </a:t>
            </a:r>
            <a:r>
              <a:rPr lang="en-US" sz="1200" dirty="0" smtClean="0">
                <a:hlinkClick r:id="rId5"/>
              </a:rPr>
              <a:t>Build an anemometer</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 vane:  </a:t>
            </a:r>
            <a:r>
              <a:rPr lang="en-US" dirty="0" smtClean="0">
                <a:hlinkClick r:id="rId4"/>
              </a:rPr>
              <a:t>http://www.ciese.org/curriculum/weatherproj2/en/docs/windvane.shtml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40701155-170F-4268-857D-E22EF360849A}" type="slidenum">
              <a:rPr lang="en-US" smtClean="0"/>
              <a:t>20</a:t>
            </a:fld>
            <a:endParaRPr lang="en-US"/>
          </a:p>
        </p:txBody>
      </p:sp>
    </p:spTree>
    <p:extLst>
      <p:ext uri="{BB962C8B-B14F-4D97-AF65-F5344CB8AC3E}">
        <p14:creationId xmlns:p14="http://schemas.microsoft.com/office/powerpoint/2010/main" val="293591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B9C8FCAF-E02F-4F39-8E52-B1C0E7AFFA80}" type="slidenum">
              <a:rPr lang="en-US" smtClean="0">
                <a:solidFill>
                  <a:prstClr val="black"/>
                </a:solidFill>
              </a:rPr>
              <a:pPr eaLnBrk="1" hangingPunct="1"/>
              <a:t>21</a:t>
            </a:fld>
            <a:endParaRPr lang="en-US"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solidFill>
                  <a:srgbClr val="FF0000"/>
                </a:solidFill>
              </a:rPr>
              <a:t>Evaluate:</a:t>
            </a:r>
            <a:r>
              <a:rPr lang="en-US" b="1" baseline="0" dirty="0" smtClean="0">
                <a:solidFill>
                  <a:srgbClr val="FF0000"/>
                </a:solidFill>
              </a:rPr>
              <a:t>  </a:t>
            </a:r>
            <a:r>
              <a:rPr lang="en-US" baseline="0" dirty="0" smtClean="0">
                <a:solidFill>
                  <a:srgbClr val="FF0000"/>
                </a:solidFill>
              </a:rPr>
              <a:t>Quiz </a:t>
            </a:r>
          </a:p>
          <a:p>
            <a:pPr eaLnBrk="1" hangingPunct="1"/>
            <a:r>
              <a:rPr lang="en-US" b="1" baseline="0" dirty="0" smtClean="0">
                <a:solidFill>
                  <a:srgbClr val="FF0000"/>
                </a:solidFill>
              </a:rPr>
              <a:t>Elaborate:  </a:t>
            </a:r>
            <a:r>
              <a:rPr lang="en-US" sz="1200" b="1" dirty="0" smtClean="0"/>
              <a:t>Try Out:</a:t>
            </a:r>
            <a:r>
              <a:rPr lang="en-US" sz="1200" b="0" baseline="0" dirty="0" smtClean="0"/>
              <a:t>  </a:t>
            </a:r>
            <a:r>
              <a:rPr lang="en-US" sz="1200" dirty="0" smtClean="0">
                <a:hlinkClick r:id="rId3"/>
              </a:rPr>
              <a:t>Video True/False Quiz: Weather Smart Heat, Wind and Pressure</a:t>
            </a:r>
            <a:endParaRPr lang="en-US" sz="1200" dirty="0" smtClean="0"/>
          </a:p>
          <a:p>
            <a:pPr eaLnBrk="1" hangingPunct="1"/>
            <a:r>
              <a:rPr lang="en-US" sz="1200" dirty="0" smtClean="0">
                <a:hlinkClick r:id="rId4"/>
              </a:rPr>
              <a:t>The </a:t>
            </a:r>
            <a:r>
              <a:rPr lang="en-US" sz="1200" dirty="0" err="1" smtClean="0">
                <a:hlinkClick r:id="rId4"/>
              </a:rPr>
              <a:t>Whatdaya</a:t>
            </a:r>
            <a:r>
              <a:rPr lang="en-US" sz="1200" dirty="0" smtClean="0">
                <a:hlinkClick r:id="rId4"/>
              </a:rPr>
              <a:t> Know Quiz Show: Weather</a:t>
            </a:r>
            <a:endParaRPr lang="en-US" sz="1200" dirty="0" smtClean="0"/>
          </a:p>
          <a:p>
            <a:r>
              <a:rPr lang="en-US" sz="1200" dirty="0" smtClean="0"/>
              <a:t>Explore Hands-on:</a:t>
            </a:r>
            <a:r>
              <a:rPr lang="en-US" sz="1200" baseline="0" dirty="0" smtClean="0"/>
              <a:t>  </a:t>
            </a:r>
            <a:r>
              <a:rPr lang="en-US" dirty="0" smtClean="0"/>
              <a:t>Scholastic Weather Watch:</a:t>
            </a:r>
          </a:p>
          <a:p>
            <a:r>
              <a:rPr lang="en-US" dirty="0" smtClean="0">
                <a:hlinkClick r:id="rId5"/>
              </a:rPr>
              <a:t>http://teacher.scholastic.com/activities/wwatch/index.htm</a:t>
            </a:r>
            <a:endParaRPr lang="en-US" dirty="0" smtClean="0"/>
          </a:p>
          <a:p>
            <a:pPr eaLnBrk="1" hangingPunct="1"/>
            <a:endParaRPr lang="en-US" sz="1200" dirty="0" smtClean="0"/>
          </a:p>
          <a:p>
            <a:pPr algn="l" eaLnBrk="1" hangingPunct="1"/>
            <a:endParaRPr lang="en-US" dirty="0" smtClean="0"/>
          </a:p>
        </p:txBody>
      </p:sp>
    </p:spTree>
    <p:extLst>
      <p:ext uri="{BB962C8B-B14F-4D97-AF65-F5344CB8AC3E}">
        <p14:creationId xmlns:p14="http://schemas.microsoft.com/office/powerpoint/2010/main" val="672562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a:t>
            </a:r>
            <a:r>
              <a:rPr lang="en-US" b="1" baseline="0" dirty="0" smtClean="0"/>
              <a:t>  quiz match up</a:t>
            </a:r>
            <a:endParaRPr lang="en-US" b="1"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7849C80-6AF0-4DB1-BC4D-51DF21D94095}"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0160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  </a:t>
            </a:r>
            <a:r>
              <a:rPr lang="en-US" dirty="0" smtClean="0"/>
              <a:t>Quiz answer key</a:t>
            </a:r>
            <a:endParaRPr lang="en-US" dirty="0"/>
          </a:p>
        </p:txBody>
      </p:sp>
      <p:sp>
        <p:nvSpPr>
          <p:cNvPr id="4" name="Slide Number Placeholder 3"/>
          <p:cNvSpPr>
            <a:spLocks noGrp="1"/>
          </p:cNvSpPr>
          <p:nvPr>
            <p:ph type="sldNum" sz="quarter" idx="10"/>
          </p:nvPr>
        </p:nvSpPr>
        <p:spPr/>
        <p:txBody>
          <a:bodyPr/>
          <a:lstStyle/>
          <a:p>
            <a:pPr>
              <a:defRPr/>
            </a:pPr>
            <a:fld id="{67849C80-6AF0-4DB1-BC4D-51DF21D94095}"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701602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eaLnBrk="0" fontAlgn="base" hangingPunct="0">
              <a:spcBef>
                <a:spcPct val="30000"/>
              </a:spcBef>
              <a:spcAft>
                <a:spcPct val="0"/>
              </a:spcAft>
              <a:defRPr/>
            </a:pPr>
            <a:r>
              <a:rPr lang="en-US" b="1" baseline="0" dirty="0" smtClean="0"/>
              <a:t>Explain:  </a:t>
            </a:r>
            <a:r>
              <a:rPr lang="en-US" baseline="0" dirty="0" smtClean="0"/>
              <a:t>Review </a:t>
            </a:r>
            <a:r>
              <a:rPr lang="en-US" sz="1200" b="1" dirty="0" smtClean="0"/>
              <a:t>the difference between weather and climate.</a:t>
            </a:r>
            <a:endParaRPr lang="en-US" baseline="0" dirty="0" smtClean="0"/>
          </a:p>
          <a:p>
            <a:pPr defTabSz="928299" eaLnBrk="0" fontAlgn="base" hangingPunct="0">
              <a:spcBef>
                <a:spcPct val="30000"/>
              </a:spcBef>
              <a:spcAft>
                <a:spcPct val="0"/>
              </a:spcAft>
              <a:defRPr/>
            </a:pPr>
            <a:r>
              <a:rPr lang="en-US" b="1" dirty="0" smtClean="0"/>
              <a:t>Elaborate:</a:t>
            </a:r>
            <a:r>
              <a:rPr lang="en-US" b="1" baseline="0" dirty="0" smtClean="0"/>
              <a:t> </a:t>
            </a:r>
            <a:r>
              <a:rPr lang="en-US" dirty="0" smtClean="0"/>
              <a:t>AIMS </a:t>
            </a:r>
            <a:r>
              <a:rPr lang="en-US" dirty="0"/>
              <a:t>Gr. 5 Earth Science Resource: pp. 79-80 </a:t>
            </a:r>
            <a:r>
              <a:rPr lang="en-US" i="1" dirty="0"/>
              <a:t>Weather and Climate</a:t>
            </a:r>
          </a:p>
          <a:p>
            <a:endParaRPr lang="en-US" dirty="0"/>
          </a:p>
        </p:txBody>
      </p:sp>
      <p:sp>
        <p:nvSpPr>
          <p:cNvPr id="4" name="Slide Number Placeholder 3"/>
          <p:cNvSpPr>
            <a:spLocks noGrp="1"/>
          </p:cNvSpPr>
          <p:nvPr>
            <p:ph type="sldNum" sz="quarter" idx="10"/>
          </p:nvPr>
        </p:nvSpPr>
        <p:spPr/>
        <p:txBody>
          <a:bodyPr/>
          <a:lstStyle/>
          <a:p>
            <a:pPr>
              <a:defRPr/>
            </a:pPr>
            <a:fld id="{67849C80-6AF0-4DB1-BC4D-51DF21D94095}"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78356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0E7BB4D6-3E3B-4536-8245-C8AD8D478A1A}" type="slidenum">
              <a:rPr lang="en-US" smtClean="0">
                <a:solidFill>
                  <a:prstClr val="black"/>
                </a:solidFill>
              </a:rPr>
              <a:pPr eaLnBrk="1" hangingPunct="1"/>
              <a:t>25</a:t>
            </a:fld>
            <a:endParaRPr 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Engage/Explore:  </a:t>
            </a:r>
            <a:r>
              <a:rPr lang="en-US" sz="1200" dirty="0" smtClean="0"/>
              <a:t>Explore the </a:t>
            </a:r>
            <a:r>
              <a:rPr lang="en-US" sz="1200" dirty="0" smtClean="0">
                <a:hlinkClick r:id="rId3"/>
              </a:rPr>
              <a:t>Take a look at Climate Zones</a:t>
            </a:r>
            <a:r>
              <a:rPr lang="en-US" sz="1200" baseline="0" dirty="0" smtClean="0"/>
              <a:t> site.  Ask:  What factors do you think affect climate? Click on a DE video clip </a:t>
            </a:r>
            <a:r>
              <a:rPr lang="en-US" sz="1200" dirty="0" smtClean="0">
                <a:hlinkClick r:id="rId4"/>
              </a:rPr>
              <a:t>climate</a:t>
            </a:r>
            <a:r>
              <a:rPr lang="en-US" sz="1200" dirty="0" smtClean="0"/>
              <a:t>.  Discuss.</a:t>
            </a:r>
          </a:p>
        </p:txBody>
      </p:sp>
    </p:spTree>
    <p:extLst>
      <p:ext uri="{BB962C8B-B14F-4D97-AF65-F5344CB8AC3E}">
        <p14:creationId xmlns:p14="http://schemas.microsoft.com/office/powerpoint/2010/main" val="50655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Explore/Explain:  </a:t>
            </a:r>
            <a:r>
              <a:rPr lang="en-US" dirty="0" smtClean="0"/>
              <a:t>Ask:  </a:t>
            </a:r>
            <a:r>
              <a:rPr lang="en-US" sz="1200" dirty="0" smtClean="0"/>
              <a:t>How can </a:t>
            </a:r>
            <a:r>
              <a:rPr lang="en-US" sz="1200" dirty="0" smtClean="0">
                <a:hlinkClick r:id="rId3"/>
              </a:rPr>
              <a:t>Proximity to water</a:t>
            </a:r>
            <a:r>
              <a:rPr lang="en-US" sz="1200" dirty="0" smtClean="0"/>
              <a:t> affect a climate? Have students read p.</a:t>
            </a:r>
            <a:r>
              <a:rPr lang="en-US" sz="1200" baseline="0" dirty="0" smtClean="0"/>
              <a:t> 132 Proximity to Bodies of Water and underline factors listed and </a:t>
            </a:r>
            <a:r>
              <a:rPr lang="en-US" sz="1200" dirty="0" smtClean="0"/>
              <a:t>use information from the previous video clip on climates. </a:t>
            </a:r>
            <a:r>
              <a:rPr lang="en-US" sz="1200" baseline="0" dirty="0" smtClean="0"/>
              <a:t>Then discuss with their group and then share out with the whole class. Last compare their factors to those in the slide.</a:t>
            </a:r>
            <a:endParaRPr lang="en-US" dirty="0" smtClean="0"/>
          </a:p>
        </p:txBody>
      </p:sp>
    </p:spTree>
    <p:extLst>
      <p:ext uri="{BB962C8B-B14F-4D97-AF65-F5344CB8AC3E}">
        <p14:creationId xmlns:p14="http://schemas.microsoft.com/office/powerpoint/2010/main" val="1533492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Explore/Explain:  </a:t>
            </a:r>
            <a:r>
              <a:rPr lang="en-US" dirty="0" smtClean="0"/>
              <a:t>ask:  What is </a:t>
            </a:r>
            <a:r>
              <a:rPr lang="en-US" dirty="0" smtClean="0">
                <a:hlinkClick r:id="rId3"/>
              </a:rPr>
              <a:t>Elevation</a:t>
            </a:r>
            <a:r>
              <a:rPr lang="en-US" dirty="0" smtClean="0"/>
              <a:t>? </a:t>
            </a:r>
            <a:r>
              <a:rPr lang="en-US" baseline="0" dirty="0" smtClean="0"/>
              <a:t>Open the Discovery Education glossary hyperlink </a:t>
            </a:r>
            <a:r>
              <a:rPr lang="en-US" dirty="0" smtClean="0">
                <a:hlinkClick r:id="rId3"/>
              </a:rPr>
              <a:t>Elevation</a:t>
            </a:r>
            <a:r>
              <a:rPr lang="en-US" sz="1200" b="1" dirty="0" smtClean="0">
                <a:hlinkClick r:id="rId4"/>
              </a:rPr>
              <a:t> </a:t>
            </a:r>
            <a:r>
              <a:rPr lang="en-US" sz="1200" b="1" dirty="0" smtClean="0"/>
              <a:t>.  </a:t>
            </a:r>
            <a:r>
              <a:rPr lang="en-US" sz="1200" b="0" dirty="0" smtClean="0"/>
              <a:t>Play at the animation</a:t>
            </a:r>
            <a:r>
              <a:rPr lang="en-US" sz="1200" b="0" baseline="0" dirty="0" smtClean="0"/>
              <a:t> and the video.  Come up with a definition for elevation</a:t>
            </a:r>
            <a:r>
              <a:rPr lang="en-US" dirty="0" smtClean="0"/>
              <a:t> </a:t>
            </a:r>
            <a:r>
              <a:rPr lang="en-US" sz="1200" b="0" baseline="0" dirty="0" smtClean="0"/>
              <a:t>.  Then click on the definition and discuss. Students write elevation</a:t>
            </a:r>
            <a:r>
              <a:rPr lang="en-US" dirty="0" smtClean="0"/>
              <a:t> </a:t>
            </a:r>
            <a:r>
              <a:rPr lang="en-US" sz="1200" b="0" baseline="0" dirty="0" smtClean="0"/>
              <a:t> definition in their notebooks.  Students read from PSELL booklet p. 133  to identify how elevation affects an area’s temperature.  </a:t>
            </a:r>
            <a:endParaRPr lang="en-US" dirty="0" smtClean="0"/>
          </a:p>
          <a:p>
            <a:endParaRPr lang="en-US" dirty="0" smtClean="0"/>
          </a:p>
        </p:txBody>
      </p:sp>
    </p:spTree>
    <p:extLst>
      <p:ext uri="{BB962C8B-B14F-4D97-AF65-F5344CB8AC3E}">
        <p14:creationId xmlns:p14="http://schemas.microsoft.com/office/powerpoint/2010/main" val="2683541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75F76BE6-0D52-4A33-9021-A99FD1F4D5E7}" type="slidenum">
              <a:rPr lang="en-US" smtClean="0">
                <a:solidFill>
                  <a:prstClr val="black"/>
                </a:solidFill>
              </a:rPr>
              <a:pPr eaLnBrk="1" hangingPunct="1"/>
              <a:t>28</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t>Explore/ Explain:   </a:t>
            </a:r>
            <a:r>
              <a:rPr lang="en-US" dirty="0" smtClean="0"/>
              <a:t>Play the </a:t>
            </a:r>
            <a:r>
              <a:rPr lang="en-US" sz="1200" dirty="0" smtClean="0">
                <a:hlinkClick r:id="rId3"/>
              </a:rPr>
              <a:t>Proximity to the Equator or Latitude</a:t>
            </a:r>
            <a:r>
              <a:rPr lang="en-US" sz="1200" dirty="0" smtClean="0"/>
              <a:t>.  </a:t>
            </a:r>
            <a:r>
              <a:rPr lang="en-US" dirty="0" smtClean="0"/>
              <a:t>Ask </a:t>
            </a:r>
            <a:r>
              <a:rPr lang="en-US" sz="1200" b="0" baseline="0" dirty="0" smtClean="0"/>
              <a:t>What is latitude? (</a:t>
            </a:r>
            <a:r>
              <a:rPr lang="en-US" sz="1200" dirty="0" smtClean="0"/>
              <a:t>the </a:t>
            </a:r>
            <a:r>
              <a:rPr lang="en-US" sz="1200" b="1" dirty="0" smtClean="0"/>
              <a:t>distance of a place north or south of the equator) </a:t>
            </a:r>
            <a:r>
              <a:rPr lang="en-US" sz="1200" b="0" dirty="0" smtClean="0"/>
              <a:t>Then ask how does latitude </a:t>
            </a:r>
            <a:r>
              <a:rPr lang="en-US" sz="1200" dirty="0" smtClean="0"/>
              <a:t>affect the temperatures that commonly occur in an area?</a:t>
            </a:r>
            <a:r>
              <a:rPr lang="en-US" sz="1200" b="0" baseline="0" dirty="0" smtClean="0"/>
              <a:t> Then have students read from PSELL booklet p. 133 and study the map to explain how. </a:t>
            </a:r>
            <a:endParaRPr lang="en-US" dirty="0" smtClean="0"/>
          </a:p>
        </p:txBody>
      </p:sp>
    </p:spTree>
    <p:extLst>
      <p:ext uri="{BB962C8B-B14F-4D97-AF65-F5344CB8AC3E}">
        <p14:creationId xmlns:p14="http://schemas.microsoft.com/office/powerpoint/2010/main" val="829616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Explore/Explain:  </a:t>
            </a:r>
            <a:r>
              <a:rPr lang="en-US" dirty="0" smtClean="0"/>
              <a:t>have volunteers come up to the white board  and find San Diego</a:t>
            </a:r>
            <a:r>
              <a:rPr lang="en-US" baseline="0" dirty="0" smtClean="0"/>
              <a:t> (latitude </a:t>
            </a:r>
            <a:r>
              <a:rPr lang="en-US" dirty="0" smtClean="0"/>
              <a:t>32.71) and</a:t>
            </a:r>
          </a:p>
          <a:p>
            <a:r>
              <a:rPr lang="en-US" dirty="0" smtClean="0"/>
              <a:t>Phoenix (latitude</a:t>
            </a:r>
            <a:r>
              <a:rPr lang="en-US" baseline="0" dirty="0" smtClean="0"/>
              <a:t> 33.42) on the map.  Ask do these cities  have the same climate?  Look at their typical temperatures in the summer and winter.  Are they the same?  Why or why not?</a:t>
            </a:r>
            <a:endParaRPr lang="en-US" dirty="0" smtClean="0"/>
          </a:p>
        </p:txBody>
      </p:sp>
    </p:spTree>
    <p:extLst>
      <p:ext uri="{BB962C8B-B14F-4D97-AF65-F5344CB8AC3E}">
        <p14:creationId xmlns:p14="http://schemas.microsoft.com/office/powerpoint/2010/main" val="324134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85B49DF4-0AC5-4D41-9DBA-6C810FFE4180}" type="slidenum">
              <a:rPr lang="en-US" smtClean="0">
                <a:solidFill>
                  <a:prstClr val="black"/>
                </a:solidFill>
              </a:rPr>
              <a:pPr eaLnBrk="1" hangingPunct="1"/>
              <a:t>3</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t>Engage:</a:t>
            </a:r>
            <a:r>
              <a:rPr lang="en-US" b="1" baseline="0" dirty="0" smtClean="0"/>
              <a:t>  </a:t>
            </a:r>
            <a:r>
              <a:rPr lang="en-US" baseline="0" dirty="0" smtClean="0"/>
              <a:t>What is weather?  Discuss.  Open the Discovery Education glossary hyperlink </a:t>
            </a:r>
            <a:r>
              <a:rPr lang="en-US" sz="1200" b="1" dirty="0" smtClean="0">
                <a:hlinkClick r:id="rId3"/>
              </a:rPr>
              <a:t>WEATHER</a:t>
            </a:r>
            <a:r>
              <a:rPr lang="en-US" sz="1200" b="1" dirty="0" smtClean="0"/>
              <a:t>.  </a:t>
            </a:r>
            <a:r>
              <a:rPr lang="en-US" sz="1200" b="0" dirty="0" smtClean="0"/>
              <a:t>Play at the animation</a:t>
            </a:r>
            <a:r>
              <a:rPr lang="en-US" sz="1200" b="0" baseline="0" dirty="0" smtClean="0"/>
              <a:t> and the video.  Come up with a definition for weather.  Then click on the definition and read from PSELL booklet p. 126  to compare.  Students write a weather definition in their notebooks.  They can draw some symbols for different types of weather.</a:t>
            </a:r>
            <a:endParaRPr lang="en-US" b="0" dirty="0" smtClean="0"/>
          </a:p>
        </p:txBody>
      </p:sp>
    </p:spTree>
    <p:extLst>
      <p:ext uri="{BB962C8B-B14F-4D97-AF65-F5344CB8AC3E}">
        <p14:creationId xmlns:p14="http://schemas.microsoft.com/office/powerpoint/2010/main" val="126864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Elaborate/Extend:</a:t>
            </a:r>
            <a:r>
              <a:rPr lang="en-US" b="1" baseline="0" dirty="0" smtClean="0"/>
              <a:t>  </a:t>
            </a:r>
            <a:r>
              <a:rPr lang="en-US" b="1" baseline="0" smtClean="0"/>
              <a:t>(optional) </a:t>
            </a:r>
            <a:r>
              <a:rPr lang="en-US" baseline="0" smtClean="0"/>
              <a:t>Play </a:t>
            </a:r>
            <a:r>
              <a:rPr lang="en-US" baseline="0" dirty="0" smtClean="0"/>
              <a:t>the hyperlinks and discuss the rain shadow effect.</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30</a:t>
            </a:fld>
            <a:endParaRPr lang="en-US"/>
          </a:p>
        </p:txBody>
      </p:sp>
    </p:spTree>
    <p:extLst>
      <p:ext uri="{BB962C8B-B14F-4D97-AF65-F5344CB8AC3E}">
        <p14:creationId xmlns:p14="http://schemas.microsoft.com/office/powerpoint/2010/main" val="2440071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15428F5E-077E-4711-91A6-CDB0EB4B4DB7}" type="slidenum">
              <a:rPr lang="en-US" smtClean="0">
                <a:solidFill>
                  <a:prstClr val="black"/>
                </a:solidFill>
              </a:rPr>
              <a:pPr eaLnBrk="1" hangingPunct="1"/>
              <a:t>31</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200" b="1" kern="1200" dirty="0" smtClean="0">
                <a:solidFill>
                  <a:schemeClr val="tx1"/>
                </a:solidFill>
                <a:latin typeface="+mn-lt"/>
                <a:ea typeface="+mn-ea"/>
                <a:cs typeface="+mn-cs"/>
              </a:rPr>
              <a:t>Explore/Explain: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Perhaps the largest influence on our planet’s weather and climate is </a:t>
            </a:r>
            <a:r>
              <a:rPr lang="en-US" sz="1200" kern="1200" dirty="0" smtClean="0">
                <a:solidFill>
                  <a:schemeClr val="tx1"/>
                </a:solidFill>
                <a:latin typeface="+mn-lt"/>
                <a:ea typeface="+mn-ea"/>
                <a:cs typeface="+mn-cs"/>
                <a:hlinkClick r:id="rId3"/>
              </a:rPr>
              <a:t>the Sun</a:t>
            </a:r>
            <a:r>
              <a:rPr lang="en-US" sz="1200" kern="1200" dirty="0" smtClean="0">
                <a:solidFill>
                  <a:schemeClr val="tx1"/>
                </a:solidFill>
                <a:latin typeface="+mn-lt"/>
                <a:ea typeface="+mn-ea"/>
                <a:cs typeface="+mn-cs"/>
              </a:rPr>
              <a:t> because the amount of sunlight a location receives will determine its climate. Additionally, changes in the Sun’s intensity through time and changes in the amount of sunlight let into the Earth system can drastically affect our world’s weather</a:t>
            </a:r>
            <a:r>
              <a:rPr lang="en-US" sz="1200" kern="1200" baseline="0" dirty="0" smtClean="0">
                <a:solidFill>
                  <a:schemeClr val="tx1"/>
                </a:solidFill>
                <a:latin typeface="+mn-lt"/>
                <a:ea typeface="+mn-ea"/>
                <a:cs typeface="+mn-cs"/>
              </a:rPr>
              <a:t> events.</a:t>
            </a:r>
            <a:endParaRPr lang="en-US" dirty="0" smtClean="0"/>
          </a:p>
        </p:txBody>
      </p:sp>
    </p:spTree>
    <p:extLst>
      <p:ext uri="{BB962C8B-B14F-4D97-AF65-F5344CB8AC3E}">
        <p14:creationId xmlns:p14="http://schemas.microsoft.com/office/powerpoint/2010/main" val="2388978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Explore/Explain:  </a:t>
            </a:r>
            <a:r>
              <a:rPr lang="en-US" b="0" dirty="0" smtClean="0"/>
              <a:t>Students can do the DE exploration.</a:t>
            </a:r>
            <a:endParaRPr lang="en-US" b="0" dirty="0"/>
          </a:p>
        </p:txBody>
      </p:sp>
      <p:sp>
        <p:nvSpPr>
          <p:cNvPr id="4" name="Slide Number Placeholder 3"/>
          <p:cNvSpPr>
            <a:spLocks noGrp="1"/>
          </p:cNvSpPr>
          <p:nvPr>
            <p:ph type="sldNum" sz="quarter" idx="10"/>
          </p:nvPr>
        </p:nvSpPr>
        <p:spPr/>
        <p:txBody>
          <a:bodyPr/>
          <a:lstStyle/>
          <a:p>
            <a:fld id="{40701155-170F-4268-857D-E22EF360849A}" type="slidenum">
              <a:rPr lang="en-US" smtClean="0"/>
              <a:t>32</a:t>
            </a:fld>
            <a:endParaRPr lang="en-US"/>
          </a:p>
        </p:txBody>
      </p:sp>
    </p:spTree>
    <p:extLst>
      <p:ext uri="{BB962C8B-B14F-4D97-AF65-F5344CB8AC3E}">
        <p14:creationId xmlns:p14="http://schemas.microsoft.com/office/powerpoint/2010/main" val="339419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Explore/Explain:  </a:t>
            </a:r>
            <a:r>
              <a:rPr lang="en-US" dirty="0" smtClean="0"/>
              <a:t>Ask: </a:t>
            </a:r>
            <a:r>
              <a:rPr lang="en-US" sz="1200" dirty="0" smtClean="0"/>
              <a:t>What are the Three Main </a:t>
            </a:r>
            <a:r>
              <a:rPr lang="en-US" sz="1200" dirty="0" smtClean="0">
                <a:hlinkClick r:id="rId3"/>
              </a:rPr>
              <a:t>Climate Zones</a:t>
            </a:r>
            <a:r>
              <a:rPr lang="en-US" sz="1200" dirty="0" smtClean="0"/>
              <a:t>?  Click on the hyperlink </a:t>
            </a:r>
            <a:r>
              <a:rPr lang="en-US" sz="1200" dirty="0" smtClean="0">
                <a:hlinkClick r:id="rId3"/>
              </a:rPr>
              <a:t>Climate Zones</a:t>
            </a:r>
            <a:r>
              <a:rPr lang="en-US" sz="1200" dirty="0" smtClean="0"/>
              <a:t> and play.  Discuss.  Students read PSELL p.  134</a:t>
            </a:r>
            <a:r>
              <a:rPr lang="en-US" sz="1200" baseline="0" dirty="0" smtClean="0"/>
              <a:t> and underline key facts about each of the climate zones.  </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33</a:t>
            </a:fld>
            <a:endParaRPr lang="en-US"/>
          </a:p>
        </p:txBody>
      </p:sp>
    </p:spTree>
    <p:extLst>
      <p:ext uri="{BB962C8B-B14F-4D97-AF65-F5344CB8AC3E}">
        <p14:creationId xmlns:p14="http://schemas.microsoft.com/office/powerpoint/2010/main" val="310392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Click on the hyperlink: </a:t>
            </a:r>
            <a:r>
              <a:rPr lang="en-US" b="1" dirty="0" smtClean="0"/>
              <a:t> </a:t>
            </a:r>
            <a:r>
              <a:rPr lang="en-US" b="1" dirty="0" smtClean="0">
                <a:hlinkClick r:id="rId3"/>
              </a:rPr>
              <a:t>Polar</a:t>
            </a:r>
            <a:r>
              <a:rPr lang="en-US" b="1" dirty="0" smtClean="0"/>
              <a:t> Climates  </a:t>
            </a:r>
            <a:r>
              <a:rPr lang="en-US" dirty="0" smtClean="0"/>
              <a:t>.  Ask</a:t>
            </a:r>
            <a:r>
              <a:rPr lang="en-US" baseline="0" dirty="0" smtClean="0"/>
              <a:t> what else did you learn about these climate zones?  Discuss.</a:t>
            </a:r>
            <a:endParaRPr lang="en-US" dirty="0" smtClean="0"/>
          </a:p>
          <a:p>
            <a:r>
              <a:rPr lang="en-US" dirty="0" smtClean="0"/>
              <a:t>Students can make a Climate foldable comparing the three climates.</a:t>
            </a:r>
          </a:p>
        </p:txBody>
      </p:sp>
    </p:spTree>
    <p:extLst>
      <p:ext uri="{BB962C8B-B14F-4D97-AF65-F5344CB8AC3E}">
        <p14:creationId xmlns:p14="http://schemas.microsoft.com/office/powerpoint/2010/main" val="175589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Click on the hyperlink: </a:t>
            </a:r>
            <a:r>
              <a:rPr lang="en-US" b="1" dirty="0" smtClean="0"/>
              <a:t> </a:t>
            </a:r>
            <a:r>
              <a:rPr lang="en-US" b="1" dirty="0" smtClean="0">
                <a:hlinkClick r:id="rId3"/>
              </a:rPr>
              <a:t>Temperate</a:t>
            </a:r>
            <a:r>
              <a:rPr lang="en-US" b="1" dirty="0" smtClean="0"/>
              <a:t> Climates </a:t>
            </a:r>
            <a:r>
              <a:rPr lang="en-US" dirty="0" smtClean="0"/>
              <a:t>.  Ask</a:t>
            </a:r>
            <a:r>
              <a:rPr lang="en-US" baseline="0" dirty="0" smtClean="0"/>
              <a:t> what else did you learn about these climate zones?  Discuss.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can make a Climate foldable comparing the three climates.</a:t>
            </a:r>
          </a:p>
          <a:p>
            <a:endParaRPr lang="en-US" dirty="0" smtClean="0"/>
          </a:p>
        </p:txBody>
      </p:sp>
    </p:spTree>
    <p:extLst>
      <p:ext uri="{BB962C8B-B14F-4D97-AF65-F5344CB8AC3E}">
        <p14:creationId xmlns:p14="http://schemas.microsoft.com/office/powerpoint/2010/main" val="2402311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Click on the hyperlink: </a:t>
            </a:r>
            <a:r>
              <a:rPr lang="en-US" b="1" dirty="0" smtClean="0">
                <a:hlinkClick r:id="rId3"/>
              </a:rPr>
              <a:t>Tropical</a:t>
            </a:r>
            <a:r>
              <a:rPr lang="en-US" b="1" dirty="0" smtClean="0"/>
              <a:t> Climates  </a:t>
            </a:r>
            <a:r>
              <a:rPr lang="en-US" dirty="0" smtClean="0"/>
              <a:t>.  Ask</a:t>
            </a:r>
            <a:r>
              <a:rPr lang="en-US" baseline="0" dirty="0" smtClean="0"/>
              <a:t> what else did you learn about these climate zones?  Discuss.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can make a Climate foldable comparing the three climates.</a:t>
            </a:r>
          </a:p>
          <a:p>
            <a:endParaRPr lang="en-US" dirty="0" smtClean="0"/>
          </a:p>
        </p:txBody>
      </p:sp>
    </p:spTree>
    <p:extLst>
      <p:ext uri="{BB962C8B-B14F-4D97-AF65-F5344CB8AC3E}">
        <p14:creationId xmlns:p14="http://schemas.microsoft.com/office/powerpoint/2010/main" val="392795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  </a:t>
            </a:r>
            <a:r>
              <a:rPr lang="en-US" dirty="0" smtClean="0"/>
              <a:t>Quiz</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37</a:t>
            </a:fld>
            <a:endParaRPr lang="en-US"/>
          </a:p>
        </p:txBody>
      </p:sp>
    </p:spTree>
    <p:extLst>
      <p:ext uri="{BB962C8B-B14F-4D97-AF65-F5344CB8AC3E}">
        <p14:creationId xmlns:p14="http://schemas.microsoft.com/office/powerpoint/2010/main" val="204004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  </a:t>
            </a:r>
            <a:r>
              <a:rPr lang="en-US" dirty="0" smtClean="0"/>
              <a:t>HOTS</a:t>
            </a:r>
            <a:r>
              <a:rPr lang="en-US" baseline="0" dirty="0" smtClean="0"/>
              <a:t> Q</a:t>
            </a:r>
            <a:r>
              <a:rPr lang="en-US" dirty="0" smtClean="0"/>
              <a:t>uestions with</a:t>
            </a:r>
            <a:r>
              <a:rPr lang="en-US" baseline="0" dirty="0" smtClean="0"/>
              <a:t> </a:t>
            </a:r>
            <a:r>
              <a:rPr lang="en-US" dirty="0" smtClean="0"/>
              <a:t> short responses.</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38</a:t>
            </a:fld>
            <a:endParaRPr lang="en-US"/>
          </a:p>
        </p:txBody>
      </p:sp>
    </p:spTree>
    <p:extLst>
      <p:ext uri="{BB962C8B-B14F-4D97-AF65-F5344CB8AC3E}">
        <p14:creationId xmlns:p14="http://schemas.microsoft.com/office/powerpoint/2010/main" val="945125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Evaluate:  </a:t>
            </a:r>
            <a:r>
              <a:rPr lang="en-US" dirty="0" smtClean="0"/>
              <a:t>HOTS</a:t>
            </a:r>
            <a:r>
              <a:rPr lang="en-US" baseline="0" dirty="0" smtClean="0"/>
              <a:t> Q</a:t>
            </a:r>
            <a:r>
              <a:rPr lang="en-US" dirty="0" smtClean="0"/>
              <a:t>uestions with</a:t>
            </a:r>
            <a:r>
              <a:rPr lang="en-US" baseline="0" dirty="0" smtClean="0"/>
              <a:t> </a:t>
            </a:r>
            <a:r>
              <a:rPr lang="en-US" dirty="0" smtClean="0"/>
              <a:t> short responses.</a:t>
            </a:r>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39</a:t>
            </a:fld>
            <a:endParaRPr lang="en-US"/>
          </a:p>
        </p:txBody>
      </p:sp>
    </p:spTree>
    <p:extLst>
      <p:ext uri="{BB962C8B-B14F-4D97-AF65-F5344CB8AC3E}">
        <p14:creationId xmlns:p14="http://schemas.microsoft.com/office/powerpoint/2010/main" val="390589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Explore/Explain:  </a:t>
            </a:r>
            <a:r>
              <a:rPr lang="en-US" dirty="0" smtClean="0"/>
              <a:t>Ask:  </a:t>
            </a:r>
            <a:r>
              <a:rPr lang="en-US" sz="1800" dirty="0" smtClean="0"/>
              <a:t>What do you know about Earth’s atmosphere</a:t>
            </a:r>
            <a:r>
              <a:rPr lang="en-US" sz="1800" dirty="0" smtClean="0">
                <a:hlinkClick r:id="rId3"/>
              </a:rPr>
              <a:t> </a:t>
            </a:r>
            <a:r>
              <a:rPr lang="en-US" sz="1800" dirty="0" smtClean="0"/>
              <a:t>? </a:t>
            </a:r>
            <a:endParaRPr lang="en-US" dirty="0" smtClean="0"/>
          </a:p>
          <a:p>
            <a:pPr marL="0" indent="0">
              <a:buNone/>
            </a:pPr>
            <a:r>
              <a:rPr lang="en-US" sz="1200" dirty="0" smtClean="0"/>
              <a:t>Say:  Look out a window. What do you see? Continue</a:t>
            </a:r>
            <a:r>
              <a:rPr lang="en-US" sz="1200" baseline="0" dirty="0" smtClean="0"/>
              <a:t> with the slide content.  </a:t>
            </a:r>
            <a:endParaRPr lang="en-US" sz="1200" dirty="0" smtClean="0"/>
          </a:p>
          <a:p>
            <a:r>
              <a:rPr lang="en-US" baseline="0" dirty="0" smtClean="0"/>
              <a:t>Open the Discovery Education glossary hyperlink </a:t>
            </a:r>
            <a:r>
              <a:rPr lang="en-US" sz="1200" dirty="0" smtClean="0">
                <a:hlinkClick r:id="rId3"/>
              </a:rPr>
              <a:t>atmosphere</a:t>
            </a:r>
            <a:r>
              <a:rPr lang="en-US" sz="1200" b="1" dirty="0" smtClean="0"/>
              <a:t>.  </a:t>
            </a:r>
            <a:r>
              <a:rPr lang="en-US" sz="1200" b="0" dirty="0" smtClean="0"/>
              <a:t>Play at the animation</a:t>
            </a:r>
            <a:r>
              <a:rPr lang="en-US" sz="1200" b="0" baseline="0" dirty="0" smtClean="0"/>
              <a:t> and the video.  Discuss the importance of the atmosphere and that this is where our weather takes place.</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a:t>
            </a:fld>
            <a:endParaRPr lang="en-US"/>
          </a:p>
        </p:txBody>
      </p:sp>
    </p:spTree>
    <p:extLst>
      <p:ext uri="{BB962C8B-B14F-4D97-AF65-F5344CB8AC3E}">
        <p14:creationId xmlns:p14="http://schemas.microsoft.com/office/powerpoint/2010/main" val="2004685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Explain/Evaluate:</a:t>
            </a:r>
            <a:r>
              <a:rPr lang="en-US" b="1" baseline="0" dirty="0" smtClean="0"/>
              <a:t>  </a:t>
            </a:r>
            <a:r>
              <a:rPr lang="en-US" sz="1200" dirty="0" smtClean="0"/>
              <a:t>PSELL Climate Activity: Climate Zones </a:t>
            </a:r>
            <a:r>
              <a:rPr lang="en-US" sz="1400" dirty="0" smtClean="0"/>
              <a:t> </a:t>
            </a:r>
            <a:r>
              <a:rPr lang="en-US" sz="1200" dirty="0" smtClean="0"/>
              <a:t>pp. 134-136</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40</a:t>
            </a:fld>
            <a:endParaRPr lang="en-US"/>
          </a:p>
        </p:txBody>
      </p:sp>
    </p:spTree>
    <p:extLst>
      <p:ext uri="{BB962C8B-B14F-4D97-AF65-F5344CB8AC3E}">
        <p14:creationId xmlns:p14="http://schemas.microsoft.com/office/powerpoint/2010/main" val="514235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Evaluate/Elaborate</a:t>
            </a:r>
            <a:endParaRPr lang="en-US" b="1" dirty="0"/>
          </a:p>
        </p:txBody>
      </p:sp>
      <p:sp>
        <p:nvSpPr>
          <p:cNvPr id="4" name="Slide Number Placeholder 3"/>
          <p:cNvSpPr>
            <a:spLocks noGrp="1"/>
          </p:cNvSpPr>
          <p:nvPr>
            <p:ph type="sldNum" sz="quarter" idx="10"/>
          </p:nvPr>
        </p:nvSpPr>
        <p:spPr/>
        <p:txBody>
          <a:bodyPr/>
          <a:lstStyle/>
          <a:p>
            <a:fld id="{40701155-170F-4268-857D-E22EF360849A}" type="slidenum">
              <a:rPr lang="en-US" smtClean="0"/>
              <a:t>41</a:t>
            </a:fld>
            <a:endParaRPr lang="en-US"/>
          </a:p>
        </p:txBody>
      </p:sp>
    </p:spTree>
    <p:extLst>
      <p:ext uri="{BB962C8B-B14F-4D97-AF65-F5344CB8AC3E}">
        <p14:creationId xmlns:p14="http://schemas.microsoft.com/office/powerpoint/2010/main" val="216158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  </a:t>
            </a:r>
            <a:r>
              <a:rPr lang="en-US" sz="1200" b="0" dirty="0" smtClean="0">
                <a:solidFill>
                  <a:schemeClr val="accent6">
                    <a:lumMod val="50000"/>
                  </a:schemeClr>
                </a:solidFill>
              </a:rPr>
              <a:t>Florida Achieves sample questions.</a:t>
            </a:r>
            <a:endParaRPr lang="en-US" b="0" dirty="0"/>
          </a:p>
        </p:txBody>
      </p:sp>
      <p:sp>
        <p:nvSpPr>
          <p:cNvPr id="4" name="Slide Number Placeholder 3"/>
          <p:cNvSpPr>
            <a:spLocks noGrp="1"/>
          </p:cNvSpPr>
          <p:nvPr>
            <p:ph type="sldNum" sz="quarter" idx="10"/>
          </p:nvPr>
        </p:nvSpPr>
        <p:spPr/>
        <p:txBody>
          <a:bodyPr/>
          <a:lstStyle/>
          <a:p>
            <a:fld id="{40701155-170F-4268-857D-E22EF360849A}" type="slidenum">
              <a:rPr lang="en-US" smtClean="0"/>
              <a:t>42</a:t>
            </a:fld>
            <a:endParaRPr lang="en-US"/>
          </a:p>
        </p:txBody>
      </p:sp>
    </p:spTree>
    <p:extLst>
      <p:ext uri="{BB962C8B-B14F-4D97-AF65-F5344CB8AC3E}">
        <p14:creationId xmlns:p14="http://schemas.microsoft.com/office/powerpoint/2010/main" val="1148695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43</a:t>
            </a:fld>
            <a:endParaRPr lang="en-US"/>
          </a:p>
        </p:txBody>
      </p:sp>
    </p:spTree>
    <p:extLst>
      <p:ext uri="{BB962C8B-B14F-4D97-AF65-F5344CB8AC3E}">
        <p14:creationId xmlns:p14="http://schemas.microsoft.com/office/powerpoint/2010/main" val="112173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44</a:t>
            </a:fld>
            <a:endParaRPr lang="en-US"/>
          </a:p>
        </p:txBody>
      </p:sp>
    </p:spTree>
    <p:extLst>
      <p:ext uri="{BB962C8B-B14F-4D97-AF65-F5344CB8AC3E}">
        <p14:creationId xmlns:p14="http://schemas.microsoft.com/office/powerpoint/2010/main" val="1664819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45</a:t>
            </a:fld>
            <a:endParaRPr lang="en-US"/>
          </a:p>
        </p:txBody>
      </p:sp>
    </p:spTree>
    <p:extLst>
      <p:ext uri="{BB962C8B-B14F-4D97-AF65-F5344CB8AC3E}">
        <p14:creationId xmlns:p14="http://schemas.microsoft.com/office/powerpoint/2010/main" val="843372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46</a:t>
            </a:fld>
            <a:endParaRPr lang="en-US"/>
          </a:p>
        </p:txBody>
      </p:sp>
    </p:spTree>
    <p:extLst>
      <p:ext uri="{BB962C8B-B14F-4D97-AF65-F5344CB8AC3E}">
        <p14:creationId xmlns:p14="http://schemas.microsoft.com/office/powerpoint/2010/main" val="205747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47</a:t>
            </a:fld>
            <a:endParaRPr lang="en-US"/>
          </a:p>
        </p:txBody>
      </p:sp>
    </p:spTree>
    <p:extLst>
      <p:ext uri="{BB962C8B-B14F-4D97-AF65-F5344CB8AC3E}">
        <p14:creationId xmlns:p14="http://schemas.microsoft.com/office/powerpoint/2010/main" val="1405393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48</a:t>
            </a:fld>
            <a:endParaRPr lang="en-US"/>
          </a:p>
        </p:txBody>
      </p:sp>
    </p:spTree>
    <p:extLst>
      <p:ext uri="{BB962C8B-B14F-4D97-AF65-F5344CB8AC3E}">
        <p14:creationId xmlns:p14="http://schemas.microsoft.com/office/powerpoint/2010/main" val="1349344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Evaluate:  </a:t>
            </a:r>
            <a:r>
              <a:rPr lang="en-US" sz="1200" b="0" dirty="0" smtClean="0">
                <a:solidFill>
                  <a:schemeClr val="accent6">
                    <a:lumMod val="50000"/>
                  </a:schemeClr>
                </a:solidFill>
              </a:rPr>
              <a:t>Florida Achieves sample questions.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49</a:t>
            </a:fld>
            <a:endParaRPr lang="en-US"/>
          </a:p>
        </p:txBody>
      </p:sp>
    </p:spTree>
    <p:extLst>
      <p:ext uri="{BB962C8B-B14F-4D97-AF65-F5344CB8AC3E}">
        <p14:creationId xmlns:p14="http://schemas.microsoft.com/office/powerpoint/2010/main" val="283153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4243" indent="-290093" eaLnBrk="0" hangingPunct="0">
              <a:defRPr>
                <a:solidFill>
                  <a:schemeClr val="tx1"/>
                </a:solidFill>
                <a:latin typeface="Arial" charset="0"/>
                <a:cs typeface="Arial" charset="0"/>
              </a:defRPr>
            </a:lvl2pPr>
            <a:lvl3pPr marL="1160374" indent="-232075" eaLnBrk="0" hangingPunct="0">
              <a:defRPr>
                <a:solidFill>
                  <a:schemeClr val="tx1"/>
                </a:solidFill>
                <a:latin typeface="Arial" charset="0"/>
                <a:cs typeface="Arial" charset="0"/>
              </a:defRPr>
            </a:lvl3pPr>
            <a:lvl4pPr marL="1624523" indent="-232075" eaLnBrk="0" hangingPunct="0">
              <a:defRPr>
                <a:solidFill>
                  <a:schemeClr val="tx1"/>
                </a:solidFill>
                <a:latin typeface="Arial" charset="0"/>
                <a:cs typeface="Arial" charset="0"/>
              </a:defRPr>
            </a:lvl4pPr>
            <a:lvl5pPr marL="2088672" indent="-232075" eaLnBrk="0" hangingPunct="0">
              <a:defRPr>
                <a:solidFill>
                  <a:schemeClr val="tx1"/>
                </a:solidFill>
                <a:latin typeface="Arial" charset="0"/>
                <a:cs typeface="Arial" charset="0"/>
              </a:defRPr>
            </a:lvl5pPr>
            <a:lvl6pPr marL="2552822" indent="-232075" eaLnBrk="0" fontAlgn="base" hangingPunct="0">
              <a:spcBef>
                <a:spcPct val="0"/>
              </a:spcBef>
              <a:spcAft>
                <a:spcPct val="0"/>
              </a:spcAft>
              <a:defRPr>
                <a:solidFill>
                  <a:schemeClr val="tx1"/>
                </a:solidFill>
                <a:latin typeface="Arial" charset="0"/>
                <a:cs typeface="Arial" charset="0"/>
              </a:defRPr>
            </a:lvl6pPr>
            <a:lvl7pPr marL="3016971" indent="-232075" eaLnBrk="0" fontAlgn="base" hangingPunct="0">
              <a:spcBef>
                <a:spcPct val="0"/>
              </a:spcBef>
              <a:spcAft>
                <a:spcPct val="0"/>
              </a:spcAft>
              <a:defRPr>
                <a:solidFill>
                  <a:schemeClr val="tx1"/>
                </a:solidFill>
                <a:latin typeface="Arial" charset="0"/>
                <a:cs typeface="Arial" charset="0"/>
              </a:defRPr>
            </a:lvl7pPr>
            <a:lvl8pPr marL="3481121" indent="-232075" eaLnBrk="0" fontAlgn="base" hangingPunct="0">
              <a:spcBef>
                <a:spcPct val="0"/>
              </a:spcBef>
              <a:spcAft>
                <a:spcPct val="0"/>
              </a:spcAft>
              <a:defRPr>
                <a:solidFill>
                  <a:schemeClr val="tx1"/>
                </a:solidFill>
                <a:latin typeface="Arial" charset="0"/>
                <a:cs typeface="Arial" charset="0"/>
              </a:defRPr>
            </a:lvl8pPr>
            <a:lvl9pPr marL="3945270" indent="-232075" eaLnBrk="0" fontAlgn="base" hangingPunct="0">
              <a:spcBef>
                <a:spcPct val="0"/>
              </a:spcBef>
              <a:spcAft>
                <a:spcPct val="0"/>
              </a:spcAft>
              <a:defRPr>
                <a:solidFill>
                  <a:schemeClr val="tx1"/>
                </a:solidFill>
                <a:latin typeface="Arial" charset="0"/>
                <a:cs typeface="Arial" charset="0"/>
              </a:defRPr>
            </a:lvl9pPr>
          </a:lstStyle>
          <a:p>
            <a:pPr eaLnBrk="1" hangingPunct="1"/>
            <a:fld id="{1A9B8FD6-400C-4558-8E49-F887A2024ABE}" type="slidenum">
              <a:rPr lang="en-US" smtClean="0">
                <a:solidFill>
                  <a:prstClr val="black"/>
                </a:solidFill>
              </a:rPr>
              <a:pPr eaLnBrk="1" hangingPunct="1"/>
              <a:t>5</a:t>
            </a:fld>
            <a:endParaRPr lang="en-US"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8299" fontAlgn="base">
              <a:spcBef>
                <a:spcPct val="30000"/>
              </a:spcBef>
              <a:spcAft>
                <a:spcPct val="0"/>
              </a:spcAft>
              <a:defRPr/>
            </a:pPr>
            <a:r>
              <a:rPr lang="en-US" b="1" i="0" dirty="0" smtClean="0">
                <a:solidFill>
                  <a:schemeClr val="tx1"/>
                </a:solidFill>
              </a:rPr>
              <a:t>Explore/Explain:</a:t>
            </a:r>
            <a:r>
              <a:rPr lang="en-US" b="1" i="0" baseline="0" dirty="0" smtClean="0">
                <a:solidFill>
                  <a:schemeClr val="tx1"/>
                </a:solidFill>
              </a:rPr>
              <a:t> </a:t>
            </a:r>
            <a:r>
              <a:rPr lang="en-US" i="0" baseline="0" dirty="0" smtClean="0">
                <a:solidFill>
                  <a:schemeClr val="tx1"/>
                </a:solidFill>
              </a:rPr>
              <a:t>Ask:  </a:t>
            </a:r>
            <a:r>
              <a:rPr lang="en-US" sz="1200" dirty="0" smtClean="0"/>
              <a:t>What are </a:t>
            </a:r>
            <a:r>
              <a:rPr lang="en-US" sz="1200" b="1" dirty="0" smtClean="0"/>
              <a:t>Factors Affecting Weather? </a:t>
            </a:r>
            <a:r>
              <a:rPr lang="en-US" sz="1200" b="0" dirty="0" smtClean="0"/>
              <a:t> Have students read PSELL p. 127 and look at the clip art.  Students can make a word</a:t>
            </a:r>
            <a:r>
              <a:rPr lang="en-US" sz="1200" b="0" baseline="0" dirty="0" smtClean="0"/>
              <a:t> web for Weather Factors.</a:t>
            </a:r>
          </a:p>
          <a:p>
            <a:pPr defTabSz="928299" fontAlgn="base">
              <a:spcBef>
                <a:spcPct val="30000"/>
              </a:spcBef>
              <a:spcAft>
                <a:spcPct val="0"/>
              </a:spcAft>
              <a:defRPr/>
            </a:pPr>
            <a:r>
              <a:rPr lang="en-US" sz="1200" b="0" i="0" baseline="0" dirty="0" smtClean="0">
                <a:solidFill>
                  <a:srgbClr val="FF0000"/>
                </a:solidFill>
              </a:rPr>
              <a:t>Students can explore the Discovery Education Fundamental: Under the Weather: Weather and Storms by clicking on the under the Weather clip art. </a:t>
            </a:r>
            <a:endParaRPr lang="en-US" sz="1200" b="0" i="1" baseline="0" dirty="0" smtClean="0">
              <a:solidFill>
                <a:srgbClr val="FF0000"/>
              </a:solidFill>
            </a:endParaRPr>
          </a:p>
          <a:p>
            <a:pPr defTabSz="928299" fontAlgn="base">
              <a:spcBef>
                <a:spcPct val="30000"/>
              </a:spcBef>
              <a:spcAft>
                <a:spcPct val="0"/>
              </a:spcAft>
              <a:defRPr/>
            </a:pPr>
            <a:endParaRPr lang="en-US" b="0" i="1" dirty="0">
              <a:solidFill>
                <a:srgbClr val="FF0000"/>
              </a:solidFill>
            </a:endParaRPr>
          </a:p>
        </p:txBody>
      </p:sp>
    </p:spTree>
    <p:extLst>
      <p:ext uri="{BB962C8B-B14F-4D97-AF65-F5344CB8AC3E}">
        <p14:creationId xmlns:p14="http://schemas.microsoft.com/office/powerpoint/2010/main" val="92477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8299" rtl="0" eaLnBrk="1" fontAlgn="auto" latinLnBrk="0" hangingPunct="1">
              <a:lnSpc>
                <a:spcPct val="100000"/>
              </a:lnSpc>
              <a:spcBef>
                <a:spcPts val="0"/>
              </a:spcBef>
              <a:spcAft>
                <a:spcPts val="0"/>
              </a:spcAft>
              <a:buClrTx/>
              <a:buSzTx/>
              <a:buFontTx/>
              <a:buNone/>
              <a:tabLst/>
              <a:defRPr/>
            </a:pPr>
            <a:r>
              <a:rPr lang="en-US" b="1" dirty="0" smtClean="0"/>
              <a:t>Explore/ Explain:  </a:t>
            </a:r>
            <a:r>
              <a:rPr lang="en-US" b="0" dirty="0" smtClean="0"/>
              <a:t>Ask:</a:t>
            </a:r>
            <a:r>
              <a:rPr lang="en-US" b="1" dirty="0" smtClean="0"/>
              <a:t> </a:t>
            </a:r>
            <a:r>
              <a:rPr lang="en-US" dirty="0" smtClean="0"/>
              <a:t>What is </a:t>
            </a:r>
            <a:r>
              <a:rPr lang="en-US" b="1" dirty="0" smtClean="0">
                <a:hlinkClick r:id="rId3"/>
              </a:rPr>
              <a:t>air pressure </a:t>
            </a:r>
            <a:r>
              <a:rPr lang="en-US" dirty="0" smtClean="0"/>
              <a:t>? Open the Weather Bug exploration for </a:t>
            </a:r>
            <a:r>
              <a:rPr lang="en-US" b="1" dirty="0" smtClean="0"/>
              <a:t>air pressure.</a:t>
            </a:r>
            <a:r>
              <a:rPr lang="en-US" b="1" baseline="0" dirty="0" smtClean="0"/>
              <a:t> </a:t>
            </a:r>
            <a:r>
              <a:rPr lang="en-US" b="0" u="none" dirty="0" smtClean="0"/>
              <a:t>Have volunteer</a:t>
            </a:r>
            <a:r>
              <a:rPr lang="en-US" b="0" u="none" baseline="0" dirty="0" smtClean="0"/>
              <a:t> students complete the simulation on the white board.  </a:t>
            </a:r>
          </a:p>
          <a:p>
            <a:pPr marL="0" marR="0" indent="0" algn="l" defTabSz="928299" rtl="0" eaLnBrk="1" fontAlgn="auto" latinLnBrk="0" hangingPunct="1">
              <a:lnSpc>
                <a:spcPct val="100000"/>
              </a:lnSpc>
              <a:spcBef>
                <a:spcPts val="0"/>
              </a:spcBef>
              <a:spcAft>
                <a:spcPts val="0"/>
              </a:spcAft>
              <a:buClrTx/>
              <a:buSzTx/>
              <a:buFontTx/>
              <a:buNone/>
              <a:tabLst/>
              <a:defRPr/>
            </a:pPr>
            <a:r>
              <a:rPr lang="en-US" baseline="0" dirty="0" smtClean="0"/>
              <a:t>Open the Discovery Education glossary hyperlink </a:t>
            </a:r>
            <a:r>
              <a:rPr lang="en-US" b="1" dirty="0" smtClean="0"/>
              <a:t> </a:t>
            </a:r>
            <a:r>
              <a:rPr lang="en-US" sz="1200" b="1" dirty="0" smtClean="0">
                <a:hlinkClick r:id="rId4"/>
              </a:rPr>
              <a:t>Air pressure </a:t>
            </a:r>
            <a:r>
              <a:rPr lang="en-US" sz="1200" b="1" dirty="0" smtClean="0"/>
              <a:t>.  </a:t>
            </a:r>
            <a:r>
              <a:rPr lang="en-US" sz="1200" b="0" dirty="0" smtClean="0"/>
              <a:t>Play at the animation</a:t>
            </a:r>
            <a:r>
              <a:rPr lang="en-US" sz="1200" b="0" baseline="0" dirty="0" smtClean="0"/>
              <a:t> and the video.  Come up with a definition for air pressure.  Then click on the definition and read from PSELL booklet p. 127  to compare.  Students write an air pressure definition in their notebooks.  Next ask: </a:t>
            </a:r>
            <a:r>
              <a:rPr lang="en-US" dirty="0" smtClean="0"/>
              <a:t>How do weather conditions affect air pressure?  Look at the map. The L represents low pressure.  What weather symbol do you see? (thunderstorms)  The H represents high pressure. .  What weather symbol do you see? (partly sunny)</a:t>
            </a:r>
          </a:p>
          <a:p>
            <a:pPr marL="0" marR="0" indent="0" algn="l" defTabSz="928299" rtl="0" eaLnBrk="1" fontAlgn="auto" latinLnBrk="0" hangingPunct="1">
              <a:lnSpc>
                <a:spcPct val="100000"/>
              </a:lnSpc>
              <a:spcBef>
                <a:spcPts val="0"/>
              </a:spcBef>
              <a:spcAft>
                <a:spcPts val="0"/>
              </a:spcAft>
              <a:buClrTx/>
              <a:buSzTx/>
              <a:buFontTx/>
              <a:buNone/>
              <a:tabLst/>
              <a:defRPr/>
            </a:pPr>
            <a:endParaRPr lang="en-US" sz="1200" b="0" dirty="0" smtClean="0"/>
          </a:p>
          <a:p>
            <a:pPr defTabSz="928299">
              <a:defRPr/>
            </a:pPr>
            <a:endParaRPr lang="en-US" b="1" dirty="0" smtClean="0"/>
          </a:p>
          <a:p>
            <a:pPr defTabSz="92829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A27CA78-A4BE-4614-99A3-8F4D854CF6F1}" type="slidenum">
              <a:rPr lang="en-US" smtClean="0"/>
              <a:t>6</a:t>
            </a:fld>
            <a:endParaRPr lang="en-US" dirty="0"/>
          </a:p>
        </p:txBody>
      </p:sp>
    </p:spTree>
    <p:extLst>
      <p:ext uri="{BB962C8B-B14F-4D97-AF65-F5344CB8AC3E}">
        <p14:creationId xmlns:p14="http://schemas.microsoft.com/office/powerpoint/2010/main" val="104945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Explore/Explain:  </a:t>
            </a:r>
            <a:r>
              <a:rPr lang="en-US" baseline="0" dirty="0" smtClean="0"/>
              <a:t>Open the Discovery Education glossary hyperlink </a:t>
            </a:r>
            <a:r>
              <a:rPr lang="en-US" b="1" dirty="0" smtClean="0"/>
              <a:t> </a:t>
            </a:r>
            <a:r>
              <a:rPr lang="en-US" dirty="0" smtClean="0">
                <a:hlinkClick r:id="rId3"/>
              </a:rPr>
              <a:t>air pressure </a:t>
            </a:r>
            <a:r>
              <a:rPr lang="en-US" sz="1200" b="1" dirty="0" smtClean="0">
                <a:hlinkClick r:id="rId4"/>
              </a:rPr>
              <a:t> </a:t>
            </a:r>
            <a:r>
              <a:rPr lang="en-US" sz="1200" b="1" dirty="0" smtClean="0"/>
              <a:t>.  </a:t>
            </a:r>
            <a:r>
              <a:rPr lang="en-US" sz="1200" b="0" dirty="0" smtClean="0"/>
              <a:t>Play at the animation</a:t>
            </a:r>
            <a:r>
              <a:rPr lang="en-US" sz="1200" b="0" baseline="0" dirty="0" smtClean="0"/>
              <a:t> and the video.  Then click on the definition and read from PSELL booklet p. 128  to compare.  Answer questions in the booklet.</a:t>
            </a:r>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7</a:t>
            </a:fld>
            <a:endParaRPr lang="en-US"/>
          </a:p>
        </p:txBody>
      </p:sp>
    </p:spTree>
    <p:extLst>
      <p:ext uri="{BB962C8B-B14F-4D97-AF65-F5344CB8AC3E}">
        <p14:creationId xmlns:p14="http://schemas.microsoft.com/office/powerpoint/2010/main" val="10205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Preparation:  </a:t>
            </a:r>
            <a:r>
              <a:rPr lang="en-US" b="0" dirty="0" smtClean="0"/>
              <a:t>Ahead of time go to the link in </a:t>
            </a:r>
            <a:r>
              <a:rPr lang="en-US" sz="1200" b="0" dirty="0" smtClean="0"/>
              <a:t>Let’s try an </a:t>
            </a:r>
            <a:r>
              <a:rPr lang="en-US" sz="1200" dirty="0" smtClean="0">
                <a:hlinkClick r:id="rId3"/>
              </a:rPr>
              <a:t>air pressure</a:t>
            </a:r>
            <a:r>
              <a:rPr lang="en-US" sz="1200" b="1" dirty="0" smtClean="0"/>
              <a:t> </a:t>
            </a:r>
            <a:r>
              <a:rPr lang="en-US" sz="1200" b="0" dirty="0" smtClean="0"/>
              <a:t>activity</a:t>
            </a:r>
            <a:r>
              <a:rPr lang="en-US" sz="1200" b="0" baseline="0" dirty="0" smtClean="0"/>
              <a:t> to preview the lesson.</a:t>
            </a:r>
          </a:p>
          <a:p>
            <a:r>
              <a:rPr lang="en-US" b="1" dirty="0" smtClean="0"/>
              <a:t>Explore/Explain:  </a:t>
            </a:r>
            <a:r>
              <a:rPr lang="en-US" b="0" dirty="0" smtClean="0"/>
              <a:t>Pass out the materials to each group. Have students follow the procedures.</a:t>
            </a:r>
          </a:p>
          <a:p>
            <a:r>
              <a:rPr lang="en-US" dirty="0" smtClean="0"/>
              <a:t>Conclusion:</a:t>
            </a:r>
            <a:r>
              <a:rPr lang="en-US" baseline="0" dirty="0" smtClean="0"/>
              <a:t>  </a:t>
            </a:r>
            <a:r>
              <a:rPr lang="en-US" dirty="0" smtClean="0"/>
              <a:t>The students will discover the newspaper was much harder to lift than the printer paper. As the ruler lifted the printer paper, air rush in under the rising paper and thereby quickly allowed the air pressure to equalize on all sides. Essentially, the weight of the air above the paper had no effect on the difficulty in lifting the paper.   Model #1.</a:t>
            </a:r>
          </a:p>
          <a:p>
            <a:r>
              <a:rPr lang="en-US" dirty="0" smtClean="0"/>
              <a:t>As the ruler lifted the newspaper, the edges of the newspaper remained in contact with the desk. Very little air was allowed to rush in and equalize the pressure on the bottom side of the newspaper. Since there is less air below the paper the pressure is less as well. Now the weight of all the air above the paper now becomes more evident. Model # 2.</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Elaborate:   </a:t>
            </a:r>
            <a:r>
              <a:rPr lang="en-US" dirty="0" smtClean="0"/>
              <a:t>Explore the Jumping Ping Pong Balls Inquiry.  See the </a:t>
            </a:r>
            <a:r>
              <a:rPr lang="en-US" sz="1200" u="sng" dirty="0" smtClean="0">
                <a:hlinkClick r:id="rId4"/>
              </a:rPr>
              <a:t>Jumping Ping Pong Balls</a:t>
            </a:r>
            <a:r>
              <a:rPr lang="en-US" sz="1200" dirty="0" smtClean="0"/>
              <a:t> Inquiry link.</a:t>
            </a:r>
            <a:endParaRPr lang="en-US"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8</a:t>
            </a:fld>
            <a:endParaRPr lang="en-US"/>
          </a:p>
        </p:txBody>
      </p:sp>
    </p:spTree>
    <p:extLst>
      <p:ext uri="{BB962C8B-B14F-4D97-AF65-F5344CB8AC3E}">
        <p14:creationId xmlns:p14="http://schemas.microsoft.com/office/powerpoint/2010/main" val="201167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Explore/Explain: </a:t>
            </a:r>
            <a:r>
              <a:rPr lang="en-US" dirty="0" smtClean="0"/>
              <a:t>Ask:</a:t>
            </a:r>
            <a:r>
              <a:rPr lang="en-US" baseline="0" dirty="0" smtClean="0"/>
              <a:t> </a:t>
            </a:r>
            <a:r>
              <a:rPr lang="en-US" sz="1200" dirty="0" smtClean="0"/>
              <a:t>How does  </a:t>
            </a:r>
            <a:r>
              <a:rPr lang="en-US" sz="1200" dirty="0" smtClean="0">
                <a:hlinkClick r:id="rId3"/>
              </a:rPr>
              <a:t>Air Temperature</a:t>
            </a:r>
            <a:r>
              <a:rPr lang="en-US" sz="1200" dirty="0" smtClean="0"/>
              <a:t> influence weather? Discuss.  Click on the hyperlink</a:t>
            </a:r>
            <a:r>
              <a:rPr lang="en-US" sz="1200" baseline="0" dirty="0" smtClean="0"/>
              <a:t> in the question. Discuss.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Ask: </a:t>
            </a:r>
            <a:r>
              <a:rPr lang="en-US" dirty="0" smtClean="0"/>
              <a:t>What is </a:t>
            </a:r>
            <a:r>
              <a:rPr lang="en-US" dirty="0" smtClean="0">
                <a:hlinkClick r:id="rId4"/>
              </a:rPr>
              <a:t>temperature</a:t>
            </a:r>
            <a:r>
              <a:rPr lang="en-US" dirty="0" smtClean="0"/>
              <a:t> ? </a:t>
            </a:r>
            <a:r>
              <a:rPr lang="en-US" baseline="0" dirty="0" smtClean="0"/>
              <a:t>Open the Discovery Education glossary hyperlink </a:t>
            </a:r>
            <a:r>
              <a:rPr lang="en-US" dirty="0" smtClean="0">
                <a:hlinkClick r:id="rId4"/>
              </a:rPr>
              <a:t>temperature</a:t>
            </a:r>
            <a:r>
              <a:rPr lang="en-US" dirty="0" smtClean="0"/>
              <a:t> </a:t>
            </a:r>
            <a:r>
              <a:rPr lang="en-US" sz="1200" b="1" dirty="0" smtClean="0"/>
              <a:t>.  </a:t>
            </a:r>
            <a:r>
              <a:rPr lang="en-US" sz="1200" b="0" dirty="0" smtClean="0"/>
              <a:t>Play at the animation</a:t>
            </a:r>
            <a:r>
              <a:rPr lang="en-US" sz="1200" b="0" baseline="0" dirty="0" smtClean="0"/>
              <a:t> and the video.  Come up with a definition for </a:t>
            </a:r>
            <a:r>
              <a:rPr lang="en-US" dirty="0" smtClean="0">
                <a:hlinkClick r:id="rId4"/>
              </a:rPr>
              <a:t>temperature</a:t>
            </a:r>
            <a:r>
              <a:rPr lang="en-US" dirty="0" smtClean="0"/>
              <a:t> </a:t>
            </a:r>
            <a:r>
              <a:rPr lang="en-US" sz="1200" b="0" baseline="0" dirty="0" smtClean="0"/>
              <a:t>.  Then click on the definition and read from PSELL booklet p. 128  to compare.  Students write </a:t>
            </a:r>
            <a:r>
              <a:rPr lang="en-US" dirty="0" smtClean="0">
                <a:hlinkClick r:id="rId4"/>
              </a:rPr>
              <a:t>temperature</a:t>
            </a:r>
            <a:r>
              <a:rPr lang="en-US" dirty="0" smtClean="0"/>
              <a:t> </a:t>
            </a:r>
            <a:r>
              <a:rPr lang="en-US" sz="1200" b="0" baseline="0" dirty="0" smtClean="0"/>
              <a:t> definition in their notebooks.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a:t>
            </a:r>
            <a:r>
              <a:rPr lang="en-US" dirty="0" smtClean="0"/>
              <a:t>What tool is used to measure the air temperature? Pass out thermometers and let students read them.  They could measure the temperature of warm,</a:t>
            </a:r>
            <a:r>
              <a:rPr lang="en-US" baseline="0" dirty="0" smtClean="0"/>
              <a:t> room and ice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40701155-170F-4268-857D-E22EF360849A}" type="slidenum">
              <a:rPr lang="en-US" smtClean="0"/>
              <a:t>9</a:t>
            </a:fld>
            <a:endParaRPr lang="en-US"/>
          </a:p>
        </p:txBody>
      </p:sp>
    </p:spTree>
    <p:extLst>
      <p:ext uri="{BB962C8B-B14F-4D97-AF65-F5344CB8AC3E}">
        <p14:creationId xmlns:p14="http://schemas.microsoft.com/office/powerpoint/2010/main" val="154329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BB21C-F175-1546-B0FA-F781E3E0E17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8873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BB21C-F175-1546-B0FA-F781E3E0E172}" type="datetimeFigureOut">
              <a:rPr lang="en-US" smtClean="0"/>
              <a:t>3/13/2018</a:t>
            </a:fld>
            <a:endParaRPr lang="en-US"/>
          </a:p>
        </p:txBody>
      </p:sp>
      <p:sp>
        <p:nvSpPr>
          <p:cNvPr id="5" name="Footer Placeholder 4"/>
          <p:cNvSpPr>
            <a:spLocks noGrp="1"/>
          </p:cNvSpPr>
          <p:nvPr>
            <p:ph type="ftr" sz="quarter" idx="11"/>
          </p:nvPr>
        </p:nvSpPr>
        <p:spPr/>
        <p:txBody>
          <a:bodyPr/>
          <a:lstStyle/>
          <a:p>
            <a:r>
              <a:rPr lang="en-US" smtClean="0"/>
              <a:t>Department of Science</a:t>
            </a:r>
            <a:endParaRPr lang="en-US" dirty="0"/>
          </a:p>
        </p:txBody>
      </p:sp>
      <p:sp>
        <p:nvSpPr>
          <p:cNvPr id="6" name="Slide Number Placeholder 5"/>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375264259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BB21C-F175-1546-B0FA-F781E3E0E172}" type="datetimeFigureOut">
              <a:rPr lang="en-US" smtClean="0"/>
              <a:t>3/13/2018</a:t>
            </a:fld>
            <a:endParaRPr lang="en-US"/>
          </a:p>
        </p:txBody>
      </p:sp>
      <p:sp>
        <p:nvSpPr>
          <p:cNvPr id="5" name="Footer Placeholder 4"/>
          <p:cNvSpPr>
            <a:spLocks noGrp="1"/>
          </p:cNvSpPr>
          <p:nvPr>
            <p:ph type="ftr" sz="quarter" idx="11"/>
          </p:nvPr>
        </p:nvSpPr>
        <p:spPr/>
        <p:txBody>
          <a:bodyPr/>
          <a:lstStyle/>
          <a:p>
            <a:r>
              <a:rPr lang="en-US" smtClean="0"/>
              <a:t>Department of Science</a:t>
            </a:r>
            <a:endParaRPr lang="en-US" dirty="0"/>
          </a:p>
        </p:txBody>
      </p:sp>
      <p:sp>
        <p:nvSpPr>
          <p:cNvPr id="6" name="Slide Number Placeholder 5"/>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64870074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BB21C-F175-1546-B0FA-F781E3E0E172}" type="datetimeFigureOut">
              <a:rPr lang="en-US" smtClean="0"/>
              <a:t>3/13/2018</a:t>
            </a:fld>
            <a:endParaRPr lang="en-US"/>
          </a:p>
        </p:txBody>
      </p:sp>
      <p:sp>
        <p:nvSpPr>
          <p:cNvPr id="5" name="Footer Placeholder 4"/>
          <p:cNvSpPr>
            <a:spLocks noGrp="1"/>
          </p:cNvSpPr>
          <p:nvPr>
            <p:ph type="ftr" sz="quarter" idx="11"/>
          </p:nvPr>
        </p:nvSpPr>
        <p:spPr/>
        <p:txBody>
          <a:bodyPr/>
          <a:lstStyle/>
          <a:p>
            <a:r>
              <a:rPr lang="en-US" smtClean="0"/>
              <a:t>Department of Science</a:t>
            </a:r>
            <a:endParaRPr lang="en-US" dirty="0"/>
          </a:p>
        </p:txBody>
      </p:sp>
      <p:sp>
        <p:nvSpPr>
          <p:cNvPr id="6" name="Slide Number Placeholder 5"/>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370211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BB21C-F175-1546-B0FA-F781E3E0E172}" type="datetimeFigureOut">
              <a:rPr lang="en-US" smtClean="0"/>
              <a:t>3/13/2018</a:t>
            </a:fld>
            <a:endParaRPr lang="en-US"/>
          </a:p>
        </p:txBody>
      </p:sp>
      <p:sp>
        <p:nvSpPr>
          <p:cNvPr id="5" name="Footer Placeholder 4"/>
          <p:cNvSpPr>
            <a:spLocks noGrp="1"/>
          </p:cNvSpPr>
          <p:nvPr>
            <p:ph type="ftr" sz="quarter" idx="11"/>
          </p:nvPr>
        </p:nvSpPr>
        <p:spPr/>
        <p:txBody>
          <a:bodyPr/>
          <a:lstStyle/>
          <a:p>
            <a:r>
              <a:rPr lang="en-US" smtClean="0"/>
              <a:t>Department of Science</a:t>
            </a:r>
            <a:endParaRPr lang="en-US" dirty="0"/>
          </a:p>
        </p:txBody>
      </p:sp>
      <p:sp>
        <p:nvSpPr>
          <p:cNvPr id="6" name="Slide Number Placeholder 5"/>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6143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BB21C-F175-1546-B0FA-F781E3E0E172}" type="datetimeFigureOut">
              <a:rPr lang="en-US" smtClean="0"/>
              <a:t>3/13/2018</a:t>
            </a:fld>
            <a:endParaRPr lang="en-US"/>
          </a:p>
        </p:txBody>
      </p:sp>
      <p:sp>
        <p:nvSpPr>
          <p:cNvPr id="6" name="Footer Placeholder 5"/>
          <p:cNvSpPr>
            <a:spLocks noGrp="1"/>
          </p:cNvSpPr>
          <p:nvPr>
            <p:ph type="ftr" sz="quarter" idx="11"/>
          </p:nvPr>
        </p:nvSpPr>
        <p:spPr/>
        <p:txBody>
          <a:bodyPr/>
          <a:lstStyle/>
          <a:p>
            <a:r>
              <a:rPr lang="en-US" smtClean="0"/>
              <a:t>Department of Science</a:t>
            </a:r>
            <a:endParaRPr lang="en-US" dirty="0"/>
          </a:p>
        </p:txBody>
      </p:sp>
      <p:sp>
        <p:nvSpPr>
          <p:cNvPr id="7" name="Slide Number Placeholder 6"/>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20297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BB21C-F175-1546-B0FA-F781E3E0E172}" type="datetimeFigureOut">
              <a:rPr lang="en-US" smtClean="0"/>
              <a:t>3/13/2018</a:t>
            </a:fld>
            <a:endParaRPr lang="en-US"/>
          </a:p>
        </p:txBody>
      </p:sp>
      <p:sp>
        <p:nvSpPr>
          <p:cNvPr id="8" name="Footer Placeholder 7"/>
          <p:cNvSpPr>
            <a:spLocks noGrp="1"/>
          </p:cNvSpPr>
          <p:nvPr>
            <p:ph type="ftr" sz="quarter" idx="11"/>
          </p:nvPr>
        </p:nvSpPr>
        <p:spPr/>
        <p:txBody>
          <a:bodyPr/>
          <a:lstStyle/>
          <a:p>
            <a:r>
              <a:rPr lang="en-US" smtClean="0"/>
              <a:t>Department of Science</a:t>
            </a:r>
            <a:endParaRPr lang="en-US" dirty="0"/>
          </a:p>
        </p:txBody>
      </p:sp>
      <p:sp>
        <p:nvSpPr>
          <p:cNvPr id="9" name="Slide Number Placeholder 8"/>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402585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BB21C-F175-1546-B0FA-F781E3E0E172}" type="datetimeFigureOut">
              <a:rPr lang="en-US" smtClean="0"/>
              <a:t>3/13/2018</a:t>
            </a:fld>
            <a:endParaRPr lang="en-US"/>
          </a:p>
        </p:txBody>
      </p:sp>
      <p:sp>
        <p:nvSpPr>
          <p:cNvPr id="4" name="Footer Placeholder 3"/>
          <p:cNvSpPr>
            <a:spLocks noGrp="1"/>
          </p:cNvSpPr>
          <p:nvPr>
            <p:ph type="ftr" sz="quarter" idx="11"/>
          </p:nvPr>
        </p:nvSpPr>
        <p:spPr/>
        <p:txBody>
          <a:bodyPr/>
          <a:lstStyle/>
          <a:p>
            <a:r>
              <a:rPr lang="en-US" smtClean="0"/>
              <a:t>Department of Science</a:t>
            </a:r>
            <a:endParaRPr lang="en-US" dirty="0"/>
          </a:p>
        </p:txBody>
      </p:sp>
      <p:sp>
        <p:nvSpPr>
          <p:cNvPr id="5" name="Slide Number Placeholder 4"/>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95719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BB21C-F175-1546-B0FA-F781E3E0E172}" type="datetimeFigureOut">
              <a:rPr lang="en-US" smtClean="0"/>
              <a:t>3/13/2018</a:t>
            </a:fld>
            <a:endParaRPr lang="en-US"/>
          </a:p>
        </p:txBody>
      </p:sp>
      <p:sp>
        <p:nvSpPr>
          <p:cNvPr id="3" name="Footer Placeholder 2"/>
          <p:cNvSpPr>
            <a:spLocks noGrp="1"/>
          </p:cNvSpPr>
          <p:nvPr>
            <p:ph type="ftr" sz="quarter" idx="11"/>
          </p:nvPr>
        </p:nvSpPr>
        <p:spPr/>
        <p:txBody>
          <a:bodyPr/>
          <a:lstStyle/>
          <a:p>
            <a:r>
              <a:rPr lang="en-US" smtClean="0"/>
              <a:t>Department of Science</a:t>
            </a:r>
            <a:endParaRPr lang="en-US" dirty="0"/>
          </a:p>
        </p:txBody>
      </p:sp>
      <p:sp>
        <p:nvSpPr>
          <p:cNvPr id="4" name="Slide Number Placeholder 3"/>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11376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BB21C-F175-1546-B0FA-F781E3E0E172}" type="datetimeFigureOut">
              <a:rPr lang="en-US" smtClean="0"/>
              <a:t>3/13/2018</a:t>
            </a:fld>
            <a:endParaRPr lang="en-US"/>
          </a:p>
        </p:txBody>
      </p:sp>
      <p:sp>
        <p:nvSpPr>
          <p:cNvPr id="6" name="Footer Placeholder 5"/>
          <p:cNvSpPr>
            <a:spLocks noGrp="1"/>
          </p:cNvSpPr>
          <p:nvPr>
            <p:ph type="ftr" sz="quarter" idx="11"/>
          </p:nvPr>
        </p:nvSpPr>
        <p:spPr/>
        <p:txBody>
          <a:bodyPr/>
          <a:lstStyle/>
          <a:p>
            <a:pPr>
              <a:defRPr/>
            </a:pPr>
            <a:r>
              <a:rPr lang="en-US" smtClean="0"/>
              <a:t>Department of Science</a:t>
            </a:r>
            <a:endParaRPr lang="en-US"/>
          </a:p>
        </p:txBody>
      </p:sp>
      <p:sp>
        <p:nvSpPr>
          <p:cNvPr id="7" name="Slide Number Placeholder 6"/>
          <p:cNvSpPr>
            <a:spLocks noGrp="1"/>
          </p:cNvSpPr>
          <p:nvPr>
            <p:ph type="sldNum" sz="quarter" idx="12"/>
          </p:nvPr>
        </p:nvSpPr>
        <p:spPr/>
        <p:txBody>
          <a:bodyPr/>
          <a:lstStyle/>
          <a:p>
            <a:pPr>
              <a:defRPr/>
            </a:pPr>
            <a:fld id="{FF3A8CC7-32E1-4563-98D8-443A5395DE67}" type="slidenum">
              <a:rPr lang="en-US" smtClean="0"/>
              <a:pPr>
                <a:defRPr/>
              </a:pPr>
              <a:t>‹#›</a:t>
            </a:fld>
            <a:endParaRPr lang="en-US"/>
          </a:p>
        </p:txBody>
      </p:sp>
    </p:spTree>
    <p:extLst>
      <p:ext uri="{BB962C8B-B14F-4D97-AF65-F5344CB8AC3E}">
        <p14:creationId xmlns:p14="http://schemas.microsoft.com/office/powerpoint/2010/main" val="270566432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BB21C-F175-1546-B0FA-F781E3E0E172}" type="datetimeFigureOut">
              <a:rPr lang="en-US" smtClean="0"/>
              <a:t>3/13/2018</a:t>
            </a:fld>
            <a:endParaRPr lang="en-US"/>
          </a:p>
        </p:txBody>
      </p:sp>
      <p:sp>
        <p:nvSpPr>
          <p:cNvPr id="6" name="Footer Placeholder 5"/>
          <p:cNvSpPr>
            <a:spLocks noGrp="1"/>
          </p:cNvSpPr>
          <p:nvPr>
            <p:ph type="ftr" sz="quarter" idx="11"/>
          </p:nvPr>
        </p:nvSpPr>
        <p:spPr/>
        <p:txBody>
          <a:bodyPr/>
          <a:lstStyle/>
          <a:p>
            <a:r>
              <a:rPr lang="en-US" smtClean="0"/>
              <a:t>Department of Science</a:t>
            </a:r>
            <a:endParaRPr lang="en-US" dirty="0"/>
          </a:p>
        </p:txBody>
      </p:sp>
      <p:sp>
        <p:nvSpPr>
          <p:cNvPr id="7" name="Slide Number Placeholder 6"/>
          <p:cNvSpPr>
            <a:spLocks noGrp="1"/>
          </p:cNvSpPr>
          <p:nvPr>
            <p:ph type="sldNum" sz="quarter" idx="12"/>
          </p:nvPr>
        </p:nvSpPr>
        <p:spPr/>
        <p:txBody>
          <a:bodyPr/>
          <a:lstStyle/>
          <a:p>
            <a:fld id="{5ED3FB18-546A-644D-BA1B-913131ABAFC0}" type="slidenum">
              <a:rPr lang="en-US" smtClean="0"/>
              <a:t>‹#›</a:t>
            </a:fld>
            <a:endParaRPr lang="en-US"/>
          </a:p>
        </p:txBody>
      </p:sp>
    </p:spTree>
    <p:extLst>
      <p:ext uri="{BB962C8B-B14F-4D97-AF65-F5344CB8AC3E}">
        <p14:creationId xmlns:p14="http://schemas.microsoft.com/office/powerpoint/2010/main" val="380710758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BB21C-F175-1546-B0FA-F781E3E0E172}" type="datetimeFigureOut">
              <a:rPr lang="en-US" smtClean="0"/>
              <a:t>3/13/2018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Department of Science</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FB18-546A-644D-BA1B-913131ABAFC0}" type="slidenum">
              <a:rPr lang="en-US" smtClean="0"/>
              <a:t>‹#›</a:t>
            </a:fld>
            <a:endParaRPr lang="en-US"/>
          </a:p>
        </p:txBody>
      </p:sp>
      <p:pic>
        <p:nvPicPr>
          <p:cNvPr id="7" name="Picture 7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1430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91225"/>
            <a:ext cx="23241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435399" y="5560314"/>
            <a:ext cx="1666875" cy="1200150"/>
          </a:xfrm>
          <a:prstGeom prst="rect">
            <a:avLst/>
          </a:prstGeom>
          <a:noFill/>
          <a:ln>
            <a:noFill/>
          </a:ln>
        </p:spPr>
      </p:pic>
    </p:spTree>
    <p:extLst>
      <p:ext uri="{BB962C8B-B14F-4D97-AF65-F5344CB8AC3E}">
        <p14:creationId xmlns:p14="http://schemas.microsoft.com/office/powerpoint/2010/main" val="21252828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app.discoveryeducation.com/player/view/assetGuid/c0c2e8d0-366c-4ac0-9cef-d9c3e39b6e81" TargetMode="External"/><Relationship Id="rId7" Type="http://schemas.openxmlformats.org/officeDocument/2006/relationships/image" Target="../media/image36.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hyperlink" Target="https://app.discoveryeducation.com/player/view/assetGuid/704158d5-cb1f-4a06-af47-92af7cbfb383" TargetMode="External"/><Relationship Id="rId10" Type="http://schemas.openxmlformats.org/officeDocument/2006/relationships/image" Target="../media/image39.png"/><Relationship Id="rId4" Type="http://schemas.openxmlformats.org/officeDocument/2006/relationships/hyperlink" Target="https://app.discoveryeducation.com/player/view/assetGuid/7CF9DDD2-5EB2-4061-88EF-0ED1574BBD39" TargetMode="Externa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https://app.discoveryeducation.com/player/view/assetGuid/6ddf8e7d-ad93-4b9c-a015-77267670aa88" TargetMode="External"/><Relationship Id="rId7" Type="http://schemas.openxmlformats.org/officeDocument/2006/relationships/hyperlink" Target="https://www.youtube.com/watch?v=44GH2gs8av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6.jpeg"/><Relationship Id="rId4" Type="http://schemas.openxmlformats.org/officeDocument/2006/relationships/hyperlink" Target="https://app.discoveryeducation.com/player/view/assetGuid/614339B2-B32E-4386-BAE4-7D204AF26A6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pp.discoveryeducation.com/player/view/assetGuid/2C087207-4E5C-4E4D-97D3-4DDBA3227C5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hyperlink" Target="https://app.discoveryeducation.com/player/view/assetGuid/60FA0A18-5F34-4E7B-B02E-8E9262A5C2E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hyperlink" Target="http://app.discoveryeducation.com/player/view/assetGuid/A88271DE-819F-493E-BDDA-018F7350684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hyperlink" Target="http://app.discoveryeducation.com/player/view/assetGuid/265C647C-1C20-48F7-B3A4-3B7D19789D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hyperlink" Target="http://www.windows2universe.org/art_and_music/cloud_art/clouds_in_art.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cience-edu.larc.nasa.gov/SCOOL/pdf/Cloud_ID.pdf" TargetMode="External"/><Relationship Id="rId5" Type="http://schemas.openxmlformats.org/officeDocument/2006/relationships/hyperlink" Target="http://app.discoveryeducation.com/player/view/assetGuid/B356E239-4925-4B87-A405-78E9AFB4A3ED"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hyperlink" Target="http://eo.ucar.edu/basics/wx_2_a_1.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cience-edu.larc.nasa.gov/SCOOL/pdf/Cloud_ID.pdf" TargetMode="External"/><Relationship Id="rId5" Type="http://schemas.openxmlformats.org/officeDocument/2006/relationships/hyperlink" Target="https://www.windows2universe.org/teacher_resources/AGU-NESTA_GIFT/2011/Ellis/c-find.pdf"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hyperlink" Target="https://app.discoveryeducation.com/player/view/assetGuid/F1062F4A-4DAB-4F6F-9C16-25483E576143" TargetMode="External"/><Relationship Id="rId13" Type="http://schemas.openxmlformats.org/officeDocument/2006/relationships/image" Target="../media/image14.wmf"/><Relationship Id="rId18" Type="http://schemas.openxmlformats.org/officeDocument/2006/relationships/image" Target="../media/image41.png"/><Relationship Id="rId3" Type="http://schemas.openxmlformats.org/officeDocument/2006/relationships/hyperlink" Target="http://www.windows2universe.org/earth/Atmosphere/precipitation.html" TargetMode="External"/><Relationship Id="rId7" Type="http://schemas.openxmlformats.org/officeDocument/2006/relationships/hyperlink" Target="http://www.windows2universe.org/earth/Atmosphere/precipitation/sleetfr.html" TargetMode="External"/><Relationship Id="rId12" Type="http://schemas.openxmlformats.org/officeDocument/2006/relationships/image" Target="../media/image52.png"/><Relationship Id="rId17" Type="http://schemas.openxmlformats.org/officeDocument/2006/relationships/image" Target="../media/image56.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hyperlink" Target="https://app.discoveryeducation.com/player/view/assetGuid/66e49b8c-a67a-4630-b64f-5123a64dc789" TargetMode="External"/><Relationship Id="rId11" Type="http://schemas.openxmlformats.org/officeDocument/2006/relationships/hyperlink" Target="http://www.windows2universe.org/earth/Atmosphere/precipitation/rain.html" TargetMode="External"/><Relationship Id="rId5" Type="http://schemas.openxmlformats.org/officeDocument/2006/relationships/hyperlink" Target="http://www.windows2universe.org/earth/polar/cryosphere_snow1.html" TargetMode="External"/><Relationship Id="rId15" Type="http://schemas.openxmlformats.org/officeDocument/2006/relationships/image" Target="../media/image54.png"/><Relationship Id="rId10" Type="http://schemas.openxmlformats.org/officeDocument/2006/relationships/hyperlink" Target="https://app.discoveryeducation.com/player/view/assetGuid/5D447272-75BB-4DBD-9960-5F9C83DB2A13" TargetMode="External"/><Relationship Id="rId4" Type="http://schemas.openxmlformats.org/officeDocument/2006/relationships/hyperlink" Target="https://app.discoveryeducation.com/player/view/assetGuid/A2B47801-2DB4-4009-8839-CD53297A1337" TargetMode="External"/><Relationship Id="rId9" Type="http://schemas.openxmlformats.org/officeDocument/2006/relationships/hyperlink" Target="http://www.windows2universe.org/earth/Atmosphere/precipitation/hail.html" TargetMode="External"/><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0.xml.rels><?xml version="1.0" encoding="UTF-8" standalone="yes"?>
<Relationships xmlns="http://schemas.openxmlformats.org/package/2006/relationships"><Relationship Id="rId8" Type="http://schemas.openxmlformats.org/officeDocument/2006/relationships/hyperlink" Target="http://eo.ucar.edu/basics/wx_2_c.html" TargetMode="External"/><Relationship Id="rId13" Type="http://schemas.openxmlformats.org/officeDocument/2006/relationships/image" Target="../media/image60.wmf"/><Relationship Id="rId18" Type="http://schemas.openxmlformats.org/officeDocument/2006/relationships/hyperlink" Target="http://www.wrh.noaa.gov/sto/WindTable.php" TargetMode="External"/><Relationship Id="rId3" Type="http://schemas.microsoft.com/office/2007/relationships/media" Target="../media/media2.wav"/><Relationship Id="rId7" Type="http://schemas.openxmlformats.org/officeDocument/2006/relationships/hyperlink" Target="https://app.discoveryeducation.com/player/view/assetGuid/602b0f39-298c-4782-9d80-3568747f973e" TargetMode="External"/><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audio" Target="../media/media1.wav"/><Relationship Id="rId16" Type="http://schemas.openxmlformats.org/officeDocument/2006/relationships/image" Target="../media/image63.png"/><Relationship Id="rId1" Type="http://schemas.microsoft.com/office/2007/relationships/media" Target="../media/media1.wav"/><Relationship Id="rId6" Type="http://schemas.openxmlformats.org/officeDocument/2006/relationships/notesSlide" Target="../notesSlides/notesSlide20.xml"/><Relationship Id="rId11" Type="http://schemas.openxmlformats.org/officeDocument/2006/relationships/image" Target="../media/image8.wmf"/><Relationship Id="rId5" Type="http://schemas.openxmlformats.org/officeDocument/2006/relationships/slideLayout" Target="../slideLayouts/slideLayout2.xml"/><Relationship Id="rId15" Type="http://schemas.openxmlformats.org/officeDocument/2006/relationships/image" Target="../media/image62.png"/><Relationship Id="rId10" Type="http://schemas.openxmlformats.org/officeDocument/2006/relationships/hyperlink" Target="http://www.uen.org/Lessonplan/preview.cgi?LPid=2454" TargetMode="External"/><Relationship Id="rId19" Type="http://schemas.openxmlformats.org/officeDocument/2006/relationships/image" Target="../media/image65.png"/><Relationship Id="rId4" Type="http://schemas.openxmlformats.org/officeDocument/2006/relationships/audio" Target="../media/media2.wav"/><Relationship Id="rId9" Type="http://schemas.openxmlformats.org/officeDocument/2006/relationships/hyperlink" Target="http://www.ciese.org/curriculum/weatherproj2/en/docs/windvane.shtml" TargetMode="External"/><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hyperlink" Target="http://science-edu.larc.nasa.gov/SCOOL/pdf/Cloud_ID.pdf" TargetMode="External"/><Relationship Id="rId3" Type="http://schemas.openxmlformats.org/officeDocument/2006/relationships/hyperlink" Target="http://www.windows2universe.org/earth/Atmosphere/weather_instruments.html" TargetMode="External"/><Relationship Id="rId7" Type="http://schemas.openxmlformats.org/officeDocument/2006/relationships/hyperlink" Target="http://www.weatherwizkids.com/weather-instruments.htm" TargetMode="External"/><Relationship Id="rId12" Type="http://schemas.openxmlformats.org/officeDocument/2006/relationships/image" Target="../media/image68.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app.discoveryeducation.com/player/view/assetGuid/88018CE3-9B69-4D9E-BC64-28BA8CB25615" TargetMode="External"/><Relationship Id="rId11" Type="http://schemas.openxmlformats.org/officeDocument/2006/relationships/image" Target="../media/image67.png"/><Relationship Id="rId5" Type="http://schemas.openxmlformats.org/officeDocument/2006/relationships/hyperlink" Target="http://www.neok12.com/quiz/SEASON03" TargetMode="External"/><Relationship Id="rId10" Type="http://schemas.openxmlformats.org/officeDocument/2006/relationships/image" Target="../media/image7.wmf"/><Relationship Id="rId4" Type="http://schemas.openxmlformats.org/officeDocument/2006/relationships/hyperlink" Target="http://www.teachersdomain.org/asset/idptv11_vid_d4kwea/" TargetMode="External"/><Relationship Id="rId9" Type="http://schemas.openxmlformats.org/officeDocument/2006/relationships/image" Target="../media/image66.wmf"/></Relationships>
</file>

<file path=ppt/slides/_rels/slide2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70.jpeg"/><Relationship Id="rId4" Type="http://schemas.openxmlformats.org/officeDocument/2006/relationships/image" Target="../media/image69.wmf"/></Relationships>
</file>

<file path=ppt/slides/_rels/slide2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1.jpeg"/><Relationship Id="rId4" Type="http://schemas.openxmlformats.org/officeDocument/2006/relationships/image" Target="../media/image69.wmf"/></Relationships>
</file>

<file path=ppt/slides/_rels/slide24.xml.rels><?xml version="1.0" encoding="UTF-8" standalone="yes"?>
<Relationships xmlns="http://schemas.openxmlformats.org/package/2006/relationships"><Relationship Id="rId3" Type="http://schemas.openxmlformats.org/officeDocument/2006/relationships/hyperlink" Target="https://app.discoveryeducation.com/player/view/assetGuid/ef104cdc-9978-4c0d-8848-a85001afbd8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wmf"/></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www.classzone.com/books/earth_science/terc/content/visualizations/es2103/es2103page01.cfm?chapter_no=21" TargetMode="External"/><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74.jpeg"/><Relationship Id="rId4" Type="http://schemas.openxmlformats.org/officeDocument/2006/relationships/hyperlink" Target="https://app.discoveryeducation.com/player/view/assetGuid/3c5c34be-4872-4e89-a43d-6f3b193d7bab" TargetMode="External"/><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hyperlink" Target="http://www.teachersdomain.org/resource/ttv10.sci.ess.watcyc.curr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hyperlink" Target="https://app.discoveryeducation.com/player/view/assetGuid/C70B1E29-8B95-40DE-BA46-3A7421E4B7CC" TargetMode="External"/><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hyperlink" Target="https://app.discoveryeducation.com/player/view/assetGuid/9f35565d-5281-4647-8f93-77b9f80e3207" TargetMode="External"/><Relationship Id="rId7" Type="http://schemas.openxmlformats.org/officeDocument/2006/relationships/image" Target="../media/image84.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hyperlink" Target="http://www.windows2universe.org/earth/climate/cli_latitude.html" TargetMode="External"/><Relationship Id="rId9"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app.discoveryeducation.com/glossary/view/assetGuid/012b7dc7-5c91-4e1b-abd4-0be69640603a"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15.wmf"/><Relationship Id="rId10" Type="http://schemas.openxmlformats.org/officeDocument/2006/relationships/image" Target="../media/image18.png"/><Relationship Id="rId4" Type="http://schemas.openxmlformats.org/officeDocument/2006/relationships/hyperlink" Target="http://www.windows.ucar.edu/tour/link=/earth/Atmosphere/weather.html" TargetMode="External"/><Relationship Id="rId9" Type="http://schemas.openxmlformats.org/officeDocument/2006/relationships/image" Target="../media/image14.wmf"/></Relationships>
</file>

<file path=ppt/slides/_rels/slide30.xml.rels><?xml version="1.0" encoding="UTF-8" standalone="yes"?>
<Relationships xmlns="http://schemas.openxmlformats.org/package/2006/relationships"><Relationship Id="rId3" Type="http://schemas.openxmlformats.org/officeDocument/2006/relationships/hyperlink" Target="http://www.pbs.org/wgbh/nova/kilimanjaro/weat-flash.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hyperlink" Target="http://www.windows2universe.org/earth/Atmosphere/precipitation/rain_shadow.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hyperlink" Target="http://www.windows.ucar.edu/tour/link=/sun/sun.html" TargetMode="External"/><Relationship Id="rId7" Type="http://schemas.openxmlformats.org/officeDocument/2006/relationships/image" Target="../media/image9.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89.wmf"/><Relationship Id="rId4" Type="http://schemas.openxmlformats.org/officeDocument/2006/relationships/hyperlink" Target="The_Sun_s_Angle_on_Different_Parts_of_the_Earth.m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unitedstreaming.com/videos/dsc/externalApplications/simulations-es/Explorations/Content/Resources/ES_3_2_5_Climate_Types/flash/ES_3_2_5_Climate_Type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pp.discoveryeducation.com/player/view/assetGuid/D8DC02FD-D047-4234-88BA-08B651E6887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hyperlink" Target="https://app.discoveryeducation.com/player/view/assetGuid/8A36BEC0-F9F7-4CA7-9C56-6AD75A77B9BB"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jpeg"/></Relationships>
</file>

<file path=ppt/slides/_rels/slide35.xml.rels><?xml version="1.0" encoding="UTF-8" standalone="yes"?>
<Relationships xmlns="http://schemas.openxmlformats.org/package/2006/relationships"><Relationship Id="rId3" Type="http://schemas.openxmlformats.org/officeDocument/2006/relationships/hyperlink" Target="https://app.discoveryeducation.com/player/view/assetGuid/0DC05E68-954B-4579-BCF6-A3D8C60ADD8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36.xml.rels><?xml version="1.0" encoding="UTF-8" standalone="yes"?>
<Relationships xmlns="http://schemas.openxmlformats.org/package/2006/relationships"><Relationship Id="rId3" Type="http://schemas.openxmlformats.org/officeDocument/2006/relationships/hyperlink" Target="https://app.discoveryeducation.com/player/view/assetGuid/4828FEF8-07DC-47C1-BF77-AA01217C5CC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hyperlink" Target="http://www.windows2universe.org/earth/rainforest.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103/es2103page01.cfm?chapter_no=21"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discoveryeducation.com/player/view/assetGuid/43C1A404-2DCC-4AC9-9FC9-597E5AA8ECE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http://www.globio.org/glossopedia/article.aspx?art_id=29" TargetMode="External"/><Relationship Id="rId7" Type="http://schemas.openxmlformats.org/officeDocument/2006/relationships/image" Target="../media/image10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hyperlink" Target="http://www.marietta.edu/~biol/biomes/troprain.htm" TargetMode="External"/><Relationship Id="rId10" Type="http://schemas.openxmlformats.org/officeDocument/2006/relationships/image" Target="../media/image103.png"/><Relationship Id="rId4" Type="http://schemas.openxmlformats.org/officeDocument/2006/relationships/hyperlink" Target="http://www.ucmp.berkeley.edu/glossary/gloss5/biome/grassland.html" TargetMode="External"/><Relationship Id="rId9"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hyperlink" Target="http://www.cotf.edu/ete/modules/k4/swf/Wonline1.sw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hyperlink" Target="http://science.dadeschools.net/elem/instructionalResources/IR-5.html" TargetMode="External"/><Relationship Id="rId4" Type="http://schemas.openxmlformats.org/officeDocument/2006/relationships/hyperlink" Target="https://app.discoveryeducation.com/player/view/assetGuid/493E74A3-1206-44DF-BDA8-1D104063E77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eo.ucar.edu/basics/wx_2.html" TargetMode="External"/><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21.png"/><Relationship Id="rId5" Type="http://schemas.openxmlformats.org/officeDocument/2006/relationships/image" Target="../media/image12.wmf"/><Relationship Id="rId10" Type="http://schemas.openxmlformats.org/officeDocument/2006/relationships/hyperlink" Target="https://app.discoveryeducation.com/player/view/assetGuid/10E0748A-6982-40EF-BAB2-B1662C7260A5" TargetMode="External"/><Relationship Id="rId4" Type="http://schemas.openxmlformats.org/officeDocument/2006/relationships/image" Target="../media/image13.wmf"/><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8" Type="http://schemas.openxmlformats.org/officeDocument/2006/relationships/hyperlink" Target="http://www.srh.noaa.gov/jetstream/atmos/ll_engagement.htm" TargetMode="External"/><Relationship Id="rId3" Type="http://schemas.openxmlformats.org/officeDocument/2006/relationships/hyperlink" Target="http://www.teachersdomain.org/asset/idptv11_vid_d4kwea/" TargetMode="External"/><Relationship Id="rId7" Type="http://schemas.openxmlformats.org/officeDocument/2006/relationships/hyperlink" Target="http://weatherthings.com/TeacherVideos.html" TargetMode="External"/><Relationship Id="rId12" Type="http://schemas.openxmlformats.org/officeDocument/2006/relationships/hyperlink" Target="http://www.neok12.com/quiz/SEASON03" TargetMode="External"/><Relationship Id="rId2" Type="http://schemas.openxmlformats.org/officeDocument/2006/relationships/hyperlink" Target="http://videoclips.mrdonn.org/weather.html" TargetMode="External"/><Relationship Id="rId1" Type="http://schemas.openxmlformats.org/officeDocument/2006/relationships/slideLayout" Target="../slideLayouts/slideLayout2.xml"/><Relationship Id="rId6" Type="http://schemas.openxmlformats.org/officeDocument/2006/relationships/hyperlink" Target="http://www.sciencekids.co.nz/videos/weather/clouds.html" TargetMode="External"/><Relationship Id="rId11" Type="http://schemas.openxmlformats.org/officeDocument/2006/relationships/hyperlink" Target="http://www.neok12.com/quiz/SEASON04" TargetMode="External"/><Relationship Id="rId5" Type="http://schemas.openxmlformats.org/officeDocument/2006/relationships/hyperlink" Target="http://video.nationalgeographic.com/video/kids/forces-of-nature-kids/weather-101-kids/" TargetMode="External"/><Relationship Id="rId10" Type="http://schemas.openxmlformats.org/officeDocument/2006/relationships/hyperlink" Target="http://www.nasa.gov/audience/foreducators/nasaeclips/search.html?terms=What%20is%20weather?&amp;category=1000&amp;disp=grid" TargetMode="External"/><Relationship Id="rId4" Type="http://schemas.openxmlformats.org/officeDocument/2006/relationships/hyperlink" Target="http://video.nationalgeographic.com/video/science/earth-sci/climate-weather-sci/" TargetMode="External"/><Relationship Id="rId9" Type="http://schemas.openxmlformats.org/officeDocument/2006/relationships/hyperlink" Target="http://www.sercc.com/education_files/aer_fall_01.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sercc.com/education_files/barometer.pdf" TargetMode="External"/><Relationship Id="rId7" Type="http://schemas.openxmlformats.org/officeDocument/2006/relationships/hyperlink" Target="http://scool.larc.nasa.gov/" TargetMode="External"/><Relationship Id="rId2" Type="http://schemas.openxmlformats.org/officeDocument/2006/relationships/hyperlink" Target="http://teacher.scholastic.com/activities/wwatch/index.htm" TargetMode="External"/><Relationship Id="rId1" Type="http://schemas.openxmlformats.org/officeDocument/2006/relationships/slideLayout" Target="../slideLayouts/slideLayout2.xml"/><Relationship Id="rId6" Type="http://schemas.openxmlformats.org/officeDocument/2006/relationships/hyperlink" Target="http://www.wrh.noaa.gov/sto/WindTable.php" TargetMode="External"/><Relationship Id="rId5" Type="http://schemas.openxmlformats.org/officeDocument/2006/relationships/hyperlink" Target="http://www.ciese.org/curriculum/weatherproj2/en/docs/windvane.shtml" TargetMode="External"/><Relationship Id="rId4" Type="http://schemas.openxmlformats.org/officeDocument/2006/relationships/hyperlink" Target="http://homepage.eircom.net/~kogrange/6th_ys_2009_pressure7_barometer.html"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bbc.co.uk/schools/whatisweather/" TargetMode="External"/><Relationship Id="rId3" Type="http://schemas.openxmlformats.org/officeDocument/2006/relationships/hyperlink" Target="http://www.edheads.org/activities/weather/index.shtml" TargetMode="External"/><Relationship Id="rId7" Type="http://schemas.openxmlformats.org/officeDocument/2006/relationships/hyperlink" Target="http://www.eo.ucar.edu/webweather/" TargetMode="External"/><Relationship Id="rId2" Type="http://schemas.openxmlformats.org/officeDocument/2006/relationships/hyperlink" Target="http://videoclips.mrdonn.org/weather.html" TargetMode="External"/><Relationship Id="rId1" Type="http://schemas.openxmlformats.org/officeDocument/2006/relationships/slideLayout" Target="../slideLayouts/slideLayout2.xml"/><Relationship Id="rId6" Type="http://schemas.openxmlformats.org/officeDocument/2006/relationships/hyperlink" Target="http://scijinks.jpl.nasa.gov/weather-menu" TargetMode="External"/><Relationship Id="rId11" Type="http://schemas.openxmlformats.org/officeDocument/2006/relationships/hyperlink" Target="http://www.fi.edu/weatherED/" TargetMode="External"/><Relationship Id="rId5" Type="http://schemas.openxmlformats.org/officeDocument/2006/relationships/hyperlink" Target="http://weatherwizkids.com/" TargetMode="External"/><Relationship Id="rId10" Type="http://schemas.openxmlformats.org/officeDocument/2006/relationships/hyperlink" Target="http://www.internet4classrooms.com/science_elem_weather.htm" TargetMode="External"/><Relationship Id="rId4" Type="http://schemas.openxmlformats.org/officeDocument/2006/relationships/hyperlink" Target="http://weather.weatherbug.com/weather-education/exploration_zone.asp?focus=2" TargetMode="External"/><Relationship Id="rId9" Type="http://schemas.openxmlformats.org/officeDocument/2006/relationships/hyperlink" Target="http://www.scilinks.org/Harcourt_Hsp/HspStudentRetrieve.aspx?Code=HSP10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unitedstreaming.com/videos/dsc/data/88743da6-84a3-48fb-906e-d757945619da.pdf" TargetMode="External"/><Relationship Id="rId2" Type="http://schemas.openxmlformats.org/officeDocument/2006/relationships/hyperlink" Target="http://www.unitedstreaming.com/videos/dsc/externalApplications/simulations-es/Explorations/Content/Resources/ES_3_2_5_Climate_Types/flash/ES_3_2_5_Climate_Types.html" TargetMode="External"/><Relationship Id="rId1" Type="http://schemas.openxmlformats.org/officeDocument/2006/relationships/slideLayout" Target="../slideLayouts/slideLayout2.xml"/><Relationship Id="rId4" Type="http://schemas.openxmlformats.org/officeDocument/2006/relationships/hyperlink" Target="http://www.unitedstreaming.com/videos/dsc/externalApplications/ebooks/TypesofClimates_TH_G5_new.pdf_flash_export/index.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achieve.weatherbug.com/Lessons/LessonWrapper.aspx?dir=IES&amp;less=IES001&amp;lessname=About%20Air%20Pressure&amp;lang=English&amp;schname=AWS+Headquarter&amp;schcity=Germantown&amp;schstate=MD&amp;maxPages=0&amp;Units=English&amp;stnid=AWSHQ&amp;camid=AWSHQ&amp;usertype=s&amp;isSample=1&amp;" TargetMode="Externa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s://app.discoveryeducation.com/glossary/view/assetGuid/E2EDAE58-B8A0-4FDD-B14D-3A2641BA17A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discoveryeducation.com/player/view/assetGuid/5E6A67BC-DD3C-4449-96DD-F1BE14C8863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hyperlink" Target="http://www.srh.noaa.gov/jetstream/atmos/ll_engagement.htm" TargetMode="External"/><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ience.dadeschools.net/elem/documents/profDev/PD-dialogue4Jan2014/Designing%20Effective%20Inquiry%20Jumping%20Ping%20Pong%20Balls/Jumping%20Ping%20Pong%20Balls.pptx"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app.discoveryeducation.com/player/view/assetGuid/0d725c04-b8e0-41e0-80e0-947ad544d651"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app.discoveryeducation.com/player/view/assetGuid/4802AF5E-A507-4756-A4B8-9942EBB4B5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dirty="0" smtClean="0"/>
              <a:t>     </a:t>
            </a:r>
            <a:r>
              <a:rPr lang="en-US" b="1" dirty="0" smtClean="0"/>
              <a:t>Grade 5  </a:t>
            </a:r>
            <a:r>
              <a:rPr lang="en-US" dirty="0" smtClean="0"/>
              <a:t/>
            </a:r>
            <a:br>
              <a:rPr lang="en-US" dirty="0" smtClean="0"/>
            </a:br>
            <a:endParaRPr lang="en-US" dirty="0" smtClean="0"/>
          </a:p>
        </p:txBody>
      </p:sp>
      <p:pic>
        <p:nvPicPr>
          <p:cNvPr id="65541" name="Picture 9" descr="MCj0293832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0261600" y="457201"/>
            <a:ext cx="1568451" cy="1088611"/>
          </a:xfrm>
          <a:noFill/>
          <a:ln/>
        </p:spPr>
      </p:pic>
      <p:pic>
        <p:nvPicPr>
          <p:cNvPr id="65544" name="Picture 7" descr="MCj04325870000[1]"/>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63200" y="304799"/>
            <a:ext cx="1727200" cy="1295400"/>
          </a:xfrm>
          <a:noFill/>
          <a:ln/>
        </p:spPr>
      </p:pic>
      <p:sp>
        <p:nvSpPr>
          <p:cNvPr id="65546" name="Rectangle 10"/>
          <p:cNvSpPr>
            <a:spLocks noChangeArrowheads="1"/>
          </p:cNvSpPr>
          <p:nvPr/>
        </p:nvSpPr>
        <p:spPr bwMode="auto">
          <a:xfrm>
            <a:off x="406400" y="2743200"/>
            <a:ext cx="11176000" cy="2277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lvl="3" algn="ctr"/>
            <a:r>
              <a:rPr lang="en-US" sz="3200" b="1" dirty="0" smtClean="0">
                <a:solidFill>
                  <a:srgbClr val="1F497D"/>
                </a:solidFill>
                <a:cs typeface="Arial" charset="0"/>
              </a:rPr>
              <a:t>Big </a:t>
            </a:r>
            <a:r>
              <a:rPr lang="en-US" sz="3200" b="1" dirty="0">
                <a:solidFill>
                  <a:srgbClr val="1F497D"/>
                </a:solidFill>
                <a:cs typeface="Arial" charset="0"/>
              </a:rPr>
              <a:t>Idea 7: Earth Systems and </a:t>
            </a:r>
            <a:r>
              <a:rPr lang="en-US" sz="3200" b="1" dirty="0" smtClean="0">
                <a:solidFill>
                  <a:srgbClr val="1F497D"/>
                </a:solidFill>
                <a:cs typeface="Arial" charset="0"/>
              </a:rPr>
              <a:t>Patterns</a:t>
            </a:r>
            <a:endParaRPr lang="en-US" sz="3200" b="1" dirty="0">
              <a:solidFill>
                <a:srgbClr val="1F497D"/>
              </a:solidFill>
              <a:cs typeface="Arial" charset="0"/>
            </a:endParaRPr>
          </a:p>
          <a:p>
            <a:pPr lvl="3" algn="ctr"/>
            <a:r>
              <a:rPr lang="en-US" sz="2400" b="1" dirty="0">
                <a:solidFill>
                  <a:srgbClr val="1F497D"/>
                </a:solidFill>
                <a:cs typeface="Arial" charset="0"/>
              </a:rPr>
              <a:t> </a:t>
            </a:r>
            <a:endParaRPr lang="en-US" sz="2400" b="1" dirty="0" smtClean="0">
              <a:solidFill>
                <a:srgbClr val="1F497D"/>
              </a:solidFill>
              <a:cs typeface="Arial" charset="0"/>
            </a:endParaRPr>
          </a:p>
          <a:p>
            <a:pPr lvl="3" algn="ctr"/>
            <a:r>
              <a:rPr lang="en-US" sz="3200" b="1" dirty="0" smtClean="0">
                <a:solidFill>
                  <a:srgbClr val="1F497D"/>
                </a:solidFill>
                <a:cs typeface="Arial" charset="0"/>
              </a:rPr>
              <a:t>Weather </a:t>
            </a:r>
            <a:r>
              <a:rPr lang="en-US" sz="3200" b="1" dirty="0">
                <a:solidFill>
                  <a:srgbClr val="1F497D"/>
                </a:solidFill>
                <a:cs typeface="Arial" charset="0"/>
              </a:rPr>
              <a:t>and Climate </a:t>
            </a:r>
          </a:p>
          <a:p>
            <a:pPr lvl="3"/>
            <a:r>
              <a:rPr lang="en-US" dirty="0">
                <a:solidFill>
                  <a:srgbClr val="1F497D"/>
                </a:solidFill>
                <a:cs typeface="Arial" charset="0"/>
              </a:rPr>
              <a:t>             </a:t>
            </a:r>
            <a:endParaRPr lang="en-US" dirty="0" smtClean="0">
              <a:solidFill>
                <a:srgbClr val="1F497D"/>
              </a:solidFill>
              <a:cs typeface="Arial" charset="0"/>
            </a:endParaRPr>
          </a:p>
          <a:p>
            <a:pPr lvl="3" algn="ctr"/>
            <a:endParaRPr lang="en-US" dirty="0">
              <a:solidFill>
                <a:prstClr val="black"/>
              </a:solidFill>
              <a:cs typeface="Arial" charset="0"/>
            </a:endParaRPr>
          </a:p>
          <a:p>
            <a:pPr algn="ctr"/>
            <a:r>
              <a:rPr lang="en-US" dirty="0" smtClean="0">
                <a:solidFill>
                  <a:prstClr val="black"/>
                </a:solidFill>
                <a:cs typeface="Arial" charset="0"/>
              </a:rPr>
              <a:t>                           </a:t>
            </a:r>
            <a:endParaRPr lang="en-US" dirty="0">
              <a:solidFill>
                <a:prstClr val="black"/>
              </a:solidFill>
              <a:cs typeface="Arial" charset="0"/>
            </a:endParaRPr>
          </a:p>
        </p:txBody>
      </p:sp>
      <p:pic>
        <p:nvPicPr>
          <p:cNvPr id="6" name="Picture 3" descr="CloudCha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066800"/>
            <a:ext cx="4572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Cj041362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87859">
            <a:off x="1659522" y="1662685"/>
            <a:ext cx="1123951"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MCj041353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192" y="4312861"/>
            <a:ext cx="192193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MCj0398017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3201" y="3581400"/>
            <a:ext cx="1454151" cy="1094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88434" y="4764523"/>
            <a:ext cx="3050534" cy="1519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691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491"/>
            <a:ext cx="10972800" cy="747252"/>
          </a:xfrm>
        </p:spPr>
        <p:txBody>
          <a:bodyPr>
            <a:normAutofit fontScale="90000"/>
          </a:bodyPr>
          <a:lstStyle/>
          <a:p>
            <a:r>
              <a:rPr lang="en-US" dirty="0" smtClean="0"/>
              <a:t>What is </a:t>
            </a:r>
            <a:r>
              <a:rPr lang="en-US" dirty="0" smtClean="0">
                <a:hlinkClick r:id="rId3"/>
              </a:rPr>
              <a:t>Humidity</a:t>
            </a:r>
            <a:r>
              <a:rPr lang="en-US" dirty="0" smtClean="0"/>
              <a:t>?</a:t>
            </a:r>
            <a:endParaRPr lang="en-US" dirty="0"/>
          </a:p>
        </p:txBody>
      </p:sp>
      <p:sp>
        <p:nvSpPr>
          <p:cNvPr id="3" name="Content Placeholder 2"/>
          <p:cNvSpPr>
            <a:spLocks noGrp="1"/>
          </p:cNvSpPr>
          <p:nvPr>
            <p:ph idx="1"/>
          </p:nvPr>
        </p:nvSpPr>
        <p:spPr>
          <a:xfrm>
            <a:off x="609600" y="1012723"/>
            <a:ext cx="10972800" cy="5113441"/>
          </a:xfrm>
        </p:spPr>
        <p:txBody>
          <a:bodyPr>
            <a:normAutofit/>
          </a:bodyPr>
          <a:lstStyle/>
          <a:p>
            <a:pPr marL="0" indent="0">
              <a:buNone/>
            </a:pPr>
            <a:r>
              <a:rPr lang="en-US" dirty="0" smtClean="0">
                <a:hlinkClick r:id="rId4"/>
              </a:rPr>
              <a:t>Humidity</a:t>
            </a:r>
            <a:r>
              <a:rPr lang="en-US" dirty="0" smtClean="0"/>
              <a:t> is</a:t>
            </a:r>
          </a:p>
          <a:p>
            <a:pPr marL="0" indent="0">
              <a:buNone/>
            </a:pPr>
            <a:r>
              <a:rPr lang="en-US" dirty="0" smtClean="0"/>
              <a:t>the measure of how much water vapor is in the air. </a:t>
            </a:r>
          </a:p>
          <a:p>
            <a:pPr marL="0" indent="0">
              <a:buNone/>
            </a:pPr>
            <a:r>
              <a:rPr lang="en-US" dirty="0" smtClean="0"/>
              <a:t>It is determined by air temperature.</a:t>
            </a:r>
          </a:p>
          <a:p>
            <a:pPr marL="0" indent="0">
              <a:buNone/>
            </a:pPr>
            <a:r>
              <a:rPr lang="en-US" dirty="0" smtClean="0"/>
              <a:t>Warmer air holds more water.</a:t>
            </a:r>
          </a:p>
          <a:p>
            <a:pPr marL="0" indent="0">
              <a:buNone/>
            </a:pPr>
            <a:r>
              <a:rPr lang="en-US" dirty="0" smtClean="0"/>
              <a:t>Cooler air holds less water.</a:t>
            </a:r>
          </a:p>
          <a:p>
            <a:pPr marL="0" indent="0">
              <a:buNone/>
            </a:pPr>
            <a:r>
              <a:rPr lang="en-US" dirty="0" smtClean="0"/>
              <a:t>What tool is used to measure humidity?</a:t>
            </a:r>
            <a:endParaRPr lang="en-US" dirty="0" smtClean="0">
              <a:hlinkClick r:id="rId5"/>
            </a:endParaRPr>
          </a:p>
          <a:p>
            <a:r>
              <a:rPr lang="en-US" dirty="0" smtClean="0">
                <a:hlinkClick r:id="rId5"/>
              </a:rPr>
              <a:t>hygrometer</a:t>
            </a:r>
            <a:endParaRPr lang="en-US" dirty="0"/>
          </a:p>
        </p:txBody>
      </p:sp>
      <p:sp>
        <p:nvSpPr>
          <p:cNvPr id="4" name="Footer Placeholder 3"/>
          <p:cNvSpPr>
            <a:spLocks noGrp="1"/>
          </p:cNvSpPr>
          <p:nvPr>
            <p:ph type="ftr" sz="quarter" idx="11"/>
          </p:nvPr>
        </p:nvSpPr>
        <p:spPr/>
        <p:txBody>
          <a:bodyPr/>
          <a:lstStyle/>
          <a:p>
            <a:r>
              <a:rPr lang="en-US" smtClean="0"/>
              <a:t>Department of Science</a:t>
            </a:r>
            <a:endParaRPr lang="en-US" dirty="0"/>
          </a:p>
        </p:txBody>
      </p:sp>
      <p:pic>
        <p:nvPicPr>
          <p:cNvPr id="5" name="Picture 4"/>
          <p:cNvPicPr>
            <a:picLocks noChangeAspect="1"/>
          </p:cNvPicPr>
          <p:nvPr/>
        </p:nvPicPr>
        <p:blipFill>
          <a:blip r:embed="rId6"/>
          <a:stretch>
            <a:fillRect/>
          </a:stretch>
        </p:blipFill>
        <p:spPr>
          <a:xfrm>
            <a:off x="7626419" y="2149024"/>
            <a:ext cx="2901982" cy="2172341"/>
          </a:xfrm>
          <a:prstGeom prst="rect">
            <a:avLst/>
          </a:prstGeom>
        </p:spPr>
      </p:pic>
      <p:pic>
        <p:nvPicPr>
          <p:cNvPr id="6" name="Picture 5"/>
          <p:cNvPicPr>
            <a:picLocks noChangeAspect="1"/>
          </p:cNvPicPr>
          <p:nvPr/>
        </p:nvPicPr>
        <p:blipFill rotWithShape="1">
          <a:blip r:embed="rId7"/>
          <a:srcRect r="53722"/>
          <a:stretch/>
        </p:blipFill>
        <p:spPr>
          <a:xfrm>
            <a:off x="10665692" y="1441031"/>
            <a:ext cx="1479026" cy="3697452"/>
          </a:xfrm>
          <a:prstGeom prst="rect">
            <a:avLst/>
          </a:prstGeom>
        </p:spPr>
      </p:pic>
      <p:pic>
        <p:nvPicPr>
          <p:cNvPr id="7" name="Picture 6"/>
          <p:cNvPicPr>
            <a:picLocks noChangeAspect="1"/>
          </p:cNvPicPr>
          <p:nvPr/>
        </p:nvPicPr>
        <p:blipFill>
          <a:blip r:embed="rId8"/>
          <a:stretch>
            <a:fillRect/>
          </a:stretch>
        </p:blipFill>
        <p:spPr>
          <a:xfrm>
            <a:off x="7500177" y="4653244"/>
            <a:ext cx="2701253" cy="2028057"/>
          </a:xfrm>
          <a:prstGeom prst="rect">
            <a:avLst/>
          </a:prstGeom>
        </p:spPr>
      </p:pic>
      <p:pic>
        <p:nvPicPr>
          <p:cNvPr id="8" name="Picture 7"/>
          <p:cNvPicPr>
            <a:picLocks noChangeAspect="1"/>
          </p:cNvPicPr>
          <p:nvPr/>
        </p:nvPicPr>
        <p:blipFill>
          <a:blip r:embed="rId9"/>
          <a:stretch>
            <a:fillRect/>
          </a:stretch>
        </p:blipFill>
        <p:spPr>
          <a:xfrm>
            <a:off x="4829930" y="4653244"/>
            <a:ext cx="2005918" cy="1317968"/>
          </a:xfrm>
          <a:prstGeom prst="rect">
            <a:avLst/>
          </a:prstGeom>
        </p:spPr>
      </p:pic>
      <p:pic>
        <p:nvPicPr>
          <p:cNvPr id="10" name="Picture 9"/>
          <p:cNvPicPr>
            <a:picLocks noChangeAspect="1"/>
          </p:cNvPicPr>
          <p:nvPr/>
        </p:nvPicPr>
        <p:blipFill>
          <a:blip r:embed="rId10"/>
          <a:stretch>
            <a:fillRect/>
          </a:stretch>
        </p:blipFill>
        <p:spPr>
          <a:xfrm>
            <a:off x="2972149" y="4979052"/>
            <a:ext cx="1559861" cy="1559861"/>
          </a:xfrm>
          <a:prstGeom prst="rect">
            <a:avLst/>
          </a:prstGeom>
        </p:spPr>
      </p:pic>
      <p:pic>
        <p:nvPicPr>
          <p:cNvPr id="11" name="Picture 10"/>
          <p:cNvPicPr>
            <a:picLocks noChangeAspect="1"/>
          </p:cNvPicPr>
          <p:nvPr/>
        </p:nvPicPr>
        <p:blipFill>
          <a:blip r:embed="rId11"/>
          <a:stretch>
            <a:fillRect/>
          </a:stretch>
        </p:blipFill>
        <p:spPr>
          <a:xfrm>
            <a:off x="8642555" y="318679"/>
            <a:ext cx="1324676" cy="886329"/>
          </a:xfrm>
          <a:prstGeom prst="rect">
            <a:avLst/>
          </a:prstGeom>
        </p:spPr>
      </p:pic>
      <p:pic>
        <p:nvPicPr>
          <p:cNvPr id="12" name="Picture 11"/>
          <p:cNvPicPr>
            <a:picLocks noChangeAspect="1"/>
          </p:cNvPicPr>
          <p:nvPr/>
        </p:nvPicPr>
        <p:blipFill>
          <a:blip r:embed="rId12"/>
          <a:stretch>
            <a:fillRect/>
          </a:stretch>
        </p:blipFill>
        <p:spPr>
          <a:xfrm>
            <a:off x="10895757" y="-4412"/>
            <a:ext cx="1126114" cy="844586"/>
          </a:xfrm>
          <a:prstGeom prst="rect">
            <a:avLst/>
          </a:prstGeom>
        </p:spPr>
      </p:pic>
      <p:sp>
        <p:nvSpPr>
          <p:cNvPr id="13" name="TextBox 12"/>
          <p:cNvSpPr txBox="1"/>
          <p:nvPr/>
        </p:nvSpPr>
        <p:spPr>
          <a:xfrm>
            <a:off x="11080955" y="899149"/>
            <a:ext cx="965707" cy="369332"/>
          </a:xfrm>
          <a:prstGeom prst="rect">
            <a:avLst/>
          </a:prstGeom>
          <a:noFill/>
        </p:spPr>
        <p:txBody>
          <a:bodyPr wrap="square" rtlCol="0">
            <a:spAutoFit/>
          </a:bodyPr>
          <a:lstStyle/>
          <a:p>
            <a:r>
              <a:rPr lang="en-US" dirty="0" smtClean="0"/>
              <a:t>p. 128</a:t>
            </a:r>
            <a:endParaRPr lang="en-US" dirty="0"/>
          </a:p>
        </p:txBody>
      </p:sp>
    </p:spTree>
    <p:extLst>
      <p:ext uri="{BB962C8B-B14F-4D97-AF65-F5344CB8AC3E}">
        <p14:creationId xmlns:p14="http://schemas.microsoft.com/office/powerpoint/2010/main" val="1357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72532" y="95250"/>
            <a:ext cx="11717867" cy="457200"/>
          </a:xfrm>
        </p:spPr>
        <p:txBody>
          <a:bodyPr>
            <a:normAutofit fontScale="90000"/>
          </a:bodyPr>
          <a:lstStyle/>
          <a:p>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What are the basic </a:t>
            </a:r>
            <a:r>
              <a:rPr lang="en-US" sz="4000" dirty="0" smtClean="0">
                <a:hlinkClick r:id="rId3"/>
              </a:rPr>
              <a:t>Clouds</a:t>
            </a:r>
            <a:r>
              <a:rPr lang="en-US" sz="4000" dirty="0" smtClean="0">
                <a:hlinkClick r:id="rId4"/>
              </a:rPr>
              <a:t> </a:t>
            </a:r>
            <a:r>
              <a:rPr lang="en-US" sz="4000" b="1" dirty="0" smtClean="0">
                <a:solidFill>
                  <a:schemeClr val="tx1"/>
                </a:solidFill>
              </a:rPr>
              <a:t>?</a:t>
            </a:r>
            <a:r>
              <a:rPr lang="en-US" sz="4000" dirty="0" smtClean="0"/>
              <a:t/>
            </a:r>
            <a:br>
              <a:rPr lang="en-US" sz="4000" dirty="0" smtClean="0"/>
            </a:br>
            <a:endParaRPr lang="en-US" sz="1400" dirty="0" smtClean="0">
              <a:solidFill>
                <a:srgbClr val="FF0000"/>
              </a:solidFill>
            </a:endParaRPr>
          </a:p>
        </p:txBody>
      </p:sp>
      <p:sp>
        <p:nvSpPr>
          <p:cNvPr id="11267" name="Content Placeholder 2"/>
          <p:cNvSpPr>
            <a:spLocks noGrp="1"/>
          </p:cNvSpPr>
          <p:nvPr>
            <p:ph sz="half" idx="1"/>
          </p:nvPr>
        </p:nvSpPr>
        <p:spPr>
          <a:xfrm>
            <a:off x="1371600" y="3522133"/>
            <a:ext cx="3098800" cy="2409799"/>
          </a:xfrm>
        </p:spPr>
        <p:txBody>
          <a:bodyPr/>
          <a:lstStyle/>
          <a:p>
            <a:pPr marL="514350" indent="-514350">
              <a:buFontTx/>
              <a:buAutoNum type="arabicPeriod"/>
              <a:defRPr/>
            </a:pPr>
            <a:r>
              <a:rPr lang="en-US" b="1" dirty="0" smtClean="0"/>
              <a:t>Cumulus</a:t>
            </a:r>
          </a:p>
          <a:p>
            <a:pPr>
              <a:buFontTx/>
              <a:buNone/>
              <a:defRPr/>
            </a:pPr>
            <a:r>
              <a:rPr lang="en-US" b="1" dirty="0" smtClean="0"/>
              <a:t>2.  Cirrus</a:t>
            </a:r>
          </a:p>
          <a:p>
            <a:pPr marL="514350" indent="-514350">
              <a:buFontTx/>
              <a:buAutoNum type="arabicPeriod" startAt="3"/>
              <a:defRPr/>
            </a:pPr>
            <a:r>
              <a:rPr lang="en-US" b="1" dirty="0" smtClean="0"/>
              <a:t>Stratus</a:t>
            </a:r>
          </a:p>
          <a:p>
            <a:pPr marL="0" indent="0">
              <a:buNone/>
              <a:defRPr/>
            </a:pPr>
            <a:endParaRPr lang="en-US" sz="1800" b="1" dirty="0" smtClean="0"/>
          </a:p>
        </p:txBody>
      </p:sp>
      <p:sp>
        <p:nvSpPr>
          <p:cNvPr id="4" name="Content Placeholder 3"/>
          <p:cNvSpPr>
            <a:spLocks noGrp="1"/>
          </p:cNvSpPr>
          <p:nvPr>
            <p:ph sz="half" idx="2"/>
          </p:nvPr>
        </p:nvSpPr>
        <p:spPr>
          <a:xfrm>
            <a:off x="4572000" y="3429000"/>
            <a:ext cx="7416800" cy="3352800"/>
          </a:xfrm>
        </p:spPr>
        <p:txBody>
          <a:bodyPr/>
          <a:lstStyle/>
          <a:p>
            <a:pPr marL="514350" indent="-514350">
              <a:defRPr/>
            </a:pPr>
            <a:r>
              <a:rPr lang="en-US" dirty="0" smtClean="0"/>
              <a:t>fair weather” fluffy, white cotton ball clouds</a:t>
            </a:r>
          </a:p>
          <a:p>
            <a:pPr marL="514350" indent="-514350">
              <a:defRPr/>
            </a:pPr>
            <a:r>
              <a:rPr lang="en-US" dirty="0" smtClean="0"/>
              <a:t>Feathery like ice clouds</a:t>
            </a:r>
          </a:p>
          <a:p>
            <a:pPr marL="514350" indent="-514350">
              <a:defRPr/>
            </a:pPr>
            <a:r>
              <a:rPr lang="en-US" dirty="0" smtClean="0"/>
              <a:t>Grayish clouds that can cover the whole sky producing little precipitation</a:t>
            </a:r>
          </a:p>
          <a:p>
            <a:pPr>
              <a:defRPr/>
            </a:pPr>
            <a:endParaRPr lang="en-US" dirty="0"/>
          </a:p>
        </p:txBody>
      </p:sp>
      <p:pic>
        <p:nvPicPr>
          <p:cNvPr id="11269" name="Picture 3" descr="CloudCha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0399" y="939800"/>
            <a:ext cx="8619067"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1064142" y="65071"/>
            <a:ext cx="1127858" cy="847417"/>
          </a:xfrm>
          <a:prstGeom prst="rect">
            <a:avLst/>
          </a:prstGeom>
        </p:spPr>
      </p:pic>
      <p:sp>
        <p:nvSpPr>
          <p:cNvPr id="5" name="TextBox 4"/>
          <p:cNvSpPr txBox="1"/>
          <p:nvPr/>
        </p:nvSpPr>
        <p:spPr>
          <a:xfrm>
            <a:off x="11202219" y="1091381"/>
            <a:ext cx="786581" cy="369332"/>
          </a:xfrm>
          <a:prstGeom prst="rect">
            <a:avLst/>
          </a:prstGeom>
          <a:noFill/>
        </p:spPr>
        <p:txBody>
          <a:bodyPr wrap="square" rtlCol="0">
            <a:spAutoFit/>
          </a:bodyPr>
          <a:lstStyle/>
          <a:p>
            <a:r>
              <a:rPr lang="en-US" dirty="0" smtClean="0"/>
              <a:t>p. 129</a:t>
            </a:r>
            <a:endParaRPr lang="en-US" dirty="0"/>
          </a:p>
        </p:txBody>
      </p:sp>
      <p:sp>
        <p:nvSpPr>
          <p:cNvPr id="2" name="TextBox 1"/>
          <p:cNvSpPr txBox="1"/>
          <p:nvPr/>
        </p:nvSpPr>
        <p:spPr>
          <a:xfrm>
            <a:off x="2921000" y="6215591"/>
            <a:ext cx="6958012" cy="461665"/>
          </a:xfrm>
          <a:prstGeom prst="rect">
            <a:avLst/>
          </a:prstGeom>
          <a:noFill/>
        </p:spPr>
        <p:txBody>
          <a:bodyPr wrap="square" rtlCol="0">
            <a:spAutoFit/>
          </a:bodyPr>
          <a:lstStyle/>
          <a:p>
            <a:r>
              <a:rPr lang="en-US" sz="2400" dirty="0" smtClean="0"/>
              <a:t>Try </a:t>
            </a:r>
            <a:r>
              <a:rPr lang="en-US" sz="2400" i="1" dirty="0" smtClean="0"/>
              <a:t>You Tube</a:t>
            </a:r>
            <a:r>
              <a:rPr lang="en-US" sz="2400" dirty="0" smtClean="0"/>
              <a:t>: </a:t>
            </a:r>
            <a:r>
              <a:rPr lang="en-US" sz="2400" dirty="0" smtClean="0">
                <a:hlinkClick r:id="rId7"/>
              </a:rPr>
              <a:t>Cloud in a Jar Experiment </a:t>
            </a:r>
            <a:endParaRPr lang="en-US" sz="2400" dirty="0"/>
          </a:p>
        </p:txBody>
      </p:sp>
    </p:spTree>
    <p:extLst>
      <p:ext uri="{BB962C8B-B14F-4D97-AF65-F5344CB8AC3E}">
        <p14:creationId xmlns:p14="http://schemas.microsoft.com/office/powerpoint/2010/main" val="12874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dissolv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11267" grpId="0" build="p">
        <p:tmplLst>
          <p:tmpl lvl="1">
            <p:tnLst>
              <p:par>
                <p:cTn presetID="10" presetClass="entr" presetSubtype="0"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Lst>
      </p:bldP>
      <p:bldP spid="11267" grpId="1" build="p">
        <p:tmplLst>
          <p:tmpl lvl="1">
            <p:tnLst>
              <p:par>
                <p:cTn presetID="10" presetClass="entr" presetSubtype="0" fill="hold" nodeType="click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267"/>
                        </p:tgtEl>
                        <p:attrNameLst>
                          <p:attrName>style.visibility</p:attrName>
                        </p:attrNameLst>
                      </p:cBhvr>
                      <p:to>
                        <p:strVal val="visible"/>
                      </p:to>
                    </p:set>
                    <p:animEffect transition="in" filter="fade">
                      <p:cBhvr>
                        <p:cTn dur="2000"/>
                        <p:tgtEl>
                          <p:spTgt spid="11267"/>
                        </p:tgtEl>
                      </p:cBhvr>
                    </p:animEffect>
                  </p:childTnLst>
                </p:cTn>
              </p:par>
            </p:tnLst>
          </p:tmpl>
        </p:tmplLst>
      </p:bldP>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P spid="4" grpId="1"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b="1" dirty="0" smtClean="0"/>
              <a:t>           </a:t>
            </a:r>
            <a:r>
              <a:rPr lang="en-US" b="1" dirty="0" smtClean="0">
                <a:hlinkClick r:id="rId3"/>
              </a:rPr>
              <a:t>Cirrus</a:t>
            </a:r>
            <a:r>
              <a:rPr lang="en-US" b="1" dirty="0" smtClean="0"/>
              <a:t> Clouds</a:t>
            </a:r>
            <a:br>
              <a:rPr lang="en-US" b="1" dirty="0" smtClean="0"/>
            </a:br>
            <a:r>
              <a:rPr lang="en-US" sz="2800" b="1" dirty="0" smtClean="0">
                <a:solidFill>
                  <a:schemeClr val="accent2"/>
                </a:solidFill>
              </a:rPr>
              <a:t>                 High Level Clouds</a:t>
            </a:r>
            <a:endParaRPr lang="en-US" sz="2800" dirty="0" smtClean="0"/>
          </a:p>
        </p:txBody>
      </p:sp>
      <p:sp>
        <p:nvSpPr>
          <p:cNvPr id="15363" name="Content Placeholder 2"/>
          <p:cNvSpPr>
            <a:spLocks noGrp="1"/>
          </p:cNvSpPr>
          <p:nvPr>
            <p:ph idx="1"/>
          </p:nvPr>
        </p:nvSpPr>
        <p:spPr>
          <a:xfrm>
            <a:off x="304800" y="1778000"/>
            <a:ext cx="11404360" cy="4348164"/>
          </a:xfrm>
        </p:spPr>
        <p:txBody>
          <a:bodyPr/>
          <a:lstStyle/>
          <a:p>
            <a:pPr marL="0" indent="0">
              <a:buNone/>
            </a:pPr>
            <a:endParaRPr lang="en-US" b="1" dirty="0" smtClean="0"/>
          </a:p>
          <a:p>
            <a:r>
              <a:rPr lang="en-US" b="1" dirty="0" smtClean="0"/>
              <a:t>Cirrus clouds</a:t>
            </a:r>
            <a:r>
              <a:rPr lang="en-US" dirty="0" smtClean="0"/>
              <a:t> are </a:t>
            </a:r>
            <a:r>
              <a:rPr lang="en-US" b="1" dirty="0" smtClean="0"/>
              <a:t>ice clouds</a:t>
            </a:r>
            <a:r>
              <a:rPr lang="en-US" dirty="0" smtClean="0"/>
              <a:t>. </a:t>
            </a:r>
          </a:p>
          <a:p>
            <a:r>
              <a:rPr lang="en-US" dirty="0" smtClean="0"/>
              <a:t>They can look like delicate white feathers or streamers. </a:t>
            </a:r>
          </a:p>
          <a:p>
            <a:r>
              <a:rPr lang="en-US" dirty="0" smtClean="0"/>
              <a:t>They are always </a:t>
            </a:r>
            <a:r>
              <a:rPr lang="en-US" b="1" dirty="0" smtClean="0"/>
              <a:t>more than three miles up </a:t>
            </a:r>
            <a:r>
              <a:rPr lang="en-US" dirty="0" smtClean="0"/>
              <a:t>where the </a:t>
            </a:r>
            <a:r>
              <a:rPr lang="en-US" b="1" dirty="0" smtClean="0"/>
              <a:t>temperature is below freezing</a:t>
            </a:r>
            <a:r>
              <a:rPr lang="en-US" dirty="0" smtClean="0"/>
              <a:t>, even in summer.</a:t>
            </a:r>
          </a:p>
          <a:p>
            <a:r>
              <a:rPr lang="en-US" dirty="0" smtClean="0"/>
              <a:t> Wind currents twist and spread the ice crystals into wispy strands.</a:t>
            </a:r>
          </a:p>
        </p:txBody>
      </p:sp>
      <p:pic>
        <p:nvPicPr>
          <p:cNvPr id="4" name="Picture 3" descr="cirrus_thumb.jpg"/>
          <p:cNvPicPr>
            <a:picLocks noChangeAspect="1"/>
          </p:cNvPicPr>
          <p:nvPr/>
        </p:nvPicPr>
        <p:blipFill>
          <a:blip r:embed="rId4" cstate="print"/>
          <a:stretch>
            <a:fillRect/>
          </a:stretch>
        </p:blipFill>
        <p:spPr>
          <a:xfrm>
            <a:off x="1490132" y="254076"/>
            <a:ext cx="3437815" cy="1896457"/>
          </a:xfrm>
          <a:prstGeom prst="rect">
            <a:avLst/>
          </a:prstGeom>
          <a:ln>
            <a:noFill/>
          </a:ln>
          <a:effectLst>
            <a:softEdge rad="112500"/>
          </a:effectLst>
        </p:spPr>
      </p:pic>
      <p:pic>
        <p:nvPicPr>
          <p:cNvPr id="153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966" y="279399"/>
            <a:ext cx="3430500"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47752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9570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tmplLst>
          <p:tmpl lvl="1">
            <p:tnLst>
              <p:par>
                <p:cTn presetID="10" presetClass="entr" presetSubtype="0" fill="hold" nodeType="click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b="1" dirty="0" smtClean="0">
                <a:hlinkClick r:id="rId3"/>
              </a:rPr>
              <a:t>Stratus</a:t>
            </a:r>
            <a:r>
              <a:rPr lang="en-US" b="1" dirty="0" smtClean="0"/>
              <a:t> Clouds</a:t>
            </a:r>
            <a:r>
              <a:rPr lang="en-US" sz="3600" b="1" dirty="0" smtClean="0"/>
              <a:t/>
            </a:r>
            <a:br>
              <a:rPr lang="en-US" sz="3600" b="1" dirty="0" smtClean="0"/>
            </a:br>
            <a:r>
              <a:rPr lang="en-US" sz="3600" b="1" dirty="0" smtClean="0">
                <a:solidFill>
                  <a:schemeClr val="accent2"/>
                </a:solidFill>
              </a:rPr>
              <a:t> </a:t>
            </a:r>
            <a:r>
              <a:rPr lang="en-US" sz="2800" b="1" dirty="0" smtClean="0">
                <a:solidFill>
                  <a:schemeClr val="accent2"/>
                </a:solidFill>
              </a:rPr>
              <a:t>Low Level Clouds</a:t>
            </a:r>
            <a:endParaRPr lang="en-US" sz="2800" dirty="0" smtClean="0"/>
          </a:p>
        </p:txBody>
      </p:sp>
      <p:sp>
        <p:nvSpPr>
          <p:cNvPr id="12291" name="Content Placeholder 2"/>
          <p:cNvSpPr>
            <a:spLocks noGrp="1"/>
          </p:cNvSpPr>
          <p:nvPr>
            <p:ph idx="1"/>
          </p:nvPr>
        </p:nvSpPr>
        <p:spPr/>
        <p:txBody>
          <a:bodyPr/>
          <a:lstStyle/>
          <a:p>
            <a:endParaRPr lang="en-US" b="1" dirty="0" smtClean="0"/>
          </a:p>
          <a:p>
            <a:r>
              <a:rPr lang="en-US" b="1" dirty="0" smtClean="0"/>
              <a:t>Stratus clouds</a:t>
            </a:r>
            <a:r>
              <a:rPr lang="en-US" dirty="0" smtClean="0"/>
              <a:t> often look like grayish sheets covering the whole sky.</a:t>
            </a:r>
          </a:p>
          <a:p>
            <a:r>
              <a:rPr lang="en-US"/>
              <a:t>T</a:t>
            </a:r>
            <a:r>
              <a:rPr lang="en-US" smtClean="0"/>
              <a:t>hey </a:t>
            </a:r>
            <a:r>
              <a:rPr lang="en-US" dirty="0" smtClean="0"/>
              <a:t>seldom produce much rain or snow. </a:t>
            </a:r>
          </a:p>
          <a:p>
            <a:r>
              <a:rPr lang="en-US" dirty="0" smtClean="0"/>
              <a:t>Sometimes, in the mountains or hills, these clouds appear to be fog.</a:t>
            </a:r>
          </a:p>
        </p:txBody>
      </p:sp>
      <p:pic>
        <p:nvPicPr>
          <p:cNvPr id="12292" name="Picture 3" descr="stratus_thum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4267" y="414867"/>
            <a:ext cx="2311400"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801" y="304800"/>
            <a:ext cx="3086100"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132" y="5130801"/>
            <a:ext cx="2404533" cy="1169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2540000" y="6245225"/>
            <a:ext cx="5486400" cy="476250"/>
          </a:xfrm>
        </p:spPr>
        <p:txBody>
          <a:bodyPr/>
          <a:lstStyle/>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21326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fade">
                                      <p:cBhvr>
                                        <p:cTn id="11" dur="500"/>
                                        <p:tgtEl>
                                          <p:spTgt spid="1229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hlinkClick r:id="rId3"/>
              </a:rPr>
              <a:t>Cumulus</a:t>
            </a:r>
            <a:r>
              <a:rPr lang="en-US" dirty="0" smtClean="0"/>
              <a:t> Clouds </a:t>
            </a:r>
            <a:br>
              <a:rPr lang="en-US" dirty="0" smtClean="0"/>
            </a:br>
            <a:r>
              <a:rPr lang="en-US" sz="2800" dirty="0" smtClean="0">
                <a:solidFill>
                  <a:schemeClr val="accent2"/>
                </a:solidFill>
              </a:rPr>
              <a:t>Mid Level Clouds</a:t>
            </a:r>
            <a:endParaRPr lang="en-US" dirty="0" smtClean="0"/>
          </a:p>
        </p:txBody>
      </p:sp>
      <p:sp>
        <p:nvSpPr>
          <p:cNvPr id="13315" name="Content Placeholder 2"/>
          <p:cNvSpPr>
            <a:spLocks noGrp="1"/>
          </p:cNvSpPr>
          <p:nvPr>
            <p:ph idx="1"/>
          </p:nvPr>
        </p:nvSpPr>
        <p:spPr>
          <a:xfrm>
            <a:off x="609600" y="1828801"/>
            <a:ext cx="10972800" cy="4297363"/>
          </a:xfrm>
        </p:spPr>
        <p:txBody>
          <a:bodyPr/>
          <a:lstStyle/>
          <a:p>
            <a:r>
              <a:rPr lang="en-US" b="1" dirty="0" smtClean="0"/>
              <a:t>Cumulus clouds</a:t>
            </a:r>
            <a:r>
              <a:rPr lang="en-US" dirty="0" smtClean="0"/>
              <a:t> are the </a:t>
            </a:r>
            <a:r>
              <a:rPr lang="en-US" b="1" dirty="0" smtClean="0"/>
              <a:t>fluffy, white </a:t>
            </a:r>
            <a:r>
              <a:rPr lang="en-US" dirty="0" smtClean="0"/>
              <a:t>cotton ball or </a:t>
            </a:r>
            <a:r>
              <a:rPr lang="en-US" b="1" dirty="0" smtClean="0"/>
              <a:t>cauliflower-looking clouds</a:t>
            </a:r>
            <a:r>
              <a:rPr lang="en-US" dirty="0" smtClean="0"/>
              <a:t> with sharp outlines.</a:t>
            </a:r>
          </a:p>
          <a:p>
            <a:r>
              <a:rPr lang="en-US" dirty="0" smtClean="0"/>
              <a:t> They are </a:t>
            </a:r>
            <a:r>
              <a:rPr lang="en-US" b="1" dirty="0" smtClean="0"/>
              <a:t>"fair weather clouds" </a:t>
            </a:r>
            <a:r>
              <a:rPr lang="en-US" dirty="0" smtClean="0"/>
              <a:t>and they are fun to watch as they grow and change in shape and size. </a:t>
            </a:r>
          </a:p>
          <a:p>
            <a:r>
              <a:rPr lang="en-US" dirty="0" smtClean="0"/>
              <a:t>Cumulus clouds make beautiful sunsets.</a:t>
            </a:r>
          </a:p>
        </p:txBody>
      </p:sp>
      <p:pic>
        <p:nvPicPr>
          <p:cNvPr id="13316" name="Picture 3" descr="cumulus_thum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3449" y="321733"/>
            <a:ext cx="2366684" cy="111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152400"/>
            <a:ext cx="2654300" cy="129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5" descr="cumulus_sunset_thum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78800" y="3793066"/>
            <a:ext cx="30480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454400" y="6245225"/>
            <a:ext cx="4572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10274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tmplLst>
          <p:tmpl lvl="1">
            <p:tnLst>
              <p:par>
                <p:cTn presetID="10" presetClass="entr" presetSubtype="0" fill="hold" nodeType="click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2000"/>
                        <p:tgtEl>
                          <p:spTgt spid="133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2000"/>
                        <p:tgtEl>
                          <p:spTgt spid="133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2000"/>
                        <p:tgtEl>
                          <p:spTgt spid="133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2000"/>
                        <p:tgtEl>
                          <p:spTgt spid="133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2000"/>
                        <p:tgtEl>
                          <p:spTgt spid="13315"/>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z="4000" b="1" dirty="0" smtClean="0"/>
              <a:t>   </a:t>
            </a:r>
            <a:r>
              <a:rPr lang="en-US" sz="4000" b="1" dirty="0" smtClean="0">
                <a:hlinkClick r:id="rId3"/>
              </a:rPr>
              <a:t>Cumulonimbus</a:t>
            </a:r>
            <a:r>
              <a:rPr lang="en-US" sz="4000" b="1" dirty="0" smtClean="0"/>
              <a:t> </a:t>
            </a:r>
            <a:br>
              <a:rPr lang="en-US" sz="4000" b="1" dirty="0" smtClean="0"/>
            </a:br>
            <a:r>
              <a:rPr lang="en-US" sz="4000" b="1" dirty="0" smtClean="0">
                <a:solidFill>
                  <a:schemeClr val="accent2"/>
                </a:solidFill>
              </a:rPr>
              <a:t>    </a:t>
            </a:r>
            <a:r>
              <a:rPr lang="en-US" sz="2800" b="1" dirty="0" smtClean="0">
                <a:solidFill>
                  <a:schemeClr val="accent2"/>
                </a:solidFill>
              </a:rPr>
              <a:t>Mid Level Clouds</a:t>
            </a:r>
            <a:endParaRPr lang="en-US" sz="2800" dirty="0" smtClean="0"/>
          </a:p>
        </p:txBody>
      </p:sp>
      <p:sp>
        <p:nvSpPr>
          <p:cNvPr id="14339" name="Content Placeholder 2"/>
          <p:cNvSpPr>
            <a:spLocks noGrp="1"/>
          </p:cNvSpPr>
          <p:nvPr>
            <p:ph idx="1"/>
          </p:nvPr>
        </p:nvSpPr>
        <p:spPr>
          <a:xfrm>
            <a:off x="304800" y="1295400"/>
            <a:ext cx="11582400" cy="5410200"/>
          </a:xfrm>
        </p:spPr>
        <p:txBody>
          <a:bodyPr/>
          <a:lstStyle/>
          <a:p>
            <a:pPr indent="0">
              <a:buFontTx/>
              <a:buNone/>
            </a:pPr>
            <a:endParaRPr lang="en-US" sz="2800" b="1" dirty="0" smtClean="0"/>
          </a:p>
          <a:p>
            <a:pPr indent="0"/>
            <a:r>
              <a:rPr lang="en-US" sz="2800" b="1" dirty="0" smtClean="0"/>
              <a:t>Cumulonimbus clouds</a:t>
            </a:r>
            <a:r>
              <a:rPr lang="en-US" sz="2800" dirty="0" smtClean="0"/>
              <a:t> are a sure </a:t>
            </a:r>
            <a:r>
              <a:rPr lang="en-US" sz="2800" b="1" dirty="0" smtClean="0"/>
              <a:t>sign of bad weather to come</a:t>
            </a:r>
            <a:r>
              <a:rPr lang="en-US" sz="2800" dirty="0" smtClean="0"/>
              <a:t>.  </a:t>
            </a:r>
          </a:p>
          <a:p>
            <a:pPr indent="0"/>
            <a:r>
              <a:rPr lang="en-US" sz="2800" dirty="0" smtClean="0"/>
              <a:t>These clouds </a:t>
            </a:r>
            <a:r>
              <a:rPr lang="en-US" sz="2800" b="1" dirty="0" smtClean="0"/>
              <a:t>build up on hot days when warm, wet air rises</a:t>
            </a:r>
            <a:r>
              <a:rPr lang="en-US" sz="2800" dirty="0" smtClean="0"/>
              <a:t> very high into the sky. </a:t>
            </a:r>
          </a:p>
          <a:p>
            <a:pPr indent="0"/>
            <a:r>
              <a:rPr lang="en-US" sz="2800" dirty="0" smtClean="0"/>
              <a:t>Up and down </a:t>
            </a:r>
            <a:r>
              <a:rPr lang="en-US" sz="2800" b="1" dirty="0" smtClean="0"/>
              <a:t>winds within the cloud </a:t>
            </a:r>
            <a:r>
              <a:rPr lang="en-US" sz="2800" dirty="0" smtClean="0"/>
              <a:t>may </a:t>
            </a:r>
            <a:r>
              <a:rPr lang="en-US" sz="2800" b="1" dirty="0" smtClean="0"/>
              <a:t>push water droplets up to very cold parts</a:t>
            </a:r>
            <a:r>
              <a:rPr lang="en-US" sz="2800" dirty="0" smtClean="0"/>
              <a:t> of the atmosphere, </a:t>
            </a:r>
            <a:r>
              <a:rPr lang="en-US" sz="2800" b="1" dirty="0" smtClean="0"/>
              <a:t>where they freeze</a:t>
            </a:r>
            <a:r>
              <a:rPr lang="en-US" sz="2800" dirty="0" smtClean="0"/>
              <a:t>. </a:t>
            </a:r>
          </a:p>
          <a:p>
            <a:pPr indent="0"/>
            <a:r>
              <a:rPr lang="en-US" sz="2800" dirty="0" smtClean="0"/>
              <a:t>When the </a:t>
            </a:r>
            <a:r>
              <a:rPr lang="en-US" sz="2800" b="1" dirty="0" smtClean="0"/>
              <a:t>ice drops come back down</a:t>
            </a:r>
            <a:r>
              <a:rPr lang="en-US" sz="2800" dirty="0" smtClean="0"/>
              <a:t>, they </a:t>
            </a:r>
            <a:r>
              <a:rPr lang="en-US" sz="2800" b="1" dirty="0" smtClean="0"/>
              <a:t>get another coating of water</a:t>
            </a:r>
            <a:r>
              <a:rPr lang="en-US" sz="2800" dirty="0" smtClean="0"/>
              <a:t> and are </a:t>
            </a:r>
            <a:r>
              <a:rPr lang="en-US" sz="2800" b="1" dirty="0" smtClean="0"/>
              <a:t>pushed back up to freeze again</a:t>
            </a:r>
            <a:r>
              <a:rPr lang="en-US" sz="2800" dirty="0" smtClean="0"/>
              <a:t>. Finally, they get too heavy to stay in the cloud and </a:t>
            </a:r>
            <a:r>
              <a:rPr lang="en-US" sz="2800" b="1" dirty="0" smtClean="0"/>
              <a:t>fall to the Earth as hail.</a:t>
            </a:r>
            <a:r>
              <a:rPr lang="en-US" sz="2800" dirty="0" smtClean="0"/>
              <a:t> </a:t>
            </a:r>
          </a:p>
        </p:txBody>
      </p:sp>
      <p:pic>
        <p:nvPicPr>
          <p:cNvPr id="14340" name="Picture 3" descr="cumulonimbus_thum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0800" y="194733"/>
            <a:ext cx="2844800"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descr="indiepassclou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0134" y="118534"/>
            <a:ext cx="2743200"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54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tmplLst>
          <p:tmpl lvl="1">
            <p:tnLst>
              <p:par>
                <p:cTn presetID="10" presetClass="entr" presetSubtype="0" fill="hold" nodeType="click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fade">
                      <p:cBhvr>
                        <p:cTn dur="2000"/>
                        <p:tgtEl>
                          <p:spTgt spid="143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fade">
                      <p:cBhvr>
                        <p:cTn dur="2000"/>
                        <p:tgtEl>
                          <p:spTgt spid="143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fade">
                      <p:cBhvr>
                        <p:cTn dur="2000"/>
                        <p:tgtEl>
                          <p:spTgt spid="143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fade">
                      <p:cBhvr>
                        <p:cTn dur="2000"/>
                        <p:tgtEl>
                          <p:spTgt spid="143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339"/>
                        </p:tgtEl>
                        <p:attrNameLst>
                          <p:attrName>style.visibility</p:attrName>
                        </p:attrNameLst>
                      </p:cBhvr>
                      <p:to>
                        <p:strVal val="visible"/>
                      </p:to>
                    </p:set>
                    <p:animEffect transition="in" filter="fade">
                      <p:cBhvr>
                        <p:cTn dur="2000"/>
                        <p:tgtEl>
                          <p:spTgt spid="14339"/>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10972800" cy="533400"/>
          </a:xfrm>
        </p:spPr>
        <p:txBody>
          <a:bodyPr>
            <a:normAutofit fontScale="90000"/>
          </a:bodyPr>
          <a:lstStyle/>
          <a:p>
            <a:r>
              <a:rPr lang="en-US" dirty="0" smtClean="0">
                <a:hlinkClick r:id="rId3"/>
              </a:rPr>
              <a:t/>
            </a:r>
            <a:br>
              <a:rPr lang="en-US" dirty="0" smtClean="0">
                <a:hlinkClick r:id="rId3"/>
              </a:rPr>
            </a:br>
            <a:r>
              <a:rPr lang="en-US" dirty="0" smtClean="0">
                <a:hlinkClick r:id="rId3"/>
              </a:rPr>
              <a:t> </a:t>
            </a:r>
            <a:br>
              <a:rPr lang="en-US" dirty="0" smtClean="0">
                <a:hlinkClick r:id="rId3"/>
              </a:rPr>
            </a:br>
            <a:r>
              <a:rPr lang="en-US" sz="2800" dirty="0" smtClean="0">
                <a:hlinkClick r:id="rId3"/>
              </a:rPr>
              <a:t>Clouds in Art Activity</a:t>
            </a:r>
            <a:r>
              <a:rPr lang="en-US" sz="2800" dirty="0" smtClean="0"/>
              <a:t> </a:t>
            </a:r>
            <a:r>
              <a:rPr lang="en-US" sz="1400" dirty="0" smtClean="0">
                <a:solidFill>
                  <a:srgbClr val="FF0000"/>
                </a:solidFill>
              </a:rPr>
              <a:t>Using the S’COOL Cloud Chart </a:t>
            </a:r>
            <a:br>
              <a:rPr lang="en-US" sz="1400" dirty="0" smtClean="0">
                <a:solidFill>
                  <a:srgbClr val="FF0000"/>
                </a:solidFill>
              </a:rPr>
            </a:br>
            <a:r>
              <a:rPr lang="en-US" dirty="0" smtClean="0"/>
              <a:t/>
            </a:r>
            <a:br>
              <a:rPr lang="en-US" dirty="0" smtClean="0"/>
            </a:br>
            <a:endParaRPr lang="en-US" dirty="0" smtClean="0"/>
          </a:p>
        </p:txBody>
      </p:sp>
      <p:sp>
        <p:nvSpPr>
          <p:cNvPr id="16387" name="Content Placeholder 2"/>
          <p:cNvSpPr>
            <a:spLocks noGrp="1"/>
          </p:cNvSpPr>
          <p:nvPr>
            <p:ph sz="half" idx="1"/>
          </p:nvPr>
        </p:nvSpPr>
        <p:spPr>
          <a:xfrm>
            <a:off x="203200" y="3657601"/>
            <a:ext cx="4673600" cy="2468563"/>
          </a:xfrm>
        </p:spPr>
        <p:txBody>
          <a:bodyPr>
            <a:normAutofit fontScale="92500" lnSpcReduction="10000"/>
          </a:bodyPr>
          <a:lstStyle/>
          <a:p>
            <a:pPr>
              <a:buFontTx/>
              <a:buNone/>
            </a:pPr>
            <a:r>
              <a:rPr lang="en-US" dirty="0" smtClean="0"/>
              <a:t>1. Cumulus</a:t>
            </a:r>
          </a:p>
          <a:p>
            <a:pPr>
              <a:buFontTx/>
              <a:buNone/>
            </a:pPr>
            <a:r>
              <a:rPr lang="en-US" dirty="0" smtClean="0"/>
              <a:t>2. Cirrus</a:t>
            </a:r>
          </a:p>
          <a:p>
            <a:pPr>
              <a:buFontTx/>
              <a:buNone/>
            </a:pPr>
            <a:r>
              <a:rPr lang="en-US" dirty="0" smtClean="0"/>
              <a:t>3. Stratus</a:t>
            </a:r>
          </a:p>
          <a:p>
            <a:pPr>
              <a:buFontTx/>
              <a:buNone/>
            </a:pPr>
            <a:r>
              <a:rPr lang="en-US" dirty="0" smtClean="0"/>
              <a:t>4. Cumulonimbus</a:t>
            </a:r>
          </a:p>
        </p:txBody>
      </p:sp>
      <p:sp>
        <p:nvSpPr>
          <p:cNvPr id="16388" name="Content Placeholder 3"/>
          <p:cNvSpPr>
            <a:spLocks noGrp="1"/>
          </p:cNvSpPr>
          <p:nvPr>
            <p:ph sz="half" idx="2"/>
          </p:nvPr>
        </p:nvSpPr>
        <p:spPr>
          <a:xfrm>
            <a:off x="5181600" y="3505201"/>
            <a:ext cx="6807200" cy="2620963"/>
          </a:xfrm>
        </p:spPr>
        <p:txBody>
          <a:bodyPr>
            <a:normAutofit fontScale="92500" lnSpcReduction="10000"/>
          </a:bodyPr>
          <a:lstStyle/>
          <a:p>
            <a:pPr marL="514350" indent="-514350">
              <a:buFontTx/>
              <a:buAutoNum type="alphaUcPeriod"/>
            </a:pPr>
            <a:r>
              <a:rPr lang="en-US" dirty="0" smtClean="0"/>
              <a:t>thunderstorm clouds</a:t>
            </a:r>
          </a:p>
          <a:p>
            <a:pPr marL="514350" indent="-514350">
              <a:buFontTx/>
              <a:buAutoNum type="alphaUcPeriod"/>
            </a:pPr>
            <a:r>
              <a:rPr lang="en-US" dirty="0"/>
              <a:t>f</a:t>
            </a:r>
            <a:r>
              <a:rPr lang="en-US" dirty="0" smtClean="0"/>
              <a:t>eathery like ice clouds</a:t>
            </a:r>
          </a:p>
          <a:p>
            <a:pPr marL="514350" indent="-514350">
              <a:buFontTx/>
              <a:buAutoNum type="alphaUcPeriod"/>
            </a:pPr>
            <a:r>
              <a:rPr lang="en-US" dirty="0"/>
              <a:t>a</a:t>
            </a:r>
            <a:r>
              <a:rPr lang="en-US" dirty="0" smtClean="0"/>
              <a:t> fair weather” fluffy, white cotton ball like clouds</a:t>
            </a:r>
          </a:p>
          <a:p>
            <a:pPr marL="514350" indent="-514350">
              <a:buFontTx/>
              <a:buAutoNum type="alphaUcPeriod"/>
            </a:pPr>
            <a:r>
              <a:rPr lang="en-US" dirty="0" smtClean="0"/>
              <a:t>grayish cloud layers that can cover the whole sky producing little precipitation</a:t>
            </a:r>
          </a:p>
          <a:p>
            <a:pPr marL="514350" indent="-514350"/>
            <a:endParaRPr lang="en-US" dirty="0" smtClean="0"/>
          </a:p>
        </p:txBody>
      </p:sp>
      <p:pic>
        <p:nvPicPr>
          <p:cNvPr id="16389" name="Picture 3" descr="CloudCha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914400"/>
            <a:ext cx="545253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Box 6"/>
          <p:cNvSpPr txBox="1">
            <a:spLocks noChangeArrowheads="1"/>
          </p:cNvSpPr>
          <p:nvPr/>
        </p:nvSpPr>
        <p:spPr bwMode="auto">
          <a:xfrm>
            <a:off x="1016000" y="2819401"/>
            <a:ext cx="9855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dirty="0">
                <a:solidFill>
                  <a:srgbClr val="000000"/>
                </a:solidFill>
                <a:hlinkClick r:id="rId5"/>
              </a:rPr>
              <a:t>Clouds</a:t>
            </a:r>
            <a:r>
              <a:rPr lang="en-US" sz="2800" dirty="0">
                <a:solidFill>
                  <a:srgbClr val="000000"/>
                </a:solidFill>
                <a:hlinkClick r:id="rId6"/>
              </a:rPr>
              <a:t> </a:t>
            </a:r>
            <a:r>
              <a:rPr lang="en-US" sz="2800" b="1" dirty="0" smtClean="0">
                <a:solidFill>
                  <a:srgbClr val="000000"/>
                </a:solidFill>
              </a:rPr>
              <a:t>Type </a:t>
            </a:r>
            <a:r>
              <a:rPr lang="en-US" sz="2800" b="1" dirty="0">
                <a:solidFill>
                  <a:srgbClr val="000000"/>
                </a:solidFill>
              </a:rPr>
              <a:t>Quiz:  Match both Columns</a:t>
            </a:r>
          </a:p>
        </p:txBody>
      </p:sp>
      <p:sp>
        <p:nvSpPr>
          <p:cNvPr id="2" name="Footer Placeholder 1"/>
          <p:cNvSpPr>
            <a:spLocks noGrp="1"/>
          </p:cNvSpPr>
          <p:nvPr>
            <p:ph type="ftr" sz="quarter" idx="11"/>
          </p:nvPr>
        </p:nvSpPr>
        <p:spPr>
          <a:xfrm>
            <a:off x="304800" y="6245225"/>
            <a:ext cx="5080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1404209147"/>
      </p:ext>
    </p:extLst>
  </p:cSld>
  <p:clrMapOvr>
    <a:masterClrMapping/>
  </p:clrMapOvr>
  <p:timing>
    <p:tnLst>
      <p:par>
        <p:cTn id="1" dur="indefinite" restart="never" nodeType="tmRoot"/>
      </p:par>
    </p:tnLst>
    <p:bldLst>
      <p:bldP spid="16386" grpId="0"/>
      <p:bldP spid="16387" grpId="0" build="p">
        <p:tmplLst>
          <p:tmpl lvl="1">
            <p:tnLst>
              <p:par>
                <p:cTn presetID="10" presetClass="entr" presetSubtype="0" fill="hold" nodeType="clickEffect">
                  <p:stCondLst>
                    <p:cond delay="0"/>
                  </p:stCondLst>
                  <p:childTnLst>
                    <p:set>
                      <p:cBhvr>
                        <p:cTn dur="1" fill="hold">
                          <p:stCondLst>
                            <p:cond delay="0"/>
                          </p:stCondLst>
                        </p:cTn>
                        <p:tgtEl>
                          <p:spTgt spid="16387"/>
                        </p:tgtEl>
                        <p:attrNameLst>
                          <p:attrName>style.visibility</p:attrName>
                        </p:attrNameLst>
                      </p:cBhvr>
                      <p:to>
                        <p:strVal val="visible"/>
                      </p:to>
                    </p:set>
                    <p:animEffect transition="in" filter="fade">
                      <p:cBhvr>
                        <p:cTn dur="2000"/>
                        <p:tgtEl>
                          <p:spTgt spid="1638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387"/>
                        </p:tgtEl>
                        <p:attrNameLst>
                          <p:attrName>style.visibility</p:attrName>
                        </p:attrNameLst>
                      </p:cBhvr>
                      <p:to>
                        <p:strVal val="visible"/>
                      </p:to>
                    </p:set>
                    <p:animEffect transition="in" filter="fade">
                      <p:cBhvr>
                        <p:cTn dur="2000"/>
                        <p:tgtEl>
                          <p:spTgt spid="1638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387"/>
                        </p:tgtEl>
                        <p:attrNameLst>
                          <p:attrName>style.visibility</p:attrName>
                        </p:attrNameLst>
                      </p:cBhvr>
                      <p:to>
                        <p:strVal val="visible"/>
                      </p:to>
                    </p:set>
                    <p:animEffect transition="in" filter="fade">
                      <p:cBhvr>
                        <p:cTn dur="2000"/>
                        <p:tgtEl>
                          <p:spTgt spid="1638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387"/>
                        </p:tgtEl>
                        <p:attrNameLst>
                          <p:attrName>style.visibility</p:attrName>
                        </p:attrNameLst>
                      </p:cBhvr>
                      <p:to>
                        <p:strVal val="visible"/>
                      </p:to>
                    </p:set>
                    <p:animEffect transition="in" filter="fade">
                      <p:cBhvr>
                        <p:cTn dur="2000"/>
                        <p:tgtEl>
                          <p:spTgt spid="1638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387"/>
                        </p:tgtEl>
                        <p:attrNameLst>
                          <p:attrName>style.visibility</p:attrName>
                        </p:attrNameLst>
                      </p:cBhvr>
                      <p:to>
                        <p:strVal val="visible"/>
                      </p:to>
                    </p:set>
                    <p:animEffect transition="in" filter="fade">
                      <p:cBhvr>
                        <p:cTn dur="2000"/>
                        <p:tgtEl>
                          <p:spTgt spid="16387"/>
                        </p:tgtEl>
                      </p:cBhvr>
                    </p:animEffect>
                  </p:childTnLst>
                </p:cTn>
              </p:par>
            </p:tnLst>
          </p:tmpl>
        </p:tmplLst>
      </p:bldP>
      <p:bldP spid="16388" grpId="0" build="p">
        <p:tmplLst>
          <p:tmpl lvl="1">
            <p:tnLst>
              <p:par>
                <p:cTn presetID="10" presetClass="entr" presetSubtype="0" fill="hold" nodeType="clickEffect">
                  <p:stCondLst>
                    <p:cond delay="0"/>
                  </p:stCondLst>
                  <p:childTnLst>
                    <p:set>
                      <p:cBhvr>
                        <p:cTn dur="1" fill="hold">
                          <p:stCondLst>
                            <p:cond delay="0"/>
                          </p:stCondLst>
                        </p:cTn>
                        <p:tgtEl>
                          <p:spTgt spid="16388"/>
                        </p:tgtEl>
                        <p:attrNameLst>
                          <p:attrName>style.visibility</p:attrName>
                        </p:attrNameLst>
                      </p:cBhvr>
                      <p:to>
                        <p:strVal val="visible"/>
                      </p:to>
                    </p:set>
                    <p:animEffect transition="in" filter="fade">
                      <p:cBhvr>
                        <p:cTn dur="2000"/>
                        <p:tgtEl>
                          <p:spTgt spid="1638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388"/>
                        </p:tgtEl>
                        <p:attrNameLst>
                          <p:attrName>style.visibility</p:attrName>
                        </p:attrNameLst>
                      </p:cBhvr>
                      <p:to>
                        <p:strVal val="visible"/>
                      </p:to>
                    </p:set>
                    <p:animEffect transition="in" filter="fade">
                      <p:cBhvr>
                        <p:cTn dur="2000"/>
                        <p:tgtEl>
                          <p:spTgt spid="1638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388"/>
                        </p:tgtEl>
                        <p:attrNameLst>
                          <p:attrName>style.visibility</p:attrName>
                        </p:attrNameLst>
                      </p:cBhvr>
                      <p:to>
                        <p:strVal val="visible"/>
                      </p:to>
                    </p:set>
                    <p:animEffect transition="in" filter="fade">
                      <p:cBhvr>
                        <p:cTn dur="2000"/>
                        <p:tgtEl>
                          <p:spTgt spid="1638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388"/>
                        </p:tgtEl>
                        <p:attrNameLst>
                          <p:attrName>style.visibility</p:attrName>
                        </p:attrNameLst>
                      </p:cBhvr>
                      <p:to>
                        <p:strVal val="visible"/>
                      </p:to>
                    </p:set>
                    <p:animEffect transition="in" filter="fade">
                      <p:cBhvr>
                        <p:cTn dur="2000"/>
                        <p:tgtEl>
                          <p:spTgt spid="1638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388"/>
                        </p:tgtEl>
                        <p:attrNameLst>
                          <p:attrName>style.visibility</p:attrName>
                        </p:attrNameLst>
                      </p:cBhvr>
                      <p:to>
                        <p:strVal val="visible"/>
                      </p:to>
                    </p:set>
                    <p:animEffect transition="in" filter="fade">
                      <p:cBhvr>
                        <p:cTn dur="2000"/>
                        <p:tgtEl>
                          <p:spTgt spid="16388"/>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0"/>
            <a:ext cx="10363200" cy="762000"/>
          </a:xfrm>
        </p:spPr>
        <p:txBody>
          <a:bodyPr/>
          <a:lstStyle/>
          <a:p>
            <a:r>
              <a:rPr lang="en-US" sz="3600" dirty="0">
                <a:hlinkClick r:id="rId3"/>
              </a:rPr>
              <a:t>Clouds</a:t>
            </a:r>
            <a:r>
              <a:rPr lang="en-US" sz="3600" dirty="0" smtClean="0"/>
              <a:t> Type Quiz Answers</a:t>
            </a:r>
          </a:p>
        </p:txBody>
      </p:sp>
      <p:sp>
        <p:nvSpPr>
          <p:cNvPr id="17411" name="Content Placeholder 2"/>
          <p:cNvSpPr>
            <a:spLocks noGrp="1"/>
          </p:cNvSpPr>
          <p:nvPr>
            <p:ph sz="half" idx="1"/>
          </p:nvPr>
        </p:nvSpPr>
        <p:spPr>
          <a:xfrm>
            <a:off x="609600" y="3429001"/>
            <a:ext cx="4267200" cy="2697163"/>
          </a:xfrm>
        </p:spPr>
        <p:txBody>
          <a:bodyPr>
            <a:normAutofit/>
          </a:bodyPr>
          <a:lstStyle/>
          <a:p>
            <a:pPr>
              <a:buFontTx/>
              <a:buNone/>
            </a:pPr>
            <a:r>
              <a:rPr lang="en-US" b="1" dirty="0" smtClean="0"/>
              <a:t>1. Cumulus</a:t>
            </a:r>
          </a:p>
          <a:p>
            <a:pPr>
              <a:buFontTx/>
              <a:buNone/>
            </a:pPr>
            <a:r>
              <a:rPr lang="en-US" b="1" dirty="0" smtClean="0"/>
              <a:t>2. Cirrus</a:t>
            </a:r>
          </a:p>
          <a:p>
            <a:pPr>
              <a:buFontTx/>
              <a:buNone/>
            </a:pPr>
            <a:r>
              <a:rPr lang="en-US" b="1" dirty="0" smtClean="0"/>
              <a:t>3. Stratus</a:t>
            </a:r>
          </a:p>
          <a:p>
            <a:pPr>
              <a:buFontTx/>
              <a:buNone/>
            </a:pPr>
            <a:endParaRPr lang="en-US" b="1" dirty="0" smtClean="0"/>
          </a:p>
          <a:p>
            <a:pPr>
              <a:buFontTx/>
              <a:buNone/>
            </a:pPr>
            <a:r>
              <a:rPr lang="en-US" b="1" dirty="0" smtClean="0"/>
              <a:t>4. Cumulonimbus</a:t>
            </a:r>
            <a:endParaRPr lang="en-US" dirty="0" smtClean="0"/>
          </a:p>
        </p:txBody>
      </p:sp>
      <p:sp>
        <p:nvSpPr>
          <p:cNvPr id="17412" name="Content Placeholder 3"/>
          <p:cNvSpPr>
            <a:spLocks noGrp="1"/>
          </p:cNvSpPr>
          <p:nvPr>
            <p:ph sz="half" idx="2"/>
          </p:nvPr>
        </p:nvSpPr>
        <p:spPr>
          <a:xfrm>
            <a:off x="4638676" y="3505200"/>
            <a:ext cx="7077074" cy="2849563"/>
          </a:xfrm>
        </p:spPr>
        <p:txBody>
          <a:bodyPr>
            <a:normAutofit/>
          </a:bodyPr>
          <a:lstStyle/>
          <a:p>
            <a:pPr marL="514350" indent="-514350">
              <a:buFontTx/>
              <a:buNone/>
            </a:pPr>
            <a:r>
              <a:rPr lang="en-US" dirty="0" smtClean="0"/>
              <a:t>C.  fair weather” fluffy, white cotton ball clouds</a:t>
            </a:r>
          </a:p>
          <a:p>
            <a:pPr marL="514350" indent="-514350">
              <a:buFontTx/>
              <a:buNone/>
            </a:pPr>
            <a:r>
              <a:rPr lang="en-US" dirty="0" smtClean="0"/>
              <a:t>B.  ice clouds</a:t>
            </a:r>
          </a:p>
          <a:p>
            <a:pPr marL="514350" indent="-514350">
              <a:buFontTx/>
              <a:buNone/>
            </a:pPr>
            <a:r>
              <a:rPr lang="en-US" dirty="0" smtClean="0"/>
              <a:t>D.  thin, white clouds that can cover the whole sky producing little precipitation</a:t>
            </a:r>
          </a:p>
          <a:p>
            <a:pPr marL="514350" indent="-514350">
              <a:buFontTx/>
              <a:buAutoNum type="alphaUcPeriod"/>
            </a:pPr>
            <a:r>
              <a:rPr lang="en-US" dirty="0" smtClean="0"/>
              <a:t>Thunderstorm clouds</a:t>
            </a:r>
          </a:p>
          <a:p>
            <a:pPr marL="514350" indent="-514350"/>
            <a:endParaRPr lang="en-US" dirty="0" smtClean="0"/>
          </a:p>
        </p:txBody>
      </p:sp>
      <p:pic>
        <p:nvPicPr>
          <p:cNvPr id="17413" name="Picture 3" descr="CloudCha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2000"/>
            <a:ext cx="7112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5" name="Rectangle 6"/>
          <p:cNvSpPr>
            <a:spLocks noChangeArrowheads="1"/>
          </p:cNvSpPr>
          <p:nvPr/>
        </p:nvSpPr>
        <p:spPr bwMode="auto">
          <a:xfrm>
            <a:off x="9753600" y="1371600"/>
            <a:ext cx="2133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dirty="0">
                <a:solidFill>
                  <a:srgbClr val="FF0000"/>
                </a:solidFill>
              </a:rPr>
              <a:t>     </a:t>
            </a:r>
          </a:p>
        </p:txBody>
      </p:sp>
      <p:sp>
        <p:nvSpPr>
          <p:cNvPr id="2" name="TextBox 1"/>
          <p:cNvSpPr txBox="1"/>
          <p:nvPr/>
        </p:nvSpPr>
        <p:spPr>
          <a:xfrm>
            <a:off x="2400300" y="6126164"/>
            <a:ext cx="8572500" cy="954107"/>
          </a:xfrm>
          <a:prstGeom prst="rect">
            <a:avLst/>
          </a:prstGeom>
          <a:noFill/>
        </p:spPr>
        <p:txBody>
          <a:bodyPr wrap="square" rtlCol="0">
            <a:spAutoFit/>
          </a:bodyPr>
          <a:lstStyle/>
          <a:p>
            <a:r>
              <a:rPr lang="en-US" sz="2800" dirty="0" smtClean="0">
                <a:hlinkClick r:id="rId5"/>
              </a:rPr>
              <a:t>Make a Cloud Finder </a:t>
            </a:r>
            <a:r>
              <a:rPr lang="en-US" sz="2800" dirty="0" smtClean="0"/>
              <a:t>Activity / </a:t>
            </a:r>
            <a:r>
              <a:rPr lang="en-US" sz="2800" dirty="0">
                <a:hlinkClick r:id="rId6"/>
              </a:rPr>
              <a:t>cloud classification charts</a:t>
            </a:r>
            <a:r>
              <a:rPr lang="en-US" sz="2800" dirty="0"/>
              <a:t> </a:t>
            </a:r>
          </a:p>
          <a:p>
            <a:endParaRPr lang="en-US" sz="2800" dirty="0"/>
          </a:p>
        </p:txBody>
      </p:sp>
    </p:spTree>
    <p:extLst>
      <p:ext uri="{BB962C8B-B14F-4D97-AF65-F5344CB8AC3E}">
        <p14:creationId xmlns:p14="http://schemas.microsoft.com/office/powerpoint/2010/main" val="4279003551"/>
      </p:ext>
    </p:extLst>
  </p:cSld>
  <p:clrMapOvr>
    <a:masterClrMapping/>
  </p:clrMapOvr>
  <p:timing>
    <p:tnLst>
      <p:par>
        <p:cTn id="1" dur="indefinite" restart="never" nodeType="tmRoot"/>
      </p:par>
    </p:tnLst>
    <p:bldLst>
      <p:bldP spid="17410" grpId="0"/>
      <p:bldP spid="17411" grpId="0" build="p">
        <p:tmplLst>
          <p:tmpl lvl="1">
            <p:tnLst>
              <p:par>
                <p:cTn presetID="10"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2000"/>
                        <p:tgtEl>
                          <p:spTgt spid="174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2000"/>
                        <p:tgtEl>
                          <p:spTgt spid="174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2000"/>
                        <p:tgtEl>
                          <p:spTgt spid="174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2000"/>
                        <p:tgtEl>
                          <p:spTgt spid="174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fade">
                      <p:cBhvr>
                        <p:cTn dur="2000"/>
                        <p:tgtEl>
                          <p:spTgt spid="17411"/>
                        </p:tgtEl>
                      </p:cBhvr>
                    </p:animEffect>
                  </p:childTnLst>
                </p:cTn>
              </p:par>
            </p:tnLst>
          </p:tmpl>
        </p:tmplLst>
      </p:bldP>
      <p:bldP spid="17412" grpId="0" build="p">
        <p:tmplLst>
          <p:tmpl lvl="1">
            <p:tnLst>
              <p:par>
                <p:cTn presetID="10" presetClass="entr" presetSubtype="0" fill="hold" nodeType="clickEffect">
                  <p:stCondLst>
                    <p:cond delay="0"/>
                  </p:stCondLst>
                  <p:childTnLst>
                    <p:set>
                      <p:cBhvr>
                        <p:cTn dur="1" fill="hold">
                          <p:stCondLst>
                            <p:cond delay="0"/>
                          </p:stCondLst>
                        </p:cTn>
                        <p:tgtEl>
                          <p:spTgt spid="17412"/>
                        </p:tgtEl>
                        <p:attrNameLst>
                          <p:attrName>style.visibility</p:attrName>
                        </p:attrNameLst>
                      </p:cBhvr>
                      <p:to>
                        <p:strVal val="visible"/>
                      </p:to>
                    </p:set>
                    <p:animEffect transition="in" filter="fade">
                      <p:cBhvr>
                        <p:cTn dur="2000"/>
                        <p:tgtEl>
                          <p:spTgt spid="174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412"/>
                        </p:tgtEl>
                        <p:attrNameLst>
                          <p:attrName>style.visibility</p:attrName>
                        </p:attrNameLst>
                      </p:cBhvr>
                      <p:to>
                        <p:strVal val="visible"/>
                      </p:to>
                    </p:set>
                    <p:animEffect transition="in" filter="fade">
                      <p:cBhvr>
                        <p:cTn dur="2000"/>
                        <p:tgtEl>
                          <p:spTgt spid="174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412"/>
                        </p:tgtEl>
                        <p:attrNameLst>
                          <p:attrName>style.visibility</p:attrName>
                        </p:attrNameLst>
                      </p:cBhvr>
                      <p:to>
                        <p:strVal val="visible"/>
                      </p:to>
                    </p:set>
                    <p:animEffect transition="in" filter="fade">
                      <p:cBhvr>
                        <p:cTn dur="2000"/>
                        <p:tgtEl>
                          <p:spTgt spid="174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412"/>
                        </p:tgtEl>
                        <p:attrNameLst>
                          <p:attrName>style.visibility</p:attrName>
                        </p:attrNameLst>
                      </p:cBhvr>
                      <p:to>
                        <p:strVal val="visible"/>
                      </p:to>
                    </p:set>
                    <p:animEffect transition="in" filter="fade">
                      <p:cBhvr>
                        <p:cTn dur="2000"/>
                        <p:tgtEl>
                          <p:spTgt spid="174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412"/>
                        </p:tgtEl>
                        <p:attrNameLst>
                          <p:attrName>style.visibility</p:attrName>
                        </p:attrNameLst>
                      </p:cBhvr>
                      <p:to>
                        <p:strVal val="visible"/>
                      </p:to>
                    </p:set>
                    <p:animEffect transition="in" filter="fade">
                      <p:cBhvr>
                        <p:cTn dur="2000"/>
                        <p:tgtEl>
                          <p:spTgt spid="17412"/>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5894"/>
            <a:ext cx="11277600" cy="1143000"/>
          </a:xfrm>
        </p:spPr>
        <p:txBody>
          <a:bodyPr/>
          <a:lstStyle/>
          <a:p>
            <a:r>
              <a:rPr lang="en-US" dirty="0" smtClean="0"/>
              <a:t>What is </a:t>
            </a:r>
            <a:r>
              <a:rPr lang="en-US" dirty="0" smtClean="0">
                <a:hlinkClick r:id="rId3"/>
              </a:rPr>
              <a:t>Precipitation</a:t>
            </a:r>
            <a:r>
              <a:rPr lang="en-US" dirty="0" smtClean="0"/>
              <a:t>?</a:t>
            </a:r>
            <a:endParaRPr lang="en-US" dirty="0"/>
          </a:p>
        </p:txBody>
      </p:sp>
      <p:sp>
        <p:nvSpPr>
          <p:cNvPr id="3" name="Text Placeholder 2"/>
          <p:cNvSpPr>
            <a:spLocks noGrp="1"/>
          </p:cNvSpPr>
          <p:nvPr>
            <p:ph type="body" idx="1"/>
          </p:nvPr>
        </p:nvSpPr>
        <p:spPr>
          <a:xfrm>
            <a:off x="711200" y="1219202"/>
            <a:ext cx="5285317" cy="457199"/>
          </a:xfrm>
        </p:spPr>
        <p:txBody>
          <a:bodyPr>
            <a:normAutofit lnSpcReduction="10000"/>
          </a:bodyPr>
          <a:lstStyle/>
          <a:p>
            <a:r>
              <a:rPr lang="en-US" dirty="0" smtClean="0"/>
              <a:t>Forms of Precipitation</a:t>
            </a:r>
            <a:endParaRPr lang="en-US" dirty="0"/>
          </a:p>
        </p:txBody>
      </p:sp>
      <p:sp>
        <p:nvSpPr>
          <p:cNvPr id="4" name="Content Placeholder 3"/>
          <p:cNvSpPr>
            <a:spLocks noGrp="1"/>
          </p:cNvSpPr>
          <p:nvPr>
            <p:ph sz="half" idx="2"/>
          </p:nvPr>
        </p:nvSpPr>
        <p:spPr>
          <a:xfrm>
            <a:off x="472018" y="1676401"/>
            <a:ext cx="5524500" cy="4449763"/>
          </a:xfrm>
        </p:spPr>
        <p:txBody>
          <a:bodyPr/>
          <a:lstStyle/>
          <a:p>
            <a:r>
              <a:rPr lang="en-US" dirty="0" smtClean="0">
                <a:hlinkClick r:id="rId4"/>
              </a:rPr>
              <a:t>Rain</a:t>
            </a:r>
            <a:endParaRPr lang="en-US" dirty="0" smtClean="0"/>
          </a:p>
          <a:p>
            <a:pPr marL="0" indent="0">
              <a:buNone/>
            </a:pPr>
            <a:endParaRPr lang="en-US" dirty="0" smtClean="0"/>
          </a:p>
          <a:p>
            <a:endParaRPr lang="en-US" sz="1200" dirty="0" smtClean="0">
              <a:hlinkClick r:id="rId5"/>
            </a:endParaRPr>
          </a:p>
          <a:p>
            <a:r>
              <a:rPr lang="en-US" dirty="0" smtClean="0">
                <a:hlinkClick r:id="rId6"/>
              </a:rPr>
              <a:t>Snow</a:t>
            </a:r>
            <a:endParaRPr lang="en-US" dirty="0" smtClean="0"/>
          </a:p>
          <a:p>
            <a:pPr marL="0" indent="0">
              <a:buNone/>
            </a:pPr>
            <a:endParaRPr lang="en-US" dirty="0" smtClean="0"/>
          </a:p>
          <a:p>
            <a:endParaRPr lang="en-US" dirty="0" smtClean="0">
              <a:hlinkClick r:id="rId7"/>
            </a:endParaRPr>
          </a:p>
          <a:p>
            <a:r>
              <a:rPr lang="en-US" dirty="0" smtClean="0">
                <a:hlinkClick r:id="rId8"/>
              </a:rPr>
              <a:t>Sleet</a:t>
            </a:r>
            <a:r>
              <a:rPr lang="en-US" dirty="0" smtClean="0"/>
              <a:t> </a:t>
            </a:r>
          </a:p>
          <a:p>
            <a:pPr marL="0" indent="0">
              <a:buNone/>
            </a:pPr>
            <a:endParaRPr lang="en-US" dirty="0"/>
          </a:p>
          <a:p>
            <a:pPr marL="0" indent="0">
              <a:buNone/>
            </a:pPr>
            <a:endParaRPr lang="en-US" dirty="0" smtClean="0">
              <a:hlinkClick r:id="rId9"/>
            </a:endParaRPr>
          </a:p>
          <a:p>
            <a:r>
              <a:rPr lang="en-US" dirty="0" smtClean="0">
                <a:hlinkClick r:id="rId10"/>
              </a:rPr>
              <a:t>Hail</a:t>
            </a:r>
            <a:endParaRPr lang="en-US" dirty="0" smtClean="0"/>
          </a:p>
          <a:p>
            <a:endParaRPr lang="en-US" dirty="0" smtClean="0"/>
          </a:p>
        </p:txBody>
      </p:sp>
      <p:sp>
        <p:nvSpPr>
          <p:cNvPr id="5" name="Text Placeholder 4"/>
          <p:cNvSpPr>
            <a:spLocks noGrp="1"/>
          </p:cNvSpPr>
          <p:nvPr>
            <p:ph type="body" sz="quarter" idx="3"/>
          </p:nvPr>
        </p:nvSpPr>
        <p:spPr>
          <a:xfrm>
            <a:off x="6197600" y="388143"/>
            <a:ext cx="5384800" cy="1334156"/>
          </a:xfrm>
        </p:spPr>
        <p:txBody>
          <a:bodyPr/>
          <a:lstStyle/>
          <a:p>
            <a:r>
              <a:rPr lang="en-US" dirty="0" smtClean="0"/>
              <a:t>Weather Condition</a:t>
            </a:r>
            <a:endParaRPr lang="en-US" dirty="0"/>
          </a:p>
        </p:txBody>
      </p:sp>
      <p:sp>
        <p:nvSpPr>
          <p:cNvPr id="6" name="Content Placeholder 5"/>
          <p:cNvSpPr>
            <a:spLocks noGrp="1"/>
          </p:cNvSpPr>
          <p:nvPr>
            <p:ph sz="quarter" idx="4"/>
          </p:nvPr>
        </p:nvSpPr>
        <p:spPr>
          <a:xfrm>
            <a:off x="5689601" y="1722299"/>
            <a:ext cx="6299199" cy="5059500"/>
          </a:xfrm>
        </p:spPr>
        <p:txBody>
          <a:bodyPr/>
          <a:lstStyle/>
          <a:p>
            <a:r>
              <a:rPr lang="en-US" sz="1600" dirty="0"/>
              <a:t>Rain falls when the water making up clouds has become heavy enough to fall to Earth. </a:t>
            </a:r>
            <a:endParaRPr lang="en-US" sz="1600" dirty="0" smtClean="0"/>
          </a:p>
          <a:p>
            <a:endParaRPr lang="en-US" sz="1600" dirty="0"/>
          </a:p>
          <a:p>
            <a:r>
              <a:rPr lang="en-US" sz="1600" b="1" dirty="0" smtClean="0"/>
              <a:t>Snow</a:t>
            </a:r>
            <a:r>
              <a:rPr lang="en-US" sz="1600" dirty="0" smtClean="0"/>
              <a:t> </a:t>
            </a:r>
            <a:r>
              <a:rPr lang="en-US" sz="1600" dirty="0"/>
              <a:t>form in clouds where the temperature is below </a:t>
            </a:r>
            <a:r>
              <a:rPr lang="en-US" sz="1600" dirty="0" smtClean="0"/>
              <a:t>freezing as ice </a:t>
            </a:r>
            <a:r>
              <a:rPr lang="en-US" sz="1600" dirty="0"/>
              <a:t>crystals or groups of many ice </a:t>
            </a:r>
            <a:r>
              <a:rPr lang="en-US" sz="1600" dirty="0" smtClean="0"/>
              <a:t>crystals </a:t>
            </a:r>
            <a:r>
              <a:rPr lang="en-US" sz="1600" dirty="0"/>
              <a:t>called </a:t>
            </a:r>
            <a:r>
              <a:rPr lang="en-US" sz="1600" dirty="0" smtClean="0"/>
              <a:t>snowflakes.</a:t>
            </a:r>
            <a:endParaRPr lang="en-US" sz="1200" dirty="0"/>
          </a:p>
          <a:p>
            <a:pPr marL="0" indent="0">
              <a:buNone/>
            </a:pPr>
            <a:endParaRPr lang="en-US" sz="1200" dirty="0" smtClean="0"/>
          </a:p>
          <a:p>
            <a:endParaRPr lang="en-US" sz="1600" b="1" dirty="0" smtClean="0"/>
          </a:p>
          <a:p>
            <a:r>
              <a:rPr lang="en-US" sz="1600" b="1" dirty="0" smtClean="0"/>
              <a:t>Sleet </a:t>
            </a:r>
            <a:r>
              <a:rPr lang="en-US" sz="1600" dirty="0"/>
              <a:t>forms when a partially melted </a:t>
            </a:r>
            <a:r>
              <a:rPr lang="en-US" sz="1600" dirty="0" smtClean="0">
                <a:hlinkClick r:id="rId5"/>
              </a:rPr>
              <a:t>snowflake</a:t>
            </a:r>
            <a:r>
              <a:rPr lang="en-US" sz="1600" dirty="0" smtClean="0"/>
              <a:t> that has traveled through a warm layer of air  or </a:t>
            </a:r>
            <a:r>
              <a:rPr lang="en-US" sz="1600" dirty="0" smtClean="0">
                <a:hlinkClick r:id="rId11"/>
              </a:rPr>
              <a:t>raindrop</a:t>
            </a:r>
            <a:r>
              <a:rPr lang="en-US" sz="1600" dirty="0" smtClean="0"/>
              <a:t> fall </a:t>
            </a:r>
            <a:r>
              <a:rPr lang="en-US" sz="1600" dirty="0"/>
              <a:t>through </a:t>
            </a:r>
            <a:r>
              <a:rPr lang="en-US" sz="1600" dirty="0" smtClean="0"/>
              <a:t>a freezing layer of air. This </a:t>
            </a:r>
            <a:r>
              <a:rPr lang="en-US" sz="1600" dirty="0"/>
              <a:t>last layer causes the raindrop to freeze </a:t>
            </a:r>
            <a:r>
              <a:rPr lang="en-US" sz="1600" dirty="0" smtClean="0"/>
              <a:t>or </a:t>
            </a:r>
            <a:r>
              <a:rPr lang="en-US" sz="1600" dirty="0"/>
              <a:t>the melted snowflake to refreeze.</a:t>
            </a:r>
            <a:endParaRPr lang="en-US" sz="1600" dirty="0" smtClean="0"/>
          </a:p>
          <a:p>
            <a:endParaRPr lang="en-US" sz="1200" dirty="0" smtClean="0"/>
          </a:p>
          <a:p>
            <a:r>
              <a:rPr lang="en-US" sz="1600" b="1" dirty="0" smtClean="0"/>
              <a:t>Hail</a:t>
            </a:r>
            <a:r>
              <a:rPr lang="en-US" sz="1600" dirty="0" smtClean="0"/>
              <a:t> </a:t>
            </a:r>
            <a:r>
              <a:rPr lang="en-US" sz="1600" dirty="0"/>
              <a:t>forms as a result of the strong updrafts common in  </a:t>
            </a:r>
            <a:r>
              <a:rPr lang="en-US" sz="1600" dirty="0" smtClean="0"/>
              <a:t>  thunderstorms usually in the summer.</a:t>
            </a:r>
            <a:endParaRPr lang="en-US" sz="1600" dirty="0"/>
          </a:p>
          <a:p>
            <a:pPr marL="0" indent="0">
              <a:buNone/>
            </a:pPr>
            <a:r>
              <a:rPr lang="en-US" sz="1200" dirty="0"/>
              <a:t/>
            </a:r>
            <a:br>
              <a:rPr lang="en-US" sz="1200" dirty="0"/>
            </a:br>
            <a:r>
              <a:rPr lang="en-US" sz="1200" dirty="0"/>
              <a:t/>
            </a:r>
            <a:br>
              <a:rPr lang="en-US" sz="1200" dirty="0"/>
            </a:br>
            <a:endParaRPr lang="en-US" sz="2000" dirty="0"/>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6186" y="242869"/>
            <a:ext cx="1153583"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MCj0412748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09549" y="422137"/>
            <a:ext cx="1513417"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7210" y="1600201"/>
            <a:ext cx="2150045" cy="100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2819400"/>
            <a:ext cx="2032000" cy="94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4853" y="3962400"/>
            <a:ext cx="2045548"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8841" y="5105401"/>
            <a:ext cx="2038415" cy="1116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5689600" y="6245225"/>
            <a:ext cx="57912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9" name="Picture 8"/>
          <p:cNvPicPr>
            <a:picLocks noChangeAspect="1"/>
          </p:cNvPicPr>
          <p:nvPr/>
        </p:nvPicPr>
        <p:blipFill>
          <a:blip r:embed="rId18"/>
          <a:stretch>
            <a:fillRect/>
          </a:stretch>
        </p:blipFill>
        <p:spPr>
          <a:xfrm>
            <a:off x="10987962" y="54727"/>
            <a:ext cx="1127858" cy="847417"/>
          </a:xfrm>
          <a:prstGeom prst="rect">
            <a:avLst/>
          </a:prstGeom>
        </p:spPr>
      </p:pic>
      <p:sp>
        <p:nvSpPr>
          <p:cNvPr id="10" name="TextBox 9"/>
          <p:cNvSpPr txBox="1"/>
          <p:nvPr/>
        </p:nvSpPr>
        <p:spPr>
          <a:xfrm>
            <a:off x="11018471" y="831517"/>
            <a:ext cx="1066840" cy="307777"/>
          </a:xfrm>
          <a:prstGeom prst="rect">
            <a:avLst/>
          </a:prstGeom>
          <a:noFill/>
        </p:spPr>
        <p:txBody>
          <a:bodyPr wrap="square" rtlCol="0">
            <a:spAutoFit/>
          </a:bodyPr>
          <a:lstStyle/>
          <a:p>
            <a:r>
              <a:rPr lang="en-US" sz="1400" dirty="0" smtClean="0"/>
              <a:t>pp. 130-131</a:t>
            </a:r>
            <a:endParaRPr lang="en-US" sz="1400" dirty="0"/>
          </a:p>
        </p:txBody>
      </p:sp>
    </p:spTree>
    <p:extLst>
      <p:ext uri="{BB962C8B-B14F-4D97-AF65-F5344CB8AC3E}">
        <p14:creationId xmlns:p14="http://schemas.microsoft.com/office/powerpoint/2010/main" val="3730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3" grpI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P spid="4" grpId="1"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0"/>
                        <p:tgtEl>
                          <p:spTgt spid="4"/>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P spid="5" grpI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Lst>
      </p:bldP>
      <p:bldP spid="6" grpId="1"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0"/>
                        <p:tgtEl>
                          <p:spTgt spid="6"/>
                        </p:tgtEl>
                      </p:cBhvr>
                    </p:animEffec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0972800" cy="1143000"/>
          </a:xfrm>
        </p:spPr>
        <p:txBody>
          <a:bodyPr>
            <a:normAutofit fontScale="90000"/>
          </a:bodyPr>
          <a:lstStyle/>
          <a:p>
            <a:r>
              <a:rPr lang="en-US" dirty="0" smtClean="0"/>
              <a:t>Forms of Precipitation</a:t>
            </a:r>
            <a:br>
              <a:rPr lang="en-US" dirty="0" smtClean="0"/>
            </a:br>
            <a:r>
              <a:rPr lang="en-US" dirty="0" smtClean="0"/>
              <a:t>Group Project</a:t>
            </a:r>
            <a:endParaRPr lang="en-US" dirty="0"/>
          </a:p>
        </p:txBody>
      </p:sp>
      <p:sp>
        <p:nvSpPr>
          <p:cNvPr id="3" name="Content Placeholder 2"/>
          <p:cNvSpPr>
            <a:spLocks noGrp="1"/>
          </p:cNvSpPr>
          <p:nvPr>
            <p:ph idx="1"/>
          </p:nvPr>
        </p:nvSpPr>
        <p:spPr>
          <a:xfrm>
            <a:off x="406400" y="1981200"/>
            <a:ext cx="11379200" cy="4495800"/>
          </a:xfrm>
        </p:spPr>
        <p:txBody>
          <a:bodyPr/>
          <a:lstStyle/>
          <a:p>
            <a:r>
              <a:rPr lang="en-US" dirty="0"/>
              <a:t>Prepare and deliver a 5 minute presentation on the four forms of </a:t>
            </a:r>
            <a:r>
              <a:rPr lang="en-US" dirty="0" smtClean="0"/>
              <a:t>precipitation: rain, snow, sleet, and hail.</a:t>
            </a:r>
          </a:p>
          <a:p>
            <a:r>
              <a:rPr lang="en-US" dirty="0" smtClean="0"/>
              <a:t>Research and develop an explanation for how each one forms and their related weather conditions.</a:t>
            </a:r>
          </a:p>
          <a:p>
            <a:r>
              <a:rPr lang="en-US" dirty="0" smtClean="0"/>
              <a:t>Be detailed, thorough, and use pictures.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457200"/>
            <a:ext cx="1153583"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1" y="149398"/>
            <a:ext cx="151130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4165600" y="6245225"/>
            <a:ext cx="5080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193148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b="1" dirty="0" smtClean="0"/>
              <a:t>Big Idea 7: Earth Systems and Patterns</a:t>
            </a:r>
            <a:br>
              <a:rPr lang="en-US" sz="3200" b="1" dirty="0" smtClean="0"/>
            </a:br>
            <a:endParaRPr lang="en-US" sz="2800" dirty="0" smtClean="0"/>
          </a:p>
        </p:txBody>
      </p:sp>
      <p:sp>
        <p:nvSpPr>
          <p:cNvPr id="8195" name="Content Placeholder 2"/>
          <p:cNvSpPr>
            <a:spLocks noGrp="1"/>
          </p:cNvSpPr>
          <p:nvPr>
            <p:ph idx="1"/>
          </p:nvPr>
        </p:nvSpPr>
        <p:spPr>
          <a:xfrm>
            <a:off x="495301" y="1500690"/>
            <a:ext cx="11087100" cy="4144963"/>
          </a:xfrm>
        </p:spPr>
        <p:txBody>
          <a:bodyPr/>
          <a:lstStyle/>
          <a:p>
            <a:r>
              <a:rPr lang="en-US" sz="2000" dirty="0" smtClean="0"/>
              <a:t>SC.5.E.7.3 - Recognize how air temperature, barometric pressure, humidity, wind speed and direction, and precipitation determine the weather in a particular place and time. AA</a:t>
            </a:r>
          </a:p>
          <a:p>
            <a:r>
              <a:rPr lang="en-US" sz="2000" dirty="0" smtClean="0"/>
              <a:t>SC.5.E.7.4 - Distinguish among the various forms of precipitation (rain, snow, sleet, and hail), making connections to the weather in a particular place and time. (Assessed </a:t>
            </a:r>
            <a:r>
              <a:rPr lang="en-US" sz="2000" dirty="0"/>
              <a:t>as </a:t>
            </a:r>
            <a:r>
              <a:rPr lang="en-US" sz="2000" dirty="0" smtClean="0"/>
              <a:t>SC.5.E.7.3)</a:t>
            </a:r>
          </a:p>
          <a:p>
            <a:r>
              <a:rPr lang="en-US" sz="2000" dirty="0" smtClean="0"/>
              <a:t>SC.5.E.7.5 - Recognize that some of the weather-related differences, such as temperature and humidity, are found among different environments, such as swamps, deserts, and mountains</a:t>
            </a:r>
            <a:r>
              <a:rPr lang="en-US" sz="2000" dirty="0"/>
              <a:t>. (</a:t>
            </a:r>
            <a:r>
              <a:rPr lang="en-US" sz="2000" dirty="0" smtClean="0"/>
              <a:t>Assessed </a:t>
            </a:r>
            <a:r>
              <a:rPr lang="en-US" sz="2000" dirty="0"/>
              <a:t>as SC.5.E.7.3</a:t>
            </a:r>
            <a:r>
              <a:rPr lang="en-US" sz="2000" dirty="0" smtClean="0"/>
              <a:t>)</a:t>
            </a:r>
          </a:p>
          <a:p>
            <a:r>
              <a:rPr lang="en-US" sz="2000" dirty="0" smtClean="0"/>
              <a:t>SC.5.E.7.6 - Describe characteristics (temperature and precipitation) of different climate zones as they relate to latitude, elevation, and proximity to bodies of water</a:t>
            </a:r>
            <a:r>
              <a:rPr lang="en-US" sz="2000" dirty="0"/>
              <a:t>. (</a:t>
            </a:r>
            <a:r>
              <a:rPr lang="en-US" sz="2000" dirty="0" smtClean="0"/>
              <a:t>Assessed </a:t>
            </a:r>
            <a:r>
              <a:rPr lang="en-US" sz="2000" dirty="0"/>
              <a:t>as SC.5.E.7.3)</a:t>
            </a:r>
          </a:p>
          <a:p>
            <a:endParaRPr lang="en-US" sz="2000" dirty="0" smtClean="0"/>
          </a:p>
        </p:txBody>
      </p:sp>
      <p:pic>
        <p:nvPicPr>
          <p:cNvPr id="8196" name="Picture 7" descr="MCj02921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499" y="4820355"/>
            <a:ext cx="3571870" cy="137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12" descr="MCj031112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292" y="348084"/>
            <a:ext cx="1210664" cy="853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6" descr="j02938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8675" y="170444"/>
            <a:ext cx="1616053" cy="127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7" descr="MCj041274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5115" y="2545716"/>
            <a:ext cx="892400" cy="73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49600" y="6245225"/>
            <a:ext cx="58928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Science</a:t>
            </a:r>
            <a:endParaRPr lang="en-US" dirty="0">
              <a:solidFill>
                <a:srgbClr val="000000"/>
              </a:solidFill>
            </a:endParaRPr>
          </a:p>
        </p:txBody>
      </p:sp>
    </p:spTree>
    <p:extLst>
      <p:ext uri="{BB962C8B-B14F-4D97-AF65-F5344CB8AC3E}">
        <p14:creationId xmlns:p14="http://schemas.microsoft.com/office/powerpoint/2010/main" val="331179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5"/>
            <a:ext cx="10972800" cy="1311273"/>
          </a:xfrm>
        </p:spPr>
        <p:txBody>
          <a:bodyPr>
            <a:normAutofit fontScale="90000"/>
          </a:bodyPr>
          <a:lstStyle/>
          <a:p>
            <a:r>
              <a:rPr lang="en-US" dirty="0" smtClean="0"/>
              <a:t/>
            </a:r>
            <a:br>
              <a:rPr lang="en-US" dirty="0" smtClean="0"/>
            </a:br>
            <a:r>
              <a:rPr lang="en-US" dirty="0" smtClean="0"/>
              <a:t>Wind Speed and Direction</a:t>
            </a:r>
            <a:br>
              <a:rPr lang="en-US" dirty="0" smtClean="0"/>
            </a:br>
            <a:r>
              <a:rPr lang="en-US" dirty="0" smtClean="0"/>
              <a:t>What is </a:t>
            </a:r>
            <a:r>
              <a:rPr lang="en-US" dirty="0" smtClean="0">
                <a:hlinkClick r:id="rId7"/>
              </a:rPr>
              <a:t>Wind</a:t>
            </a:r>
            <a:r>
              <a:rPr lang="en-US" dirty="0" smtClean="0"/>
              <a:t>?</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295059" y="1523235"/>
            <a:ext cx="12020765" cy="4525963"/>
          </a:xfrm>
        </p:spPr>
        <p:txBody>
          <a:bodyPr>
            <a:normAutofit fontScale="92500" lnSpcReduction="20000"/>
          </a:bodyPr>
          <a:lstStyle/>
          <a:p>
            <a:pPr marL="0" indent="0">
              <a:buNone/>
            </a:pPr>
            <a:r>
              <a:rPr lang="en-US" sz="2800" dirty="0">
                <a:hlinkClick r:id="rId8"/>
              </a:rPr>
              <a:t>Wind</a:t>
            </a:r>
            <a:r>
              <a:rPr lang="en-US" sz="2800" dirty="0" smtClean="0"/>
              <a:t> is</a:t>
            </a:r>
          </a:p>
          <a:p>
            <a:pPr marL="0" indent="0">
              <a:buNone/>
            </a:pPr>
            <a:r>
              <a:rPr lang="en-US" sz="2800" dirty="0" smtClean="0"/>
              <a:t>moving </a:t>
            </a:r>
            <a:r>
              <a:rPr lang="en-US" sz="2800" dirty="0"/>
              <a:t>air and is caused by differences in air pressure within our atmosphere</a:t>
            </a:r>
            <a:r>
              <a:rPr lang="en-US" sz="2800" dirty="0" smtClean="0"/>
              <a:t>. </a:t>
            </a:r>
            <a:r>
              <a:rPr lang="en-US" sz="2800" dirty="0"/>
              <a:t>Air under high pressure moves toward areas of low pressure. The greater the difference in pressure, the faster the air </a:t>
            </a:r>
            <a:r>
              <a:rPr lang="en-US" sz="2800" dirty="0" smtClean="0"/>
              <a:t>flows. </a:t>
            </a:r>
          </a:p>
          <a:p>
            <a:pPr marL="0" indent="0">
              <a:buNone/>
            </a:pPr>
            <a:endParaRPr lang="en-US" sz="1000" dirty="0" smtClean="0"/>
          </a:p>
          <a:p>
            <a:pPr marL="0" indent="0">
              <a:buNone/>
            </a:pPr>
            <a:r>
              <a:rPr lang="en-US" sz="2800" dirty="0" smtClean="0"/>
              <a:t>What tools are used to measure wind?</a:t>
            </a:r>
          </a:p>
          <a:p>
            <a:pPr marL="0" indent="0">
              <a:buNone/>
            </a:pPr>
            <a:endParaRPr lang="en-US" sz="2800" dirty="0"/>
          </a:p>
          <a:p>
            <a:pPr marL="0" indent="0">
              <a:buNone/>
            </a:pPr>
            <a:r>
              <a:rPr lang="en-US" sz="2800" dirty="0" smtClean="0"/>
              <a:t>Measuring </a:t>
            </a:r>
            <a:r>
              <a:rPr lang="en-US" sz="2800" dirty="0"/>
              <a:t>Wind </a:t>
            </a:r>
            <a:r>
              <a:rPr lang="en-US" sz="2800" dirty="0" smtClean="0"/>
              <a:t>Direction:</a:t>
            </a:r>
          </a:p>
          <a:p>
            <a:pPr marL="0" indent="0">
              <a:buNone/>
            </a:pPr>
            <a:r>
              <a:rPr lang="en-US" sz="2800" dirty="0" smtClean="0"/>
              <a:t> </a:t>
            </a:r>
            <a:r>
              <a:rPr lang="en-US" sz="2800" dirty="0">
                <a:hlinkClick r:id="rId9"/>
              </a:rPr>
              <a:t>Build a Wind </a:t>
            </a:r>
            <a:r>
              <a:rPr lang="en-US" sz="2800" dirty="0" smtClean="0">
                <a:hlinkClick r:id="rId9"/>
              </a:rPr>
              <a:t>Vane</a:t>
            </a:r>
            <a:endParaRPr lang="en-US" dirty="0" smtClean="0"/>
          </a:p>
          <a:p>
            <a:pPr marL="0" indent="0">
              <a:buNone/>
            </a:pPr>
            <a:endParaRPr lang="en-US" sz="2800" dirty="0" smtClean="0">
              <a:hlinkClick r:id="rId10"/>
            </a:endParaRPr>
          </a:p>
          <a:p>
            <a:pPr marL="0" indent="0">
              <a:buNone/>
            </a:pPr>
            <a:r>
              <a:rPr lang="en-US" sz="2800" dirty="0" smtClean="0"/>
              <a:t>Measuring Wind Speed:</a:t>
            </a:r>
          </a:p>
          <a:p>
            <a:pPr marL="0" indent="0">
              <a:buNone/>
            </a:pPr>
            <a:r>
              <a:rPr lang="en-US" sz="2800" dirty="0" smtClean="0"/>
              <a:t> </a:t>
            </a:r>
            <a:r>
              <a:rPr lang="en-US" sz="2800" dirty="0" smtClean="0">
                <a:hlinkClick r:id="rId10"/>
              </a:rPr>
              <a:t>Build an anemometer</a:t>
            </a:r>
            <a:endParaRPr lang="en-US" sz="2800" dirty="0" smtClean="0"/>
          </a:p>
          <a:p>
            <a:pPr marL="0" indent="0">
              <a:buNone/>
            </a:pPr>
            <a:endParaRPr lang="en-US" sz="2800" dirty="0"/>
          </a:p>
        </p:txBody>
      </p:sp>
      <p:pic>
        <p:nvPicPr>
          <p:cNvPr id="4" name="Picture 7" descr="MCj0413534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7667" y="206375"/>
            <a:ext cx="192193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MS900075056[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930400" y="562769"/>
            <a:ext cx="812800" cy="609600"/>
          </a:xfrm>
          <a:prstGeom prst="rect">
            <a:avLst/>
          </a:prstGeom>
        </p:spPr>
      </p:pic>
      <p:pic>
        <p:nvPicPr>
          <p:cNvPr id="7" name="MS900075057[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765854" y="6054665"/>
            <a:ext cx="495719" cy="371789"/>
          </a:xfrm>
          <a:prstGeom prst="rect">
            <a:avLst/>
          </a:prstGeom>
        </p:spPr>
      </p:pic>
      <p:pic>
        <p:nvPicPr>
          <p:cNvPr id="11" name="Picture 5" descr="C:\Documents and Settings\096512\Local Settings\Temporary Internet Files\Content.IE5\9TP4B6B1\MC900297899[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06315" y="207739"/>
            <a:ext cx="2081769"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a:xfrm>
            <a:off x="4165600" y="6245225"/>
            <a:ext cx="52832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8" name="Picture 7"/>
          <p:cNvPicPr>
            <a:picLocks noChangeAspect="1"/>
          </p:cNvPicPr>
          <p:nvPr/>
        </p:nvPicPr>
        <p:blipFill>
          <a:blip r:embed="rId14"/>
          <a:stretch>
            <a:fillRect/>
          </a:stretch>
        </p:blipFill>
        <p:spPr>
          <a:xfrm>
            <a:off x="10683531" y="10417"/>
            <a:ext cx="1368202" cy="679716"/>
          </a:xfrm>
          <a:prstGeom prst="rect">
            <a:avLst/>
          </a:prstGeom>
        </p:spPr>
      </p:pic>
      <p:sp>
        <p:nvSpPr>
          <p:cNvPr id="9" name="TextBox 8"/>
          <p:cNvSpPr txBox="1"/>
          <p:nvPr/>
        </p:nvSpPr>
        <p:spPr>
          <a:xfrm>
            <a:off x="10717161" y="776780"/>
            <a:ext cx="1406013" cy="369332"/>
          </a:xfrm>
          <a:prstGeom prst="rect">
            <a:avLst/>
          </a:prstGeom>
          <a:noFill/>
        </p:spPr>
        <p:txBody>
          <a:bodyPr wrap="square" rtlCol="0">
            <a:spAutoFit/>
          </a:bodyPr>
          <a:lstStyle/>
          <a:p>
            <a:r>
              <a:rPr lang="en-US" dirty="0" smtClean="0"/>
              <a:t>pp. 131-132</a:t>
            </a:r>
            <a:endParaRPr lang="en-US" dirty="0"/>
          </a:p>
        </p:txBody>
      </p:sp>
      <p:pic>
        <p:nvPicPr>
          <p:cNvPr id="12" name="Picture 11"/>
          <p:cNvPicPr>
            <a:picLocks noChangeAspect="1"/>
          </p:cNvPicPr>
          <p:nvPr/>
        </p:nvPicPr>
        <p:blipFill>
          <a:blip r:embed="rId15"/>
          <a:stretch>
            <a:fillRect/>
          </a:stretch>
        </p:blipFill>
        <p:spPr>
          <a:xfrm>
            <a:off x="4124632" y="3540407"/>
            <a:ext cx="1590675" cy="1123950"/>
          </a:xfrm>
          <a:prstGeom prst="rect">
            <a:avLst/>
          </a:prstGeom>
        </p:spPr>
      </p:pic>
      <p:pic>
        <p:nvPicPr>
          <p:cNvPr id="13" name="Picture 12"/>
          <p:cNvPicPr>
            <a:picLocks noChangeAspect="1"/>
          </p:cNvPicPr>
          <p:nvPr/>
        </p:nvPicPr>
        <p:blipFill>
          <a:blip r:embed="rId16"/>
          <a:stretch>
            <a:fillRect/>
          </a:stretch>
        </p:blipFill>
        <p:spPr>
          <a:xfrm>
            <a:off x="4427969" y="4762370"/>
            <a:ext cx="1047750" cy="1152525"/>
          </a:xfrm>
          <a:prstGeom prst="rect">
            <a:avLst/>
          </a:prstGeom>
        </p:spPr>
      </p:pic>
      <p:pic>
        <p:nvPicPr>
          <p:cNvPr id="17" name="Picture 16"/>
          <p:cNvPicPr>
            <a:picLocks noChangeAspect="1"/>
          </p:cNvPicPr>
          <p:nvPr/>
        </p:nvPicPr>
        <p:blipFill>
          <a:blip r:embed="rId17"/>
          <a:stretch>
            <a:fillRect/>
          </a:stretch>
        </p:blipFill>
        <p:spPr>
          <a:xfrm>
            <a:off x="6220631" y="2992992"/>
            <a:ext cx="3168669" cy="3538755"/>
          </a:xfrm>
          <a:prstGeom prst="rect">
            <a:avLst/>
          </a:prstGeom>
        </p:spPr>
      </p:pic>
      <p:sp>
        <p:nvSpPr>
          <p:cNvPr id="18" name="TextBox 17"/>
          <p:cNvSpPr txBox="1"/>
          <p:nvPr/>
        </p:nvSpPr>
        <p:spPr>
          <a:xfrm rot="10800000" flipV="1">
            <a:off x="3617668" y="5914895"/>
            <a:ext cx="2668355" cy="369332"/>
          </a:xfrm>
          <a:prstGeom prst="rect">
            <a:avLst/>
          </a:prstGeom>
          <a:noFill/>
        </p:spPr>
        <p:txBody>
          <a:bodyPr wrap="square" rtlCol="0">
            <a:spAutoFit/>
          </a:bodyPr>
          <a:lstStyle/>
          <a:p>
            <a:pPr algn="ctr"/>
            <a:r>
              <a:rPr lang="en-US" dirty="0">
                <a:hlinkClick r:id="rId18"/>
              </a:rPr>
              <a:t>Wind scale</a:t>
            </a:r>
            <a:endParaRPr lang="en-US" dirty="0"/>
          </a:p>
        </p:txBody>
      </p:sp>
      <p:pic>
        <p:nvPicPr>
          <p:cNvPr id="20" name="Picture 19"/>
          <p:cNvPicPr>
            <a:picLocks noChangeAspect="1"/>
          </p:cNvPicPr>
          <p:nvPr/>
        </p:nvPicPr>
        <p:blipFill>
          <a:blip r:embed="rId19"/>
          <a:stretch>
            <a:fillRect/>
          </a:stretch>
        </p:blipFill>
        <p:spPr>
          <a:xfrm>
            <a:off x="9627387" y="2992992"/>
            <a:ext cx="2383257" cy="2866298"/>
          </a:xfrm>
          <a:prstGeom prst="rect">
            <a:avLst/>
          </a:prstGeom>
        </p:spPr>
      </p:pic>
    </p:spTree>
    <p:extLst>
      <p:ext uri="{BB962C8B-B14F-4D97-AF65-F5344CB8AC3E}">
        <p14:creationId xmlns:p14="http://schemas.microsoft.com/office/powerpoint/2010/main" val="33567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806" fill="hold"/>
                                        <p:tgtEl>
                                          <p:spTgt spid="6"/>
                                        </p:tgtEl>
                                      </p:cBhvr>
                                    </p:cmd>
                                  </p:childTnLst>
                                </p:cTn>
                              </p:par>
                            </p:childTnLst>
                          </p:cTn>
                        </p:par>
                      </p:childTnLst>
                    </p:cTn>
                  </p:par>
                </p:childTnLst>
              </p:cTn>
              <p:nextCondLst>
                <p:cond evt="onClick" delay="0">
                  <p:tgtEl>
                    <p:spTgt spid="6"/>
                  </p:tgtEl>
                </p:cond>
              </p:nextCondLst>
            </p:seq>
            <p:audio>
              <p:cMediaNode vol="80000">
                <p:cTn id="36" fill="hold" display="0">
                  <p:stCondLst>
                    <p:cond delay="indefinite"/>
                  </p:stCondLst>
                  <p:endCondLst>
                    <p:cond evt="onStopAudio" delay="0">
                      <p:tgtEl>
                        <p:sldTgt/>
                      </p:tgtEl>
                    </p:cond>
                  </p:endCondLst>
                </p:cTn>
                <p:tgtEl>
                  <p:spTgt spid="6"/>
                </p:tgtEl>
              </p:cMediaNode>
            </p:audio>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2585" fill="hold"/>
                                        <p:tgtEl>
                                          <p:spTgt spid="7"/>
                                        </p:tgtEl>
                                      </p:cBhvr>
                                    </p:cmd>
                                  </p:childTnLst>
                                </p:cTn>
                              </p:par>
                            </p:childTnLst>
                          </p:cTn>
                        </p:par>
                      </p:childTnLst>
                    </p:cTn>
                  </p:par>
                </p:childTnLst>
              </p:cTn>
              <p:nextCondLst>
                <p:cond evt="onClick" delay="0">
                  <p:tgtEl>
                    <p:spTgt spid="7"/>
                  </p:tgtEl>
                </p:cond>
              </p:nextCondLst>
            </p:seq>
            <p:audio>
              <p:cMediaNode vol="80000">
                <p:cTn id="42"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smtClean="0">
                <a:hlinkClick r:id="rId3"/>
              </a:rPr>
              <a:t> </a:t>
            </a:r>
            <a:r>
              <a:rPr lang="en-US" sz="3600" dirty="0" smtClean="0">
                <a:hlinkClick r:id="rId3"/>
              </a:rPr>
              <a:t>Weather observations </a:t>
            </a:r>
            <a:r>
              <a:rPr lang="en-US" sz="3600" dirty="0" smtClean="0"/>
              <a:t>&amp; </a:t>
            </a:r>
            <a:r>
              <a:rPr lang="en-US" sz="3600" dirty="0" smtClean="0">
                <a:hlinkClick r:id="rId4"/>
              </a:rPr>
              <a:t>Tools</a:t>
            </a:r>
            <a:r>
              <a:rPr lang="en-US" sz="3600" dirty="0" smtClean="0"/>
              <a:t> </a:t>
            </a:r>
            <a:r>
              <a:rPr lang="en-US" sz="4000" dirty="0" smtClean="0"/>
              <a:t/>
            </a:r>
            <a:br>
              <a:rPr lang="en-US" sz="4000" dirty="0" smtClean="0"/>
            </a:br>
            <a:r>
              <a:rPr lang="en-US" sz="1400" dirty="0" smtClean="0"/>
              <a:t/>
            </a:r>
            <a:br>
              <a:rPr lang="en-US" sz="1400" dirty="0" smtClean="0"/>
            </a:br>
            <a:endParaRPr lang="en-US" sz="1400" dirty="0" smtClean="0"/>
          </a:p>
        </p:txBody>
      </p:sp>
      <p:sp>
        <p:nvSpPr>
          <p:cNvPr id="4099" name="Rectangle 3"/>
          <p:cNvSpPr>
            <a:spLocks noGrp="1" noChangeArrowheads="1"/>
          </p:cNvSpPr>
          <p:nvPr>
            <p:ph type="body" idx="1"/>
          </p:nvPr>
        </p:nvSpPr>
        <p:spPr>
          <a:xfrm>
            <a:off x="304800" y="1066801"/>
            <a:ext cx="11684000" cy="5059363"/>
          </a:xfrm>
        </p:spPr>
        <p:txBody>
          <a:bodyPr>
            <a:normAutofit/>
          </a:bodyPr>
          <a:lstStyle/>
          <a:p>
            <a:pPr eaLnBrk="1" hangingPunct="1">
              <a:buFontTx/>
              <a:buNone/>
            </a:pPr>
            <a:r>
              <a:rPr lang="en-US" sz="2800" b="1" dirty="0" smtClean="0"/>
              <a:t>      Observations Try Out:</a:t>
            </a:r>
          </a:p>
          <a:p>
            <a:pPr marL="457200" indent="-457200" eaLnBrk="1" hangingPunct="1">
              <a:buFont typeface="+mj-lt"/>
              <a:buAutoNum type="arabicPeriod"/>
            </a:pPr>
            <a:r>
              <a:rPr lang="en-US" sz="2000" dirty="0" smtClean="0"/>
              <a:t>temperature</a:t>
            </a:r>
          </a:p>
          <a:p>
            <a:pPr marL="457200" indent="-457200" eaLnBrk="1" hangingPunct="1">
              <a:buFont typeface="+mj-lt"/>
              <a:buAutoNum type="arabicPeriod"/>
            </a:pPr>
            <a:r>
              <a:rPr lang="en-US" sz="2000" dirty="0" smtClean="0"/>
              <a:t>amount of precipitation</a:t>
            </a:r>
          </a:p>
          <a:p>
            <a:pPr marL="457200" indent="-457200" eaLnBrk="1" hangingPunct="1">
              <a:buFont typeface="+mj-lt"/>
              <a:buAutoNum type="arabicPeriod"/>
            </a:pPr>
            <a:r>
              <a:rPr lang="en-US" sz="2000" dirty="0" smtClean="0"/>
              <a:t>air pressure </a:t>
            </a:r>
            <a:endParaRPr lang="en-US" sz="2000" dirty="0"/>
          </a:p>
          <a:p>
            <a:pPr marL="457200" indent="-457200" eaLnBrk="1" hangingPunct="1">
              <a:buFont typeface="+mj-lt"/>
              <a:buAutoNum type="arabicPeriod"/>
            </a:pPr>
            <a:r>
              <a:rPr lang="en-US" sz="2000" dirty="0" smtClean="0"/>
              <a:t>humidity </a:t>
            </a:r>
            <a:r>
              <a:rPr lang="en-US" sz="2000" dirty="0" smtClean="0">
                <a:solidFill>
                  <a:srgbClr val="FF0000"/>
                </a:solidFill>
              </a:rPr>
              <a:t>  </a:t>
            </a:r>
            <a:endParaRPr lang="en-US" sz="2000" b="1" dirty="0" smtClean="0"/>
          </a:p>
          <a:p>
            <a:pPr marL="457200" indent="-457200" eaLnBrk="1" hangingPunct="1">
              <a:buFont typeface="+mj-lt"/>
              <a:buAutoNum type="arabicPeriod"/>
            </a:pPr>
            <a:r>
              <a:rPr lang="en-US" sz="2000" dirty="0" smtClean="0"/>
              <a:t>wind direction</a:t>
            </a:r>
          </a:p>
          <a:p>
            <a:pPr marL="457200" indent="-457200" eaLnBrk="1" hangingPunct="1">
              <a:buFont typeface="+mj-lt"/>
              <a:buAutoNum type="arabicPeriod"/>
            </a:pPr>
            <a:r>
              <a:rPr lang="en-US" sz="2000" dirty="0" smtClean="0"/>
              <a:t>wind speed</a:t>
            </a:r>
            <a:r>
              <a:rPr lang="en-US" sz="2000" b="1" dirty="0" smtClean="0">
                <a:solidFill>
                  <a:srgbClr val="FF0000"/>
                </a:solidFill>
              </a:rPr>
              <a:t>    </a:t>
            </a:r>
            <a:endParaRPr lang="en-US" sz="2000" b="1" dirty="0" smtClean="0"/>
          </a:p>
          <a:p>
            <a:pPr marL="457200" indent="-457200" eaLnBrk="1" hangingPunct="1">
              <a:buFont typeface="+mj-lt"/>
              <a:buAutoNum type="arabicPeriod"/>
            </a:pPr>
            <a:r>
              <a:rPr lang="en-US" sz="2000" dirty="0" smtClean="0"/>
              <a:t>cloud conditions including</a:t>
            </a:r>
          </a:p>
          <a:p>
            <a:pPr marL="0" indent="0" eaLnBrk="1" hangingPunct="1">
              <a:buNone/>
            </a:pPr>
            <a:r>
              <a:rPr lang="en-US" sz="2000" dirty="0"/>
              <a:t> </a:t>
            </a:r>
            <a:r>
              <a:rPr lang="en-US" sz="2000" dirty="0" smtClean="0"/>
              <a:t>       type and altitude of clouds </a:t>
            </a:r>
            <a:endParaRPr lang="en-US" sz="1200" dirty="0" smtClean="0">
              <a:hlinkClick r:id="rId5"/>
            </a:endParaRPr>
          </a:p>
          <a:p>
            <a:pPr marL="0" indent="0" algn="ctr" eaLnBrk="1" hangingPunct="1">
              <a:buNone/>
            </a:pPr>
            <a:endParaRPr lang="en-US" sz="1000" dirty="0" smtClean="0"/>
          </a:p>
          <a:p>
            <a:pPr marL="0" indent="0" algn="ctr">
              <a:buNone/>
            </a:pPr>
            <a:r>
              <a:rPr lang="en-US" sz="2800" b="1" dirty="0"/>
              <a:t>Try Out</a:t>
            </a:r>
            <a:r>
              <a:rPr lang="en-US" sz="2800" b="1" dirty="0" smtClean="0"/>
              <a:t>:</a:t>
            </a:r>
            <a:endParaRPr lang="en-US" sz="2800" dirty="0" smtClean="0">
              <a:hlinkClick r:id="rId5"/>
            </a:endParaRPr>
          </a:p>
          <a:p>
            <a:pPr marL="0" indent="0" algn="ctr">
              <a:buNone/>
            </a:pPr>
            <a:r>
              <a:rPr lang="en-US" sz="2800" dirty="0" smtClean="0">
                <a:hlinkClick r:id="rId6"/>
              </a:rPr>
              <a:t>Video True/False Quiz</a:t>
            </a:r>
            <a:r>
              <a:rPr lang="en-US" sz="2800" dirty="0">
                <a:hlinkClick r:id="rId6"/>
              </a:rPr>
              <a:t>: Weather Smart Heat, Wind and </a:t>
            </a:r>
            <a:r>
              <a:rPr lang="en-US" sz="2800" dirty="0" smtClean="0">
                <a:hlinkClick r:id="rId6"/>
              </a:rPr>
              <a:t>Pressure</a:t>
            </a:r>
            <a:endParaRPr lang="en-US" sz="2800" dirty="0" smtClean="0"/>
          </a:p>
          <a:p>
            <a:pPr marL="0" indent="0" algn="ctr" eaLnBrk="1" hangingPunct="1">
              <a:buNone/>
            </a:pPr>
            <a:endParaRPr lang="en-US" sz="2800" dirty="0" smtClean="0"/>
          </a:p>
        </p:txBody>
      </p:sp>
      <p:sp>
        <p:nvSpPr>
          <p:cNvPr id="4100" name="Rectangle 4"/>
          <p:cNvSpPr>
            <a:spLocks noGrp="1" noChangeArrowheads="1"/>
          </p:cNvSpPr>
          <p:nvPr>
            <p:ph type="body" sz="half" idx="4294967295"/>
          </p:nvPr>
        </p:nvSpPr>
        <p:spPr>
          <a:xfrm>
            <a:off x="7518400" y="1066801"/>
            <a:ext cx="4673600" cy="3352800"/>
          </a:xfrm>
        </p:spPr>
        <p:txBody>
          <a:bodyPr/>
          <a:lstStyle/>
          <a:p>
            <a:pPr algn="ctr" eaLnBrk="1" hangingPunct="1">
              <a:buFontTx/>
              <a:buNone/>
            </a:pPr>
            <a:r>
              <a:rPr lang="en-US" sz="2800" b="1" dirty="0" smtClean="0">
                <a:hlinkClick r:id="rId7"/>
              </a:rPr>
              <a:t>Tools</a:t>
            </a:r>
            <a:endParaRPr lang="en-US" sz="2800" b="1" dirty="0" smtClean="0"/>
          </a:p>
          <a:p>
            <a:pPr marL="457200" indent="-457200" eaLnBrk="1" hangingPunct="1">
              <a:buFont typeface="+mj-lt"/>
              <a:buAutoNum type="alphaUcPeriod"/>
            </a:pPr>
            <a:r>
              <a:rPr lang="en-US" sz="2000" dirty="0" smtClean="0"/>
              <a:t>thermometer</a:t>
            </a:r>
          </a:p>
          <a:p>
            <a:pPr marL="457200" indent="-457200" eaLnBrk="1" hangingPunct="1">
              <a:buFont typeface="+mj-lt"/>
              <a:buAutoNum type="alphaUcPeriod"/>
            </a:pPr>
            <a:r>
              <a:rPr lang="en-US" sz="2000" dirty="0" smtClean="0"/>
              <a:t>rain gauge</a:t>
            </a:r>
          </a:p>
          <a:p>
            <a:pPr marL="457200" indent="-457200" eaLnBrk="1" hangingPunct="1">
              <a:buFont typeface="+mj-lt"/>
              <a:buAutoNum type="alphaUcPeriod"/>
            </a:pPr>
            <a:r>
              <a:rPr lang="en-US" sz="2000" dirty="0"/>
              <a:t>b</a:t>
            </a:r>
            <a:r>
              <a:rPr lang="en-US" sz="2000" dirty="0" smtClean="0"/>
              <a:t>arometer</a:t>
            </a:r>
          </a:p>
          <a:p>
            <a:pPr marL="457200" indent="-457200" eaLnBrk="1" hangingPunct="1">
              <a:buFont typeface="+mj-lt"/>
              <a:buAutoNum type="alphaUcPeriod"/>
            </a:pPr>
            <a:r>
              <a:rPr lang="en-US" sz="2000" dirty="0" smtClean="0"/>
              <a:t>hygrometer</a:t>
            </a:r>
          </a:p>
          <a:p>
            <a:pPr marL="457200" indent="-457200" eaLnBrk="1" hangingPunct="1">
              <a:buFont typeface="+mj-lt"/>
              <a:buAutoNum type="alphaUcPeriod"/>
            </a:pPr>
            <a:r>
              <a:rPr lang="en-US" sz="2000" dirty="0" smtClean="0"/>
              <a:t>wind vane</a:t>
            </a:r>
          </a:p>
          <a:p>
            <a:pPr marL="457200" indent="-457200" eaLnBrk="1" hangingPunct="1">
              <a:buFont typeface="+mj-lt"/>
              <a:buAutoNum type="alphaUcPeriod"/>
            </a:pPr>
            <a:r>
              <a:rPr lang="en-US" sz="2000" dirty="0" smtClean="0"/>
              <a:t>anemometer &amp; radar</a:t>
            </a:r>
          </a:p>
          <a:p>
            <a:pPr marL="457200" indent="-457200" eaLnBrk="1" hangingPunct="1">
              <a:buFont typeface="+mj-lt"/>
              <a:buAutoNum type="alphaUcPeriod"/>
            </a:pPr>
            <a:r>
              <a:rPr lang="en-US" sz="2000" dirty="0" smtClean="0">
                <a:hlinkClick r:id="rId8"/>
              </a:rPr>
              <a:t>cloud classification charts</a:t>
            </a:r>
            <a:r>
              <a:rPr lang="en-US" sz="2000" dirty="0" smtClean="0"/>
              <a:t> </a:t>
            </a:r>
          </a:p>
        </p:txBody>
      </p:sp>
      <p:pic>
        <p:nvPicPr>
          <p:cNvPr id="18437" name="Picture 5" descr="MCj0351186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40117" y="1828800"/>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6" descr="MCj0413624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87859">
            <a:off x="4872458" y="1195387"/>
            <a:ext cx="1123951"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descr="MCj0441809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9536" y="-302878"/>
            <a:ext cx="2032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9" descr="MCj008321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47869" y="38099"/>
            <a:ext cx="1139331"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1828800" y="6245225"/>
            <a:ext cx="9876931"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4171908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20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20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2000"/>
                                        <p:tgtEl>
                                          <p:spTgt spid="40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fade">
                                      <p:cBhvr>
                                        <p:cTn id="32" dur="2000"/>
                                        <p:tgtEl>
                                          <p:spTgt spid="40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Effect transition="in" filter="fade">
                                      <p:cBhvr>
                                        <p:cTn id="37" dur="2000"/>
                                        <p:tgtEl>
                                          <p:spTgt spid="40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Effect transition="in" filter="fade">
                                      <p:cBhvr>
                                        <p:cTn id="42" dur="2000"/>
                                        <p:tgtEl>
                                          <p:spTgt spid="409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99">
                                            <p:txEl>
                                              <p:pRg st="7" end="7"/>
                                            </p:txEl>
                                          </p:spTgt>
                                        </p:tgtEl>
                                        <p:attrNameLst>
                                          <p:attrName>style.visibility</p:attrName>
                                        </p:attrNameLst>
                                      </p:cBhvr>
                                      <p:to>
                                        <p:strVal val="visible"/>
                                      </p:to>
                                    </p:set>
                                    <p:animEffect transition="in" filter="fade">
                                      <p:cBhvr>
                                        <p:cTn id="47" dur="2000"/>
                                        <p:tgtEl>
                                          <p:spTgt spid="409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99">
                                            <p:txEl>
                                              <p:pRg st="8" end="8"/>
                                            </p:txEl>
                                          </p:spTgt>
                                        </p:tgtEl>
                                        <p:attrNameLst>
                                          <p:attrName>style.visibility</p:attrName>
                                        </p:attrNameLst>
                                      </p:cBhvr>
                                      <p:to>
                                        <p:strVal val="visible"/>
                                      </p:to>
                                    </p:set>
                                    <p:animEffect transition="in" filter="fade">
                                      <p:cBhvr>
                                        <p:cTn id="52" dur="2000"/>
                                        <p:tgtEl>
                                          <p:spTgt spid="40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Effect transition="in" filter="fade">
                                      <p:cBhvr>
                                        <p:cTn id="57" dur="2000"/>
                                        <p:tgtEl>
                                          <p:spTgt spid="409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00">
                                            <p:txEl>
                                              <p:pRg st="0" end="0"/>
                                            </p:txEl>
                                          </p:spTgt>
                                        </p:tgtEl>
                                        <p:attrNameLst>
                                          <p:attrName>style.visibility</p:attrName>
                                        </p:attrNameLst>
                                      </p:cBhvr>
                                      <p:to>
                                        <p:strVal val="visible"/>
                                      </p:to>
                                    </p:set>
                                    <p:animEffect transition="in" filter="fade">
                                      <p:cBhvr>
                                        <p:cTn id="62" dur="2000"/>
                                        <p:tgtEl>
                                          <p:spTgt spid="4100">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00">
                                            <p:txEl>
                                              <p:pRg st="1" end="1"/>
                                            </p:txEl>
                                          </p:spTgt>
                                        </p:tgtEl>
                                        <p:attrNameLst>
                                          <p:attrName>style.visibility</p:attrName>
                                        </p:attrNameLst>
                                      </p:cBhvr>
                                      <p:to>
                                        <p:strVal val="visible"/>
                                      </p:to>
                                    </p:set>
                                    <p:animEffect transition="in" filter="fade">
                                      <p:cBhvr>
                                        <p:cTn id="67" dur="2000"/>
                                        <p:tgtEl>
                                          <p:spTgt spid="4100">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00">
                                            <p:txEl>
                                              <p:pRg st="2" end="2"/>
                                            </p:txEl>
                                          </p:spTgt>
                                        </p:tgtEl>
                                        <p:attrNameLst>
                                          <p:attrName>style.visibility</p:attrName>
                                        </p:attrNameLst>
                                      </p:cBhvr>
                                      <p:to>
                                        <p:strVal val="visible"/>
                                      </p:to>
                                    </p:set>
                                    <p:animEffect transition="in" filter="fade">
                                      <p:cBhvr>
                                        <p:cTn id="72" dur="2000"/>
                                        <p:tgtEl>
                                          <p:spTgt spid="4100">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100">
                                            <p:txEl>
                                              <p:pRg st="3" end="3"/>
                                            </p:txEl>
                                          </p:spTgt>
                                        </p:tgtEl>
                                        <p:attrNameLst>
                                          <p:attrName>style.visibility</p:attrName>
                                        </p:attrNameLst>
                                      </p:cBhvr>
                                      <p:to>
                                        <p:strVal val="visible"/>
                                      </p:to>
                                    </p:set>
                                    <p:animEffect transition="in" filter="fade">
                                      <p:cBhvr>
                                        <p:cTn id="77" dur="2000"/>
                                        <p:tgtEl>
                                          <p:spTgt spid="410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00">
                                            <p:txEl>
                                              <p:pRg st="4" end="4"/>
                                            </p:txEl>
                                          </p:spTgt>
                                        </p:tgtEl>
                                        <p:attrNameLst>
                                          <p:attrName>style.visibility</p:attrName>
                                        </p:attrNameLst>
                                      </p:cBhvr>
                                      <p:to>
                                        <p:strVal val="visible"/>
                                      </p:to>
                                    </p:set>
                                    <p:animEffect transition="in" filter="fade">
                                      <p:cBhvr>
                                        <p:cTn id="82" dur="2000"/>
                                        <p:tgtEl>
                                          <p:spTgt spid="4100">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100">
                                            <p:txEl>
                                              <p:pRg st="5" end="5"/>
                                            </p:txEl>
                                          </p:spTgt>
                                        </p:tgtEl>
                                        <p:attrNameLst>
                                          <p:attrName>style.visibility</p:attrName>
                                        </p:attrNameLst>
                                      </p:cBhvr>
                                      <p:to>
                                        <p:strVal val="visible"/>
                                      </p:to>
                                    </p:set>
                                    <p:animEffect transition="in" filter="fade">
                                      <p:cBhvr>
                                        <p:cTn id="87" dur="2000"/>
                                        <p:tgtEl>
                                          <p:spTgt spid="4100">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00">
                                            <p:txEl>
                                              <p:pRg st="6" end="6"/>
                                            </p:txEl>
                                          </p:spTgt>
                                        </p:tgtEl>
                                        <p:attrNameLst>
                                          <p:attrName>style.visibility</p:attrName>
                                        </p:attrNameLst>
                                      </p:cBhvr>
                                      <p:to>
                                        <p:strVal val="visible"/>
                                      </p:to>
                                    </p:set>
                                    <p:animEffect transition="in" filter="fade">
                                      <p:cBhvr>
                                        <p:cTn id="92" dur="2000"/>
                                        <p:tgtEl>
                                          <p:spTgt spid="4100">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100">
                                            <p:txEl>
                                              <p:pRg st="7" end="7"/>
                                            </p:txEl>
                                          </p:spTgt>
                                        </p:tgtEl>
                                        <p:attrNameLst>
                                          <p:attrName>style.visibility</p:attrName>
                                        </p:attrNameLst>
                                      </p:cBhvr>
                                      <p:to>
                                        <p:strVal val="visible"/>
                                      </p:to>
                                    </p:set>
                                    <p:animEffect transition="in" filter="fade">
                                      <p:cBhvr>
                                        <p:cTn id="97" dur="2000"/>
                                        <p:tgtEl>
                                          <p:spTgt spid="4100">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099">
                                            <p:txEl>
                                              <p:pRg st="11" end="11"/>
                                            </p:txEl>
                                          </p:spTgt>
                                        </p:tgtEl>
                                        <p:attrNameLst>
                                          <p:attrName>style.visibility</p:attrName>
                                        </p:attrNameLst>
                                      </p:cBhvr>
                                      <p:to>
                                        <p:strVal val="visible"/>
                                      </p:to>
                                    </p:set>
                                    <p:animEffect transition="in" filter="fade">
                                      <p:cBhvr>
                                        <p:cTn id="102" dur="20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P spid="41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 Tool Match Up</a:t>
            </a:r>
            <a:endParaRPr lang="en-US" dirty="0"/>
          </a:p>
        </p:txBody>
      </p:sp>
      <p:sp>
        <p:nvSpPr>
          <p:cNvPr id="3" name="Text Placeholder 2"/>
          <p:cNvSpPr>
            <a:spLocks noGrp="1"/>
          </p:cNvSpPr>
          <p:nvPr>
            <p:ph type="body" idx="1"/>
          </p:nvPr>
        </p:nvSpPr>
        <p:spPr>
          <a:xfrm>
            <a:off x="609600" y="1295402"/>
            <a:ext cx="5386917" cy="457199"/>
          </a:xfrm>
        </p:spPr>
        <p:txBody>
          <a:bodyPr>
            <a:normAutofit lnSpcReduction="10000"/>
          </a:bodyPr>
          <a:lstStyle/>
          <a:p>
            <a:pPr algn="ctr"/>
            <a:r>
              <a:rPr lang="en-US" dirty="0" smtClean="0"/>
              <a:t>Weather Observations</a:t>
            </a:r>
            <a:endParaRPr lang="en-US" dirty="0"/>
          </a:p>
        </p:txBody>
      </p:sp>
      <p:sp>
        <p:nvSpPr>
          <p:cNvPr id="4" name="Content Placeholder 3"/>
          <p:cNvSpPr>
            <a:spLocks noGrp="1"/>
          </p:cNvSpPr>
          <p:nvPr>
            <p:ph sz="half" idx="2"/>
          </p:nvPr>
        </p:nvSpPr>
        <p:spPr>
          <a:xfrm>
            <a:off x="609600" y="1828800"/>
            <a:ext cx="5386917" cy="48768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1. Temperature</a:t>
            </a:r>
          </a:p>
          <a:p>
            <a:pPr marL="0" indent="0">
              <a:buNone/>
            </a:pPr>
            <a:endParaRPr lang="en-US" dirty="0"/>
          </a:p>
          <a:p>
            <a:pPr marL="0" indent="0">
              <a:buNone/>
            </a:pPr>
            <a:r>
              <a:rPr lang="en-US" dirty="0" smtClean="0"/>
              <a:t>2.  Rain Fall</a:t>
            </a:r>
          </a:p>
          <a:p>
            <a:pPr marL="0" indent="0">
              <a:buNone/>
            </a:pPr>
            <a:endParaRPr lang="en-US" dirty="0"/>
          </a:p>
          <a:p>
            <a:pPr marL="0" indent="0">
              <a:buNone/>
            </a:pPr>
            <a:r>
              <a:rPr lang="en-US" dirty="0" smtClean="0"/>
              <a:t>3.  Wind Direction</a:t>
            </a:r>
          </a:p>
          <a:p>
            <a:pPr marL="0" indent="0">
              <a:buNone/>
            </a:pPr>
            <a:endParaRPr lang="en-US" dirty="0" smtClean="0"/>
          </a:p>
          <a:p>
            <a:pPr marL="457200" indent="-457200">
              <a:buAutoNum type="arabicPeriod" startAt="4"/>
            </a:pPr>
            <a:r>
              <a:rPr lang="en-US" dirty="0" smtClean="0"/>
              <a:t>Wind Speed</a:t>
            </a:r>
          </a:p>
          <a:p>
            <a:pPr marL="457200" indent="-457200">
              <a:buAutoNum type="arabicPeriod" startAt="4"/>
            </a:pPr>
            <a:endParaRPr lang="en-US" dirty="0"/>
          </a:p>
          <a:p>
            <a:pPr marL="457200" indent="-457200">
              <a:buAutoNum type="arabicPeriod" startAt="5"/>
            </a:pPr>
            <a:r>
              <a:rPr lang="en-US" dirty="0" smtClean="0"/>
              <a:t>Air Pressure</a:t>
            </a:r>
          </a:p>
          <a:p>
            <a:pPr marL="0" indent="0">
              <a:buNone/>
            </a:pPr>
            <a:endParaRPr lang="en-US" dirty="0" smtClean="0"/>
          </a:p>
          <a:p>
            <a:pPr marL="0" indent="0">
              <a:buNone/>
            </a:pPr>
            <a:r>
              <a:rPr lang="en-US" dirty="0" smtClean="0"/>
              <a:t>6. Cloud Conditions</a:t>
            </a:r>
          </a:p>
          <a:p>
            <a:pPr marL="514350" indent="-514350">
              <a:buAutoNum type="arabicPeriod"/>
            </a:pPr>
            <a:endParaRPr lang="en-US" dirty="0"/>
          </a:p>
          <a:p>
            <a:endParaRPr lang="en-US" dirty="0"/>
          </a:p>
        </p:txBody>
      </p:sp>
      <p:sp>
        <p:nvSpPr>
          <p:cNvPr id="5" name="Text Placeholder 4"/>
          <p:cNvSpPr>
            <a:spLocks noGrp="1"/>
          </p:cNvSpPr>
          <p:nvPr>
            <p:ph type="body" sz="quarter" idx="3"/>
          </p:nvPr>
        </p:nvSpPr>
        <p:spPr>
          <a:xfrm>
            <a:off x="6193368" y="1143002"/>
            <a:ext cx="5389033" cy="609599"/>
          </a:xfrm>
        </p:spPr>
        <p:txBody>
          <a:bodyPr/>
          <a:lstStyle/>
          <a:p>
            <a:pPr algn="ctr"/>
            <a:r>
              <a:rPr lang="en-US" dirty="0" smtClean="0"/>
              <a:t>Weather Tool to Use</a:t>
            </a:r>
            <a:endParaRPr lang="en-US" dirty="0"/>
          </a:p>
        </p:txBody>
      </p:sp>
      <p:sp>
        <p:nvSpPr>
          <p:cNvPr id="6" name="Content Placeholder 5"/>
          <p:cNvSpPr>
            <a:spLocks noGrp="1"/>
          </p:cNvSpPr>
          <p:nvPr>
            <p:ph sz="quarter" idx="4"/>
          </p:nvPr>
        </p:nvSpPr>
        <p:spPr>
          <a:xfrm>
            <a:off x="6193368" y="1828800"/>
            <a:ext cx="5795433" cy="4876800"/>
          </a:xfrm>
        </p:spPr>
        <p:style>
          <a:lnRef idx="2">
            <a:schemeClr val="dk1"/>
          </a:lnRef>
          <a:fillRef idx="1">
            <a:schemeClr val="lt1"/>
          </a:fillRef>
          <a:effectRef idx="0">
            <a:schemeClr val="dk1"/>
          </a:effectRef>
          <a:fontRef idx="minor">
            <a:schemeClr val="dk1"/>
          </a:fontRef>
        </p:style>
        <p:txBody>
          <a:bodyPr/>
          <a:lstStyle/>
          <a:p>
            <a:pPr marL="457200" indent="-457200">
              <a:buFont typeface="+mj-lt"/>
              <a:buAutoNum type="alphaUcPeriod"/>
            </a:pPr>
            <a:r>
              <a:rPr lang="en-US" dirty="0"/>
              <a:t>Wind Vane </a:t>
            </a:r>
            <a:endParaRPr lang="en-US" dirty="0" smtClean="0"/>
          </a:p>
          <a:p>
            <a:pPr marL="0" indent="0">
              <a:buNone/>
            </a:pPr>
            <a:r>
              <a:rPr lang="en-US" dirty="0" smtClean="0"/>
              <a:t> </a:t>
            </a:r>
            <a:endParaRPr lang="en-US" dirty="0"/>
          </a:p>
          <a:p>
            <a:pPr marL="0" indent="0">
              <a:buNone/>
            </a:pPr>
            <a:r>
              <a:rPr lang="en-US" dirty="0" smtClean="0"/>
              <a:t>B. Thermometer</a:t>
            </a:r>
          </a:p>
          <a:p>
            <a:pPr marL="0" indent="0">
              <a:buNone/>
            </a:pPr>
            <a:endParaRPr lang="en-US" dirty="0"/>
          </a:p>
          <a:p>
            <a:pPr marL="0" indent="0">
              <a:buNone/>
            </a:pPr>
            <a:r>
              <a:rPr lang="en-US" dirty="0" smtClean="0"/>
              <a:t>C.  Rain Gauge</a:t>
            </a:r>
          </a:p>
          <a:p>
            <a:pPr marL="0" indent="0">
              <a:buNone/>
            </a:pPr>
            <a:endParaRPr lang="en-US" dirty="0"/>
          </a:p>
          <a:p>
            <a:pPr marL="0" indent="0">
              <a:buNone/>
            </a:pPr>
            <a:r>
              <a:rPr lang="en-US" dirty="0" smtClean="0"/>
              <a:t>D.  Barometer</a:t>
            </a:r>
          </a:p>
          <a:p>
            <a:pPr marL="0" indent="0">
              <a:buNone/>
            </a:pPr>
            <a:endParaRPr lang="en-US" dirty="0"/>
          </a:p>
          <a:p>
            <a:pPr marL="0" indent="0">
              <a:buNone/>
            </a:pPr>
            <a:r>
              <a:rPr lang="en-US" dirty="0" smtClean="0"/>
              <a:t>E.  Anemometer</a:t>
            </a:r>
          </a:p>
          <a:p>
            <a:pPr marL="0" indent="0">
              <a:buNone/>
            </a:pPr>
            <a:endParaRPr lang="en-US" dirty="0"/>
          </a:p>
          <a:p>
            <a:pPr marL="0" indent="0">
              <a:buNone/>
            </a:pPr>
            <a:r>
              <a:rPr lang="en-US" dirty="0" smtClean="0"/>
              <a:t>F.  Cloud Identification Chart</a:t>
            </a:r>
            <a:endParaRPr lang="en-US" dirty="0"/>
          </a:p>
        </p:txBody>
      </p:sp>
      <p:pic>
        <p:nvPicPr>
          <p:cNvPr id="8" name="Picture 5" descr="MCj03511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2404">
            <a:off x="9331263" y="1869370"/>
            <a:ext cx="807304" cy="824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Documents and Settings\096512\Local Settings\Temporary Internet Files\Content.IE5\NLRQPP4G\MC9001498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4971" y="4188587"/>
            <a:ext cx="1303029" cy="100760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hermome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06799">
            <a:off x="10302052" y="2012347"/>
            <a:ext cx="356085" cy="1961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67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882" y="137290"/>
            <a:ext cx="10329518" cy="823732"/>
          </a:xfrm>
        </p:spPr>
        <p:txBody>
          <a:bodyPr>
            <a:normAutofit/>
          </a:bodyPr>
          <a:lstStyle/>
          <a:p>
            <a:r>
              <a:rPr lang="en-US" dirty="0" smtClean="0"/>
              <a:t>Weather - Tool Match Up</a:t>
            </a:r>
            <a:endParaRPr lang="en-US" dirty="0"/>
          </a:p>
        </p:txBody>
      </p:sp>
      <p:sp>
        <p:nvSpPr>
          <p:cNvPr id="3" name="Text Placeholder 2"/>
          <p:cNvSpPr>
            <a:spLocks noGrp="1"/>
          </p:cNvSpPr>
          <p:nvPr>
            <p:ph type="body" idx="1"/>
          </p:nvPr>
        </p:nvSpPr>
        <p:spPr>
          <a:xfrm>
            <a:off x="609600" y="978183"/>
            <a:ext cx="5414531" cy="446188"/>
          </a:xfrm>
          <a:ln w="9525" cmpd="sng">
            <a:solidFill>
              <a:schemeClr val="tx1"/>
            </a:solidFill>
          </a:ln>
        </p:spPr>
        <p:txBody>
          <a:bodyPr>
            <a:normAutofit lnSpcReduction="10000"/>
          </a:bodyPr>
          <a:lstStyle/>
          <a:p>
            <a:pPr algn="ctr"/>
            <a:r>
              <a:rPr lang="en-US" dirty="0" smtClean="0"/>
              <a:t>Weather Observations</a:t>
            </a:r>
            <a:endParaRPr lang="en-US" dirty="0"/>
          </a:p>
        </p:txBody>
      </p:sp>
      <p:sp>
        <p:nvSpPr>
          <p:cNvPr id="4" name="Content Placeholder 3"/>
          <p:cNvSpPr>
            <a:spLocks noGrp="1"/>
          </p:cNvSpPr>
          <p:nvPr>
            <p:ph sz="half" idx="2"/>
          </p:nvPr>
        </p:nvSpPr>
        <p:spPr>
          <a:xfrm>
            <a:off x="643926" y="1468418"/>
            <a:ext cx="5386917" cy="4876800"/>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1. Temperature</a:t>
            </a:r>
          </a:p>
          <a:p>
            <a:pPr marL="0" indent="0">
              <a:buNone/>
            </a:pPr>
            <a:endParaRPr lang="en-US" dirty="0"/>
          </a:p>
          <a:p>
            <a:pPr marL="0" indent="0">
              <a:buNone/>
            </a:pPr>
            <a:r>
              <a:rPr lang="en-US" dirty="0" smtClean="0"/>
              <a:t>2.  Rain Fall</a:t>
            </a:r>
          </a:p>
          <a:p>
            <a:pPr marL="0" indent="0">
              <a:buNone/>
            </a:pPr>
            <a:endParaRPr lang="en-US" dirty="0"/>
          </a:p>
          <a:p>
            <a:pPr marL="0" indent="0">
              <a:buNone/>
            </a:pPr>
            <a:r>
              <a:rPr lang="en-US" dirty="0" smtClean="0"/>
              <a:t>3.  Wind Direction</a:t>
            </a:r>
          </a:p>
          <a:p>
            <a:pPr marL="0" indent="0">
              <a:buNone/>
            </a:pPr>
            <a:endParaRPr lang="en-US" dirty="0" smtClean="0"/>
          </a:p>
          <a:p>
            <a:pPr marL="457200" indent="-457200">
              <a:buAutoNum type="arabicPeriod" startAt="4"/>
            </a:pPr>
            <a:r>
              <a:rPr lang="en-US" dirty="0" smtClean="0"/>
              <a:t>Wind Speed</a:t>
            </a:r>
          </a:p>
          <a:p>
            <a:pPr marL="457200" indent="-457200">
              <a:buAutoNum type="arabicPeriod" startAt="4"/>
            </a:pPr>
            <a:endParaRPr lang="en-US" dirty="0"/>
          </a:p>
          <a:p>
            <a:pPr marL="457200" indent="-457200">
              <a:buAutoNum type="arabicPeriod" startAt="5"/>
            </a:pPr>
            <a:r>
              <a:rPr lang="en-US" dirty="0" smtClean="0"/>
              <a:t>Air Pressure</a:t>
            </a:r>
          </a:p>
          <a:p>
            <a:pPr marL="0" indent="0">
              <a:buNone/>
            </a:pPr>
            <a:endParaRPr lang="en-US" dirty="0" smtClean="0"/>
          </a:p>
          <a:p>
            <a:pPr marL="0" indent="0">
              <a:buNone/>
            </a:pPr>
            <a:r>
              <a:rPr lang="en-US" dirty="0" smtClean="0"/>
              <a:t>6. Cloud Conditions</a:t>
            </a:r>
          </a:p>
          <a:p>
            <a:pPr marL="514350" indent="-514350">
              <a:buAutoNum type="arabicPeriod"/>
            </a:pPr>
            <a:endParaRPr lang="en-US" dirty="0"/>
          </a:p>
          <a:p>
            <a:endParaRPr lang="en-US" dirty="0"/>
          </a:p>
        </p:txBody>
      </p:sp>
      <p:sp>
        <p:nvSpPr>
          <p:cNvPr id="5" name="Text Placeholder 4"/>
          <p:cNvSpPr>
            <a:spLocks noGrp="1"/>
          </p:cNvSpPr>
          <p:nvPr>
            <p:ph type="body" sz="quarter" idx="3"/>
          </p:nvPr>
        </p:nvSpPr>
        <p:spPr>
          <a:xfrm>
            <a:off x="6178596" y="971392"/>
            <a:ext cx="5801015" cy="521624"/>
          </a:xfrm>
          <a:ln>
            <a:solidFill>
              <a:srgbClr val="000000"/>
            </a:solidFill>
          </a:ln>
        </p:spPr>
        <p:txBody>
          <a:bodyPr/>
          <a:lstStyle/>
          <a:p>
            <a:pPr algn="ctr"/>
            <a:r>
              <a:rPr lang="en-US" dirty="0" smtClean="0"/>
              <a:t>Weather Tool to Use</a:t>
            </a:r>
            <a:endParaRPr lang="en-US" dirty="0"/>
          </a:p>
        </p:txBody>
      </p:sp>
      <p:sp>
        <p:nvSpPr>
          <p:cNvPr id="6" name="Content Placeholder 5"/>
          <p:cNvSpPr>
            <a:spLocks noGrp="1"/>
          </p:cNvSpPr>
          <p:nvPr>
            <p:ph sz="quarter" idx="4"/>
          </p:nvPr>
        </p:nvSpPr>
        <p:spPr>
          <a:xfrm>
            <a:off x="6161434" y="1510176"/>
            <a:ext cx="5827368" cy="4856588"/>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B.  Thermometer</a:t>
            </a:r>
          </a:p>
          <a:p>
            <a:pPr marL="0" indent="0">
              <a:buNone/>
            </a:pPr>
            <a:endParaRPr lang="en-US" dirty="0"/>
          </a:p>
          <a:p>
            <a:pPr marL="0" indent="0">
              <a:buNone/>
            </a:pPr>
            <a:r>
              <a:rPr lang="en-US" dirty="0"/>
              <a:t>C</a:t>
            </a:r>
            <a:r>
              <a:rPr lang="en-US" dirty="0" smtClean="0"/>
              <a:t>.   Rain </a:t>
            </a:r>
            <a:r>
              <a:rPr lang="en-US" dirty="0"/>
              <a:t>Gauge</a:t>
            </a:r>
          </a:p>
          <a:p>
            <a:pPr marL="457200" indent="-457200">
              <a:buFont typeface="+mj-lt"/>
              <a:buAutoNum type="alphaUcPeriod"/>
            </a:pPr>
            <a:endParaRPr lang="en-US" dirty="0" smtClean="0"/>
          </a:p>
          <a:p>
            <a:pPr marL="0" indent="0">
              <a:buNone/>
            </a:pPr>
            <a:r>
              <a:rPr lang="en-US" dirty="0"/>
              <a:t>A</a:t>
            </a:r>
            <a:r>
              <a:rPr lang="en-US" dirty="0" smtClean="0"/>
              <a:t>.  Wind </a:t>
            </a:r>
            <a:r>
              <a:rPr lang="en-US" dirty="0"/>
              <a:t>Vane </a:t>
            </a:r>
            <a:endParaRPr lang="en-US" dirty="0" smtClean="0"/>
          </a:p>
          <a:p>
            <a:pPr marL="0" indent="0">
              <a:buNone/>
            </a:pPr>
            <a:r>
              <a:rPr lang="en-US" dirty="0" smtClean="0"/>
              <a:t> </a:t>
            </a:r>
            <a:endParaRPr lang="en-US" dirty="0"/>
          </a:p>
          <a:p>
            <a:pPr marL="0" indent="0">
              <a:buNone/>
            </a:pPr>
            <a:r>
              <a:rPr lang="en-US" dirty="0" smtClean="0"/>
              <a:t>D. </a:t>
            </a:r>
            <a:r>
              <a:rPr lang="en-US" dirty="0"/>
              <a:t>Anemometer</a:t>
            </a:r>
          </a:p>
          <a:p>
            <a:pPr marL="0" indent="0">
              <a:buNone/>
            </a:pPr>
            <a:endParaRPr lang="en-US" dirty="0"/>
          </a:p>
          <a:p>
            <a:pPr marL="0" indent="0">
              <a:buNone/>
            </a:pPr>
            <a:r>
              <a:rPr lang="en-US" dirty="0" smtClean="0"/>
              <a:t>E</a:t>
            </a:r>
            <a:r>
              <a:rPr lang="en-US" dirty="0"/>
              <a:t>. Barometer</a:t>
            </a:r>
          </a:p>
          <a:p>
            <a:pPr marL="0" indent="0">
              <a:buNone/>
            </a:pPr>
            <a:endParaRPr lang="en-US" dirty="0"/>
          </a:p>
          <a:p>
            <a:pPr marL="0" indent="0">
              <a:buNone/>
            </a:pPr>
            <a:r>
              <a:rPr lang="en-US" dirty="0" smtClean="0"/>
              <a:t>F.  Cloud Identification Chart</a:t>
            </a:r>
            <a:endParaRPr lang="en-US" dirty="0"/>
          </a:p>
        </p:txBody>
      </p:sp>
      <p:pic>
        <p:nvPicPr>
          <p:cNvPr id="8" name="Picture 5" descr="MCj03511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58901">
            <a:off x="9546115" y="3408571"/>
            <a:ext cx="807304" cy="824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Documents and Settings\096512\Local Settings\Temporary Internet Files\Content.IE5\NLRQPP4G\MC9001498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4971" y="4872070"/>
            <a:ext cx="1506229" cy="116473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hermome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06799">
            <a:off x="10679982" y="1332211"/>
            <a:ext cx="311325" cy="1715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2064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852" y="259525"/>
            <a:ext cx="10075146" cy="578676"/>
          </a:xfrm>
        </p:spPr>
        <p:txBody>
          <a:bodyPr>
            <a:normAutofit fontScale="90000"/>
          </a:bodyPr>
          <a:lstStyle/>
          <a:p>
            <a:pPr algn="l"/>
            <a:r>
              <a:rPr lang="en-US" sz="3200" dirty="0" smtClean="0"/>
              <a:t/>
            </a:r>
            <a:br>
              <a:rPr lang="en-US" sz="3200" dirty="0" smtClean="0"/>
            </a:br>
            <a:r>
              <a:rPr lang="en-US" sz="3200" dirty="0" smtClean="0"/>
              <a:t>          </a:t>
            </a:r>
            <a:r>
              <a:rPr lang="en-US" sz="3600" b="1" dirty="0" smtClean="0">
                <a:hlinkClick r:id="rId3"/>
              </a:rPr>
              <a:t>What is the difference between weather and climate? </a:t>
            </a:r>
            <a:r>
              <a:rPr lang="en-US" sz="3600" dirty="0"/>
              <a:t/>
            </a:r>
            <a:br>
              <a:rPr lang="en-US" sz="3600" dirty="0"/>
            </a:br>
            <a:r>
              <a:rPr lang="en-US" sz="3600" dirty="0" smtClean="0"/>
              <a:t> </a:t>
            </a:r>
            <a:endParaRPr lang="en-US" sz="3600" dirty="0"/>
          </a:p>
        </p:txBody>
      </p:sp>
      <p:sp>
        <p:nvSpPr>
          <p:cNvPr id="3" name="Content Placeholder 2"/>
          <p:cNvSpPr>
            <a:spLocks noGrp="1"/>
          </p:cNvSpPr>
          <p:nvPr>
            <p:ph idx="1"/>
          </p:nvPr>
        </p:nvSpPr>
        <p:spPr>
          <a:xfrm>
            <a:off x="202796" y="1363275"/>
            <a:ext cx="11887200" cy="5791200"/>
          </a:xfrm>
        </p:spPr>
        <p:txBody>
          <a:bodyPr/>
          <a:lstStyle/>
          <a:p>
            <a:pPr marL="0" indent="0">
              <a:buNone/>
            </a:pPr>
            <a:endParaRPr lang="en-US" sz="2800" dirty="0"/>
          </a:p>
          <a:p>
            <a:pPr marL="0" indent="0">
              <a:buNone/>
            </a:pPr>
            <a:endParaRPr lang="en-US" sz="1050" dirty="0" smtClean="0"/>
          </a:p>
          <a:p>
            <a:pPr marL="0" indent="0">
              <a:buNone/>
            </a:pPr>
            <a:endParaRPr lang="en-US" sz="1050" dirty="0"/>
          </a:p>
          <a:p>
            <a:pPr eaLnBrk="1" hangingPunct="1">
              <a:buFontTx/>
              <a:buNone/>
            </a:pPr>
            <a:r>
              <a:rPr lang="en-US" sz="2800" b="1" dirty="0" smtClean="0"/>
              <a:t>Weather</a:t>
            </a:r>
            <a:r>
              <a:rPr lang="en-US" sz="2800" dirty="0" smtClean="0"/>
              <a:t> is  what is happening </a:t>
            </a:r>
            <a:r>
              <a:rPr lang="en-US" sz="2800" dirty="0"/>
              <a:t>each day in </a:t>
            </a:r>
            <a:r>
              <a:rPr lang="en-US" sz="2800" dirty="0" smtClean="0"/>
              <a:t>our atmosphere </a:t>
            </a:r>
            <a:r>
              <a:rPr lang="en-US" sz="2800" dirty="0"/>
              <a:t>including temperature, rainfall, wind, air pressure, and humidity.</a:t>
            </a:r>
          </a:p>
          <a:p>
            <a:pPr marL="0" indent="0">
              <a:buNone/>
            </a:pPr>
            <a:endParaRPr lang="en-US" sz="1050" dirty="0" smtClean="0"/>
          </a:p>
          <a:p>
            <a:pPr marL="0" indent="0">
              <a:buNone/>
            </a:pPr>
            <a:r>
              <a:rPr lang="en-US" sz="2800" b="1" dirty="0" smtClean="0"/>
              <a:t>Climate</a:t>
            </a:r>
            <a:r>
              <a:rPr lang="en-US" sz="2800" dirty="0" smtClean="0"/>
              <a:t> is the </a:t>
            </a:r>
            <a:r>
              <a:rPr lang="en-US" sz="2800" b="1" dirty="0" smtClean="0"/>
              <a:t>average weather</a:t>
            </a:r>
            <a:r>
              <a:rPr lang="en-US" sz="2800" dirty="0" smtClean="0"/>
              <a:t> </a:t>
            </a:r>
            <a:r>
              <a:rPr lang="en-US" sz="2800" dirty="0"/>
              <a:t>in </a:t>
            </a:r>
            <a:r>
              <a:rPr lang="en-US" sz="2800" dirty="0" smtClean="0"/>
              <a:t>an area </a:t>
            </a:r>
            <a:r>
              <a:rPr lang="en-US" sz="2800" b="1" dirty="0" smtClean="0"/>
              <a:t>over a long period of time</a:t>
            </a:r>
            <a:r>
              <a:rPr lang="en-US" sz="2800" dirty="0" smtClean="0"/>
              <a:t> (more than 30 years).  It </a:t>
            </a:r>
            <a:r>
              <a:rPr lang="en-US" sz="2800" b="1" dirty="0" smtClean="0"/>
              <a:t>includes weather conditions</a:t>
            </a:r>
            <a:r>
              <a:rPr lang="en-US" sz="2800" dirty="0" smtClean="0"/>
              <a:t>, weather extremes, droughts, and rainy periods.  The climate of an environment will determine what plants will grow and what animals will inhabit it.  </a:t>
            </a:r>
          </a:p>
          <a:p>
            <a:pPr marL="0" indent="0">
              <a:buNone/>
            </a:pPr>
            <a:r>
              <a:rPr lang="en-US" sz="2800" dirty="0" smtClean="0"/>
              <a:t>What is our climate in South Florida?</a:t>
            </a:r>
          </a:p>
          <a:p>
            <a:pPr marL="0" indent="0">
              <a:buNone/>
            </a:pPr>
            <a:endParaRPr lang="en-US" sz="2800" dirty="0"/>
          </a:p>
        </p:txBody>
      </p:sp>
      <p:pic>
        <p:nvPicPr>
          <p:cNvPr id="2050" name="Picture 2" descr="C:\Users\Elizabeth\AppData\Local\Microsoft\Windows\Temporary Internet Files\Content.IE5\MHTSOZ5X\MC9002334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0998" y="107126"/>
            <a:ext cx="817786" cy="61734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a:xfrm>
            <a:off x="991458" y="6176962"/>
            <a:ext cx="10523934" cy="476250"/>
          </a:xfrm>
        </p:spPr>
        <p:txBody>
          <a:bodyPr/>
          <a:lstStyle/>
          <a:p>
            <a:pPr>
              <a:defRPr/>
            </a:pPr>
            <a:r>
              <a:rPr lang="en-US" dirty="0" smtClean="0">
                <a:solidFill>
                  <a:srgbClr val="000000"/>
                </a:solidFill>
              </a:rPr>
              <a:t>  </a:t>
            </a:r>
          </a:p>
          <a:p>
            <a:pPr>
              <a:defRPr/>
            </a:pPr>
            <a:r>
              <a:rPr lang="en-US" dirty="0" smtClean="0">
                <a:solidFill>
                  <a:srgbClr val="000000"/>
                </a:solidFill>
              </a:rPr>
              <a:t>Department of Mathematics and Science</a:t>
            </a:r>
            <a:endParaRPr lang="en-US" dirty="0">
              <a:solidFill>
                <a:srgbClr val="000000"/>
              </a:solidFill>
            </a:endParaRPr>
          </a:p>
        </p:txBody>
      </p:sp>
      <p:pic>
        <p:nvPicPr>
          <p:cNvPr id="6" name="Picture 5"/>
          <p:cNvPicPr>
            <a:picLocks noChangeAspect="1"/>
          </p:cNvPicPr>
          <p:nvPr/>
        </p:nvPicPr>
        <p:blipFill>
          <a:blip r:embed="rId5"/>
          <a:stretch>
            <a:fillRect/>
          </a:stretch>
        </p:blipFill>
        <p:spPr>
          <a:xfrm>
            <a:off x="5713969" y="942974"/>
            <a:ext cx="1988180" cy="1209675"/>
          </a:xfrm>
          <a:prstGeom prst="rect">
            <a:avLst/>
          </a:prstGeom>
        </p:spPr>
      </p:pic>
    </p:spTree>
    <p:extLst>
      <p:ext uri="{BB962C8B-B14F-4D97-AF65-F5344CB8AC3E}">
        <p14:creationId xmlns:p14="http://schemas.microsoft.com/office/powerpoint/2010/main" val="42322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13267" y="0"/>
            <a:ext cx="11703051" cy="1417638"/>
          </a:xfrm>
        </p:spPr>
        <p:txBody>
          <a:bodyPr/>
          <a:lstStyle/>
          <a:p>
            <a:pPr eaLnBrk="1" hangingPunct="1"/>
            <a:r>
              <a:rPr lang="en-US" sz="3200" dirty="0" smtClean="0"/>
              <a:t>    Geographical Factors that Affecting Weather and Climate</a:t>
            </a:r>
            <a:r>
              <a:rPr lang="en-US" sz="3200" dirty="0"/>
              <a:t/>
            </a:r>
            <a:br>
              <a:rPr lang="en-US" sz="3200" dirty="0"/>
            </a:br>
            <a:r>
              <a:rPr lang="en-US" sz="3200" dirty="0" smtClean="0"/>
              <a:t>pp. 132 - 136</a:t>
            </a:r>
            <a:endParaRPr lang="en-US" sz="2000" dirty="0" smtClean="0"/>
          </a:p>
        </p:txBody>
      </p:sp>
      <p:sp>
        <p:nvSpPr>
          <p:cNvPr id="26627" name="Rectangle 3"/>
          <p:cNvSpPr>
            <a:spLocks noGrp="1" noChangeArrowheads="1"/>
          </p:cNvSpPr>
          <p:nvPr>
            <p:ph type="body" idx="1"/>
          </p:nvPr>
        </p:nvSpPr>
        <p:spPr/>
        <p:txBody>
          <a:bodyPr/>
          <a:lstStyle/>
          <a:p>
            <a:pPr eaLnBrk="1" hangingPunct="1">
              <a:lnSpc>
                <a:spcPct val="80000"/>
              </a:lnSpc>
            </a:pPr>
            <a:endParaRPr lang="en-US" sz="2800" dirty="0" smtClean="0"/>
          </a:p>
          <a:p>
            <a:pPr eaLnBrk="1" hangingPunct="1">
              <a:lnSpc>
                <a:spcPct val="80000"/>
              </a:lnSpc>
              <a:buFontTx/>
              <a:buNone/>
            </a:pPr>
            <a:r>
              <a:rPr lang="en-US" sz="2800" dirty="0" smtClean="0">
                <a:hlinkClick r:id="rId3"/>
              </a:rPr>
              <a:t>Take a look at Climate Zones</a:t>
            </a:r>
            <a:endParaRPr lang="en-US" sz="2800" dirty="0" smtClean="0"/>
          </a:p>
          <a:p>
            <a:pPr marL="0" indent="0" eaLnBrk="1" hangingPunct="1">
              <a:lnSpc>
                <a:spcPct val="80000"/>
              </a:lnSpc>
              <a:buNone/>
            </a:pPr>
            <a:endParaRPr lang="en-US" sz="2000" dirty="0"/>
          </a:p>
          <a:p>
            <a:pPr marL="0" indent="0">
              <a:lnSpc>
                <a:spcPct val="80000"/>
              </a:lnSpc>
              <a:buNone/>
            </a:pPr>
            <a:endParaRPr lang="en-US" sz="2000" dirty="0" smtClean="0"/>
          </a:p>
          <a:p>
            <a:pPr marL="0" indent="0">
              <a:lnSpc>
                <a:spcPct val="80000"/>
              </a:lnSpc>
              <a:buNone/>
            </a:pPr>
            <a:endParaRPr lang="en-US" sz="2000" dirty="0"/>
          </a:p>
          <a:p>
            <a:pPr marL="0" indent="0">
              <a:lnSpc>
                <a:spcPct val="80000"/>
              </a:lnSpc>
              <a:buNone/>
            </a:pPr>
            <a:endParaRPr lang="en-US" sz="2000" dirty="0" smtClean="0"/>
          </a:p>
          <a:p>
            <a:pPr marL="0" indent="0">
              <a:lnSpc>
                <a:spcPct val="80000"/>
              </a:lnSpc>
              <a:buNone/>
            </a:pPr>
            <a:endParaRPr lang="en-US" sz="2000" dirty="0"/>
          </a:p>
          <a:p>
            <a:pPr marL="0" indent="0">
              <a:lnSpc>
                <a:spcPct val="80000"/>
              </a:lnSpc>
              <a:buNone/>
            </a:pPr>
            <a:r>
              <a:rPr lang="en-US" sz="2800" dirty="0" smtClean="0"/>
              <a:t>What </a:t>
            </a:r>
            <a:r>
              <a:rPr lang="en-US" sz="2800" dirty="0"/>
              <a:t>factors do you thinks affect </a:t>
            </a:r>
            <a:r>
              <a:rPr lang="en-US" sz="2800" dirty="0" smtClean="0">
                <a:hlinkClick r:id="rId4"/>
              </a:rPr>
              <a:t>climate</a:t>
            </a:r>
            <a:r>
              <a:rPr lang="en-US" sz="2800" dirty="0"/>
              <a:t>?</a:t>
            </a:r>
          </a:p>
          <a:p>
            <a:pPr marL="0" indent="0" eaLnBrk="1" hangingPunct="1">
              <a:lnSpc>
                <a:spcPct val="80000"/>
              </a:lnSpc>
              <a:buNone/>
            </a:pPr>
            <a:endParaRPr lang="en-US" sz="2000" dirty="0" smtClean="0"/>
          </a:p>
        </p:txBody>
      </p:sp>
      <p:pic>
        <p:nvPicPr>
          <p:cNvPr id="26630" name="Picture 6" descr="thumbnailCAMVPC0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9867" y="1417638"/>
            <a:ext cx="4736107" cy="233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7" descr="MCj029219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2227" y="5150242"/>
            <a:ext cx="2869284" cy="1382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6874471" y="4511179"/>
            <a:ext cx="2724150" cy="2021696"/>
          </a:xfrm>
          <a:prstGeom prst="rect">
            <a:avLst/>
          </a:prstGeom>
        </p:spPr>
      </p:pic>
      <p:pic>
        <p:nvPicPr>
          <p:cNvPr id="3" name="Picture 2"/>
          <p:cNvPicPr>
            <a:picLocks noChangeAspect="1"/>
          </p:cNvPicPr>
          <p:nvPr/>
        </p:nvPicPr>
        <p:blipFill>
          <a:blip r:embed="rId8"/>
          <a:stretch>
            <a:fillRect/>
          </a:stretch>
        </p:blipFill>
        <p:spPr>
          <a:xfrm>
            <a:off x="3684058" y="690406"/>
            <a:ext cx="1365622" cy="875893"/>
          </a:xfrm>
          <a:prstGeom prst="rect">
            <a:avLst/>
          </a:prstGeom>
        </p:spPr>
      </p:pic>
      <p:pic>
        <p:nvPicPr>
          <p:cNvPr id="4" name="Picture 3"/>
          <p:cNvPicPr>
            <a:picLocks noChangeAspect="1"/>
          </p:cNvPicPr>
          <p:nvPr/>
        </p:nvPicPr>
        <p:blipFill>
          <a:blip r:embed="rId9"/>
          <a:stretch>
            <a:fillRect/>
          </a:stretch>
        </p:blipFill>
        <p:spPr>
          <a:xfrm>
            <a:off x="9958198" y="4053689"/>
            <a:ext cx="1987468" cy="1207113"/>
          </a:xfrm>
          <a:prstGeom prst="rect">
            <a:avLst/>
          </a:prstGeom>
        </p:spPr>
      </p:pic>
    </p:spTree>
    <p:extLst>
      <p:ext uri="{BB962C8B-B14F-4D97-AF65-F5344CB8AC3E}">
        <p14:creationId xmlns:p14="http://schemas.microsoft.com/office/powerpoint/2010/main" val="2274798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152400"/>
            <a:ext cx="11379200" cy="1049867"/>
          </a:xfrm>
        </p:spPr>
        <p:txBody>
          <a:bodyPr>
            <a:normAutofit fontScale="90000"/>
          </a:bodyPr>
          <a:lstStyle/>
          <a:p>
            <a:r>
              <a:rPr lang="en-US" dirty="0" smtClean="0"/>
              <a:t> </a:t>
            </a:r>
            <a:r>
              <a:rPr lang="en-US" sz="3200" dirty="0" smtClean="0"/>
              <a:t>How can </a:t>
            </a:r>
            <a:r>
              <a:rPr lang="en-US" sz="3200" dirty="0"/>
              <a:t>Proximity to B</a:t>
            </a:r>
            <a:r>
              <a:rPr lang="en-US" sz="3200" dirty="0" smtClean="0"/>
              <a:t>odies of Water affect a climate? </a:t>
            </a:r>
            <a:r>
              <a:rPr lang="en-US" dirty="0" smtClean="0">
                <a:solidFill>
                  <a:srgbClr val="FF0000"/>
                </a:solidFill>
              </a:rPr>
              <a:t> </a:t>
            </a:r>
            <a:r>
              <a:rPr lang="en-US" dirty="0" smtClean="0"/>
              <a:t/>
            </a:r>
            <a:br>
              <a:rPr lang="en-US" dirty="0" smtClean="0"/>
            </a:br>
            <a:endParaRPr lang="en-US" dirty="0" smtClean="0"/>
          </a:p>
        </p:txBody>
      </p:sp>
      <p:sp>
        <p:nvSpPr>
          <p:cNvPr id="29699" name="Content Placeholder 2"/>
          <p:cNvSpPr>
            <a:spLocks noGrp="1"/>
          </p:cNvSpPr>
          <p:nvPr>
            <p:ph idx="1"/>
          </p:nvPr>
        </p:nvSpPr>
        <p:spPr>
          <a:xfrm>
            <a:off x="254000" y="1642533"/>
            <a:ext cx="11734800" cy="5215466"/>
          </a:xfrm>
        </p:spPr>
        <p:txBody>
          <a:bodyPr>
            <a:normAutofit lnSpcReduction="10000"/>
          </a:bodyPr>
          <a:lstStyle/>
          <a:p>
            <a:pPr marL="0" indent="0">
              <a:buNone/>
            </a:pPr>
            <a:endParaRPr lang="en-US" sz="2800" dirty="0" smtClean="0"/>
          </a:p>
          <a:p>
            <a:r>
              <a:rPr lang="en-US" sz="2800" dirty="0" smtClean="0"/>
              <a:t>Water temperature rises and falls much more slowly than land or air temperatures.</a:t>
            </a:r>
          </a:p>
          <a:p>
            <a:r>
              <a:rPr lang="en-US" sz="2800" dirty="0" smtClean="0"/>
              <a:t>This is why air at the shore or beach is generally cooler than air over land.  </a:t>
            </a:r>
          </a:p>
          <a:p>
            <a:r>
              <a:rPr lang="en-US" sz="2800" dirty="0" smtClean="0"/>
              <a:t>In winter, the water is generally warmer than the air over the land.</a:t>
            </a:r>
          </a:p>
          <a:p>
            <a:r>
              <a:rPr lang="en-US" sz="2800" dirty="0" smtClean="0"/>
              <a:t>The water helps to keep air temperatures from changing a lot over land near the </a:t>
            </a:r>
            <a:r>
              <a:rPr lang="en-US" sz="2800" dirty="0" smtClean="0">
                <a:hlinkClick r:id="rId3"/>
              </a:rPr>
              <a:t>ocean</a:t>
            </a:r>
            <a:r>
              <a:rPr lang="en-US" sz="2800" dirty="0" smtClean="0"/>
              <a:t>.  This makes for mild climates in shore areas.</a:t>
            </a:r>
          </a:p>
          <a:p>
            <a:r>
              <a:rPr lang="en-US" sz="2800" dirty="0" smtClean="0"/>
              <a:t>Areas further inland generally have greater difference in temperature from summer to winter.</a:t>
            </a:r>
          </a:p>
          <a:p>
            <a:pPr>
              <a:buFontTx/>
              <a:buNone/>
            </a:pPr>
            <a:r>
              <a:rPr lang="en-US" dirty="0" smtClean="0"/>
              <a:t/>
            </a:r>
            <a:br>
              <a:rPr lang="en-US" dirty="0" smtClean="0"/>
            </a:br>
            <a:endParaRPr lang="en-US" dirty="0" smtClean="0"/>
          </a:p>
          <a:p>
            <a:endParaRPr lang="en-US" dirty="0" smtClean="0"/>
          </a:p>
        </p:txBody>
      </p:sp>
      <p:pic>
        <p:nvPicPr>
          <p:cNvPr id="29700" name="Picture 7" descr="MCj029219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200" y="728663"/>
            <a:ext cx="3657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0747188" y="12933"/>
            <a:ext cx="1365623" cy="877900"/>
          </a:xfrm>
          <a:prstGeom prst="rect">
            <a:avLst/>
          </a:prstGeom>
        </p:spPr>
      </p:pic>
      <p:sp>
        <p:nvSpPr>
          <p:cNvPr id="3" name="TextBox 2"/>
          <p:cNvSpPr txBox="1"/>
          <p:nvPr/>
        </p:nvSpPr>
        <p:spPr>
          <a:xfrm>
            <a:off x="10747187" y="1030300"/>
            <a:ext cx="1582925" cy="369332"/>
          </a:xfrm>
          <a:prstGeom prst="rect">
            <a:avLst/>
          </a:prstGeom>
          <a:noFill/>
        </p:spPr>
        <p:txBody>
          <a:bodyPr wrap="square" rtlCol="0">
            <a:spAutoFit/>
          </a:bodyPr>
          <a:lstStyle/>
          <a:p>
            <a:r>
              <a:rPr lang="en-US" dirty="0" smtClean="0"/>
              <a:t>p. 132                       </a:t>
            </a:r>
            <a:endParaRPr lang="en-US" dirty="0"/>
          </a:p>
        </p:txBody>
      </p:sp>
    </p:spTree>
    <p:extLst>
      <p:ext uri="{BB962C8B-B14F-4D97-AF65-F5344CB8AC3E}">
        <p14:creationId xmlns:p14="http://schemas.microsoft.com/office/powerpoint/2010/main" val="1046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317501"/>
            <a:ext cx="10972800" cy="1143000"/>
          </a:xfrm>
        </p:spPr>
        <p:txBody>
          <a:bodyPr>
            <a:normAutofit fontScale="90000"/>
          </a:bodyPr>
          <a:lstStyle/>
          <a:p>
            <a:r>
              <a:rPr lang="en-US" dirty="0" smtClean="0"/>
              <a:t>                          What is </a:t>
            </a:r>
            <a:br>
              <a:rPr lang="en-US" dirty="0" smtClean="0"/>
            </a:br>
            <a:r>
              <a:rPr lang="en-US" dirty="0" smtClean="0"/>
              <a:t>                             </a:t>
            </a:r>
            <a:r>
              <a:rPr lang="en-US" dirty="0" smtClean="0">
                <a:hlinkClick r:id="rId3"/>
              </a:rPr>
              <a:t>Elevation</a:t>
            </a:r>
            <a:r>
              <a:rPr lang="en-US" dirty="0" smtClean="0"/>
              <a:t>? </a:t>
            </a:r>
            <a:endParaRPr lang="en-US" sz="2000" dirty="0" smtClean="0"/>
          </a:p>
        </p:txBody>
      </p:sp>
      <p:sp>
        <p:nvSpPr>
          <p:cNvPr id="28675" name="Content Placeholder 2"/>
          <p:cNvSpPr>
            <a:spLocks noGrp="1"/>
          </p:cNvSpPr>
          <p:nvPr>
            <p:ph idx="1"/>
          </p:nvPr>
        </p:nvSpPr>
        <p:spPr>
          <a:xfrm>
            <a:off x="203200" y="1295400"/>
            <a:ext cx="11785600" cy="5410200"/>
          </a:xfrm>
        </p:spPr>
        <p:txBody>
          <a:bodyPr/>
          <a:lstStyle/>
          <a:p>
            <a:pPr marL="0" indent="0">
              <a:buNone/>
            </a:pPr>
            <a:r>
              <a:rPr lang="en-US" sz="2800" dirty="0" smtClean="0"/>
              <a:t> </a:t>
            </a:r>
          </a:p>
          <a:p>
            <a:endParaRPr lang="en-US" sz="2800" dirty="0"/>
          </a:p>
          <a:p>
            <a:endParaRPr lang="en-US" sz="2800" dirty="0" smtClean="0"/>
          </a:p>
          <a:p>
            <a:pPr marL="0" indent="0">
              <a:buNone/>
            </a:pPr>
            <a:endParaRPr lang="en-US" sz="1600" dirty="0" smtClean="0"/>
          </a:p>
          <a:p>
            <a:pPr marL="0" indent="0">
              <a:buNone/>
            </a:pPr>
            <a:r>
              <a:rPr lang="en-US" sz="2800" b="1" dirty="0" smtClean="0"/>
              <a:t>Elevation</a:t>
            </a:r>
            <a:r>
              <a:rPr lang="en-US" sz="2800" dirty="0" smtClean="0"/>
              <a:t> is the distance of a place above sea level.</a:t>
            </a:r>
          </a:p>
          <a:p>
            <a:pPr marL="0" indent="0">
              <a:buNone/>
            </a:pPr>
            <a:r>
              <a:rPr lang="en-US" sz="2800" b="1" dirty="0" smtClean="0"/>
              <a:t>How does elevation affect an area’s temperature? </a:t>
            </a:r>
          </a:p>
          <a:p>
            <a:pPr lvl="1"/>
            <a:r>
              <a:rPr lang="en-US" sz="2400" b="1" dirty="0" smtClean="0"/>
              <a:t>Temperatures</a:t>
            </a:r>
            <a:r>
              <a:rPr lang="en-US" sz="2400" dirty="0" smtClean="0"/>
              <a:t> generally </a:t>
            </a:r>
            <a:r>
              <a:rPr lang="en-US" sz="2400" b="1" dirty="0" smtClean="0"/>
              <a:t>decrease</a:t>
            </a:r>
            <a:r>
              <a:rPr lang="en-US" sz="2400" dirty="0" smtClean="0"/>
              <a:t> </a:t>
            </a:r>
            <a:r>
              <a:rPr lang="en-US" sz="2400" b="1" dirty="0" smtClean="0"/>
              <a:t>as elevation increases</a:t>
            </a:r>
            <a:r>
              <a:rPr lang="en-US" sz="2400" dirty="0" smtClean="0"/>
              <a:t> – about 6.5º Celsius cooler for every kilometer you climb. </a:t>
            </a:r>
          </a:p>
          <a:p>
            <a:pPr lvl="1"/>
            <a:r>
              <a:rPr lang="en-US" sz="2400" dirty="0" smtClean="0"/>
              <a:t>As a result, </a:t>
            </a:r>
            <a:r>
              <a:rPr lang="en-US" sz="2400" b="1" dirty="0" smtClean="0"/>
              <a:t>areas</a:t>
            </a:r>
            <a:r>
              <a:rPr lang="en-US" sz="2400" dirty="0" smtClean="0"/>
              <a:t> at high elevations, such as </a:t>
            </a:r>
            <a:r>
              <a:rPr lang="en-US" sz="2400" b="1" dirty="0" smtClean="0"/>
              <a:t>tall mountains, are </a:t>
            </a:r>
            <a:r>
              <a:rPr lang="en-US" sz="2400" dirty="0" smtClean="0"/>
              <a:t>generally </a:t>
            </a:r>
            <a:r>
              <a:rPr lang="en-US" sz="2400" b="1" dirty="0" smtClean="0"/>
              <a:t>cooler than places closer to sea level.</a:t>
            </a:r>
          </a:p>
        </p:txBody>
      </p:sp>
      <p:pic>
        <p:nvPicPr>
          <p:cNvPr id="4099" name="Picture 3" descr="C:\Users\Elizabeth\Pictures\elevatio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26" y="105274"/>
            <a:ext cx="4828428"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Elizabeth\AppData\Local\Microsoft\Windows\Temporary Internet Files\Content.IE5\US7MH00E\MP9004425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908" y="1641077"/>
            <a:ext cx="1992484" cy="14927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a:xfrm>
            <a:off x="4165600" y="6245225"/>
            <a:ext cx="7620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3" name="Picture 2"/>
          <p:cNvPicPr>
            <a:picLocks noChangeAspect="1"/>
          </p:cNvPicPr>
          <p:nvPr/>
        </p:nvPicPr>
        <p:blipFill>
          <a:blip r:embed="rId6"/>
          <a:stretch>
            <a:fillRect/>
          </a:stretch>
        </p:blipFill>
        <p:spPr>
          <a:xfrm>
            <a:off x="9080756" y="1061755"/>
            <a:ext cx="2908044" cy="2159418"/>
          </a:xfrm>
          <a:prstGeom prst="rect">
            <a:avLst/>
          </a:prstGeom>
        </p:spPr>
      </p:pic>
      <p:pic>
        <p:nvPicPr>
          <p:cNvPr id="8" name="Picture 7"/>
          <p:cNvPicPr>
            <a:picLocks noChangeAspect="1"/>
          </p:cNvPicPr>
          <p:nvPr/>
        </p:nvPicPr>
        <p:blipFill>
          <a:blip r:embed="rId7"/>
          <a:stretch>
            <a:fillRect/>
          </a:stretch>
        </p:blipFill>
        <p:spPr>
          <a:xfrm>
            <a:off x="9588125" y="105274"/>
            <a:ext cx="1365623" cy="877900"/>
          </a:xfrm>
          <a:prstGeom prst="rect">
            <a:avLst/>
          </a:prstGeom>
        </p:spPr>
      </p:pic>
      <p:sp>
        <p:nvSpPr>
          <p:cNvPr id="4" name="TextBox 3"/>
          <p:cNvSpPr txBox="1"/>
          <p:nvPr/>
        </p:nvSpPr>
        <p:spPr>
          <a:xfrm>
            <a:off x="10953748" y="274638"/>
            <a:ext cx="1016583" cy="369332"/>
          </a:xfrm>
          <a:prstGeom prst="rect">
            <a:avLst/>
          </a:prstGeom>
          <a:noFill/>
        </p:spPr>
        <p:txBody>
          <a:bodyPr wrap="square" rtlCol="0">
            <a:spAutoFit/>
          </a:bodyPr>
          <a:lstStyle/>
          <a:p>
            <a:r>
              <a:rPr lang="en-US" dirty="0" smtClean="0"/>
              <a:t>p. 133</a:t>
            </a:r>
            <a:endParaRPr lang="en-US" dirty="0"/>
          </a:p>
        </p:txBody>
      </p:sp>
    </p:spTree>
    <p:extLst>
      <p:ext uri="{BB962C8B-B14F-4D97-AF65-F5344CB8AC3E}">
        <p14:creationId xmlns:p14="http://schemas.microsoft.com/office/powerpoint/2010/main" val="266472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anim calcmode="lin" valueType="num">
                                      <p:cBhvr additive="base">
                                        <p:cTn id="15"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anim calcmode="lin" valueType="num">
                                      <p:cBhvr additive="base">
                                        <p:cTn id="21"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74638"/>
            <a:ext cx="10972800" cy="715962"/>
          </a:xfrm>
        </p:spPr>
        <p:txBody>
          <a:bodyPr>
            <a:normAutofit/>
          </a:bodyPr>
          <a:lstStyle/>
          <a:p>
            <a:pPr eaLnBrk="1" hangingPunct="1"/>
            <a:r>
              <a:rPr lang="en-US" sz="3600" dirty="0" smtClean="0">
                <a:hlinkClick r:id="rId3"/>
              </a:rPr>
              <a:t>Proximity to the Equator or Latitude</a:t>
            </a:r>
            <a:endParaRPr lang="en-US" sz="3600" dirty="0" smtClean="0"/>
          </a:p>
        </p:txBody>
      </p:sp>
      <p:sp>
        <p:nvSpPr>
          <p:cNvPr id="27651" name="Rectangle 3"/>
          <p:cNvSpPr>
            <a:spLocks noGrp="1" noChangeArrowheads="1"/>
          </p:cNvSpPr>
          <p:nvPr>
            <p:ph type="body" idx="1"/>
          </p:nvPr>
        </p:nvSpPr>
        <p:spPr>
          <a:xfrm>
            <a:off x="389466" y="1066800"/>
            <a:ext cx="11396133" cy="5562600"/>
          </a:xfrm>
        </p:spPr>
        <p:txBody>
          <a:bodyPr/>
          <a:lstStyle/>
          <a:p>
            <a:pPr marL="0" indent="0" eaLnBrk="1" hangingPunct="1">
              <a:lnSpc>
                <a:spcPct val="80000"/>
              </a:lnSpc>
              <a:buNone/>
            </a:pPr>
            <a:r>
              <a:rPr lang="en-US" sz="2800" b="1" dirty="0" smtClean="0">
                <a:hlinkClick r:id="rId4"/>
              </a:rPr>
              <a:t>How does Latitude</a:t>
            </a:r>
            <a:r>
              <a:rPr lang="en-US" sz="2800" dirty="0" smtClean="0"/>
              <a:t> or the </a:t>
            </a:r>
            <a:r>
              <a:rPr lang="en-US" sz="2800" b="1" dirty="0" smtClean="0"/>
              <a:t>distance of a place north or south of the equator</a:t>
            </a:r>
            <a:r>
              <a:rPr lang="en-US" sz="2800" dirty="0" smtClean="0"/>
              <a:t>, affect the temperatures that commonly occur in an area?  </a:t>
            </a:r>
          </a:p>
          <a:p>
            <a:pPr>
              <a:lnSpc>
                <a:spcPct val="80000"/>
              </a:lnSpc>
            </a:pPr>
            <a:r>
              <a:rPr lang="en-US" sz="2800" dirty="0" smtClean="0"/>
              <a:t>As the </a:t>
            </a:r>
            <a:r>
              <a:rPr lang="en-US" sz="2800" b="1" dirty="0" smtClean="0"/>
              <a:t>Sun warms the equator more than the poles</a:t>
            </a:r>
            <a:r>
              <a:rPr lang="en-US" sz="2800" dirty="0" smtClean="0"/>
              <a:t>, climate varies with </a:t>
            </a:r>
            <a:r>
              <a:rPr lang="en-US" sz="2800" dirty="0"/>
              <a:t>Latitude</a:t>
            </a:r>
            <a:r>
              <a:rPr lang="en-US" sz="2800" dirty="0" smtClean="0"/>
              <a:t>. </a:t>
            </a:r>
          </a:p>
          <a:p>
            <a:pPr eaLnBrk="1" hangingPunct="1">
              <a:lnSpc>
                <a:spcPct val="80000"/>
              </a:lnSpc>
            </a:pPr>
            <a:r>
              <a:rPr lang="en-US" sz="2800" b="1" dirty="0" smtClean="0"/>
              <a:t>Temperatures</a:t>
            </a:r>
            <a:r>
              <a:rPr lang="en-US" sz="2800" dirty="0" smtClean="0"/>
              <a:t> are generally </a:t>
            </a:r>
            <a:r>
              <a:rPr lang="en-US" sz="2800" b="1" dirty="0" smtClean="0"/>
              <a:t>lower </a:t>
            </a:r>
            <a:r>
              <a:rPr lang="en-US" sz="2800" dirty="0" smtClean="0"/>
              <a:t>as your get </a:t>
            </a:r>
            <a:r>
              <a:rPr lang="en-US" sz="2800" b="1" dirty="0" smtClean="0"/>
              <a:t>farther from the equator </a:t>
            </a:r>
            <a:r>
              <a:rPr lang="en-US" sz="2800" dirty="0" smtClean="0"/>
              <a:t>(higher latitudes).</a:t>
            </a:r>
          </a:p>
          <a:p>
            <a:pPr eaLnBrk="1" hangingPunct="1">
              <a:lnSpc>
                <a:spcPct val="80000"/>
              </a:lnSpc>
              <a:buFontTx/>
              <a:buNone/>
            </a:pPr>
            <a:endParaRPr lang="en-US" sz="2800" dirty="0" smtClean="0"/>
          </a:p>
          <a:p>
            <a:pPr eaLnBrk="1" hangingPunct="1">
              <a:lnSpc>
                <a:spcPct val="80000"/>
              </a:lnSpc>
              <a:buFontTx/>
              <a:buNone/>
            </a:pPr>
            <a:r>
              <a:rPr lang="en-US" sz="2800" dirty="0" smtClean="0"/>
              <a:t>   </a:t>
            </a:r>
          </a:p>
          <a:p>
            <a:pPr eaLnBrk="1" hangingPunct="1">
              <a:lnSpc>
                <a:spcPct val="80000"/>
              </a:lnSpc>
              <a:buFontTx/>
              <a:buNone/>
            </a:pPr>
            <a:endParaRPr lang="en-US" sz="2800" dirty="0" smtClean="0"/>
          </a:p>
          <a:p>
            <a:pPr eaLnBrk="1" hangingPunct="1">
              <a:lnSpc>
                <a:spcPct val="80000"/>
              </a:lnSpc>
              <a:buFontTx/>
              <a:buNone/>
            </a:pPr>
            <a:endParaRPr lang="en-US" sz="2800" dirty="0" smtClean="0"/>
          </a:p>
          <a:p>
            <a:pPr eaLnBrk="1" hangingPunct="1">
              <a:lnSpc>
                <a:spcPct val="80000"/>
              </a:lnSpc>
              <a:buFontTx/>
              <a:buNone/>
            </a:pPr>
            <a:endParaRPr lang="en-US" sz="1000" dirty="0"/>
          </a:p>
          <a:p>
            <a:pPr eaLnBrk="1" hangingPunct="1">
              <a:lnSpc>
                <a:spcPct val="80000"/>
              </a:lnSpc>
              <a:buFontTx/>
              <a:buNone/>
            </a:pPr>
            <a:r>
              <a:rPr lang="en-US" sz="2400" dirty="0" smtClean="0"/>
              <a:t>This image shows how sea surface temperatures changes at different latitudes. </a:t>
            </a:r>
            <a:r>
              <a:rPr lang="en-US" sz="2400" b="1" dirty="0" smtClean="0">
                <a:solidFill>
                  <a:srgbClr val="FF0000"/>
                </a:solidFill>
              </a:rPr>
              <a:t>Red</a:t>
            </a:r>
            <a:r>
              <a:rPr lang="en-US" sz="2400" dirty="0" smtClean="0"/>
              <a:t> colors indicate </a:t>
            </a:r>
            <a:r>
              <a:rPr lang="en-US" sz="2400" dirty="0" smtClean="0">
                <a:solidFill>
                  <a:srgbClr val="FF0000"/>
                </a:solidFill>
              </a:rPr>
              <a:t>warmer</a:t>
            </a:r>
            <a:r>
              <a:rPr lang="en-US" sz="2400" dirty="0" smtClean="0"/>
              <a:t> ocean water, </a:t>
            </a:r>
            <a:r>
              <a:rPr lang="en-US" sz="2400" dirty="0" smtClean="0">
                <a:solidFill>
                  <a:srgbClr val="1308E8"/>
                </a:solidFill>
              </a:rPr>
              <a:t>blues</a:t>
            </a:r>
            <a:r>
              <a:rPr lang="en-US" sz="2400" dirty="0" smtClean="0"/>
              <a:t> and </a:t>
            </a:r>
            <a:r>
              <a:rPr lang="en-US" sz="2400" dirty="0" smtClean="0">
                <a:solidFill>
                  <a:srgbClr val="7030A0"/>
                </a:solidFill>
              </a:rPr>
              <a:t>purples</a:t>
            </a:r>
            <a:r>
              <a:rPr lang="en-US" sz="2400" dirty="0" smtClean="0"/>
              <a:t> indicate </a:t>
            </a:r>
            <a:r>
              <a:rPr lang="en-US" sz="2400" dirty="0" smtClean="0">
                <a:solidFill>
                  <a:schemeClr val="accent6">
                    <a:lumMod val="60000"/>
                    <a:lumOff val="40000"/>
                  </a:schemeClr>
                </a:solidFill>
              </a:rPr>
              <a:t>cooler</a:t>
            </a:r>
            <a:r>
              <a:rPr lang="en-US" sz="2400" dirty="0" smtClean="0"/>
              <a:t> ocean water.</a:t>
            </a:r>
          </a:p>
          <a:p>
            <a:pPr eaLnBrk="1" hangingPunct="1">
              <a:lnSpc>
                <a:spcPct val="80000"/>
              </a:lnSpc>
            </a:pPr>
            <a:endParaRPr lang="en-US" sz="2400" dirty="0" smtClean="0"/>
          </a:p>
          <a:p>
            <a:pPr eaLnBrk="1" hangingPunct="1">
              <a:lnSpc>
                <a:spcPct val="80000"/>
              </a:lnSpc>
              <a:buFontTx/>
              <a:buNone/>
            </a:pPr>
            <a:endParaRPr lang="en-US" sz="2000" dirty="0" smtClean="0"/>
          </a:p>
        </p:txBody>
      </p:sp>
      <p:pic>
        <p:nvPicPr>
          <p:cNvPr id="27653" name="Picture 9" descr="world_sst_climate_s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0535" y="3352800"/>
            <a:ext cx="5492751"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Elizabeth\AppData\Local\Microsoft\Windows\Temporary Internet Files\Content.IE5\RTBP2S1Y\MC90043153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93368">
            <a:off x="632369" y="3615914"/>
            <a:ext cx="2088517" cy="15663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Elizabeth\AppData\Local\Microsoft\Windows\Temporary Internet Files\Content.IE5\RTBP2S1Y\MM900283456[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7669" y="196598"/>
            <a:ext cx="911892" cy="6813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Elizabeth\AppData\Local\Microsoft\Windows\Temporary Internet Files\Content.IE5\MHYMCOTS\MC90018757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47201" y="3391218"/>
            <a:ext cx="2515209" cy="158008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9"/>
          <a:stretch>
            <a:fillRect/>
          </a:stretch>
        </p:blipFill>
        <p:spPr>
          <a:xfrm>
            <a:off x="9921994" y="0"/>
            <a:ext cx="1365622" cy="877900"/>
          </a:xfrm>
          <a:prstGeom prst="rect">
            <a:avLst/>
          </a:prstGeom>
        </p:spPr>
      </p:pic>
      <p:sp>
        <p:nvSpPr>
          <p:cNvPr id="3" name="TextBox 2"/>
          <p:cNvSpPr txBox="1"/>
          <p:nvPr/>
        </p:nvSpPr>
        <p:spPr>
          <a:xfrm>
            <a:off x="11287617" y="414338"/>
            <a:ext cx="825642" cy="369332"/>
          </a:xfrm>
          <a:prstGeom prst="rect">
            <a:avLst/>
          </a:prstGeom>
          <a:noFill/>
        </p:spPr>
        <p:txBody>
          <a:bodyPr wrap="square" rtlCol="0">
            <a:spAutoFit/>
          </a:bodyPr>
          <a:lstStyle/>
          <a:p>
            <a:r>
              <a:rPr lang="en-US" dirty="0" smtClean="0"/>
              <a:t>p. 133 </a:t>
            </a:r>
            <a:endParaRPr lang="en-US" dirty="0"/>
          </a:p>
        </p:txBody>
      </p:sp>
    </p:spTree>
    <p:extLst>
      <p:ext uri="{BB962C8B-B14F-4D97-AF65-F5344CB8AC3E}">
        <p14:creationId xmlns:p14="http://schemas.microsoft.com/office/powerpoint/2010/main" val="12294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animEffect transition="in" filter="fade">
                                      <p:cBhvr>
                                        <p:cTn id="15"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10972800" cy="624840"/>
          </a:xfrm>
        </p:spPr>
        <p:txBody>
          <a:bodyPr>
            <a:normAutofit fontScale="90000"/>
          </a:bodyPr>
          <a:lstStyle/>
          <a:p>
            <a:r>
              <a:rPr lang="en-US" sz="3600" dirty="0" smtClean="0"/>
              <a:t>Comparing Climates at the Same Latitude</a:t>
            </a:r>
            <a:endParaRPr lang="en-US" sz="2000" dirty="0" smtClean="0"/>
          </a:p>
        </p:txBody>
      </p:sp>
      <p:sp>
        <p:nvSpPr>
          <p:cNvPr id="30723" name="Content Placeholder 2"/>
          <p:cNvSpPr>
            <a:spLocks noGrp="1"/>
          </p:cNvSpPr>
          <p:nvPr>
            <p:ph sz="half" idx="1"/>
          </p:nvPr>
        </p:nvSpPr>
        <p:spPr>
          <a:xfrm>
            <a:off x="304800" y="5029201"/>
            <a:ext cx="5689600" cy="1096963"/>
          </a:xfrm>
        </p:spPr>
        <p:txBody>
          <a:bodyPr>
            <a:normAutofit fontScale="70000" lnSpcReduction="20000"/>
          </a:bodyPr>
          <a:lstStyle/>
          <a:p>
            <a:pPr>
              <a:buFontTx/>
              <a:buNone/>
            </a:pPr>
            <a:r>
              <a:rPr lang="en-US" sz="3600" dirty="0" smtClean="0"/>
              <a:t>Typical Winter</a:t>
            </a:r>
          </a:p>
          <a:p>
            <a:pPr>
              <a:buFontTx/>
              <a:buNone/>
            </a:pPr>
            <a:r>
              <a:rPr lang="en-US" u="sng" dirty="0" smtClean="0"/>
              <a:t>San Diego</a:t>
            </a:r>
            <a:r>
              <a:rPr lang="en-US" dirty="0" smtClean="0"/>
              <a:t>   9º C  48ºF</a:t>
            </a:r>
          </a:p>
          <a:p>
            <a:pPr>
              <a:buFontTx/>
              <a:buNone/>
            </a:pPr>
            <a:r>
              <a:rPr lang="en-US" u="sng" dirty="0" smtClean="0"/>
              <a:t>Phoenix</a:t>
            </a:r>
            <a:r>
              <a:rPr lang="en-US" dirty="0" smtClean="0"/>
              <a:t>       5º C  41ºF</a:t>
            </a:r>
          </a:p>
          <a:p>
            <a:pPr>
              <a:buFontTx/>
              <a:buNone/>
            </a:pPr>
            <a:endParaRPr lang="en-US" dirty="0" smtClean="0"/>
          </a:p>
          <a:p>
            <a:pPr>
              <a:buFontTx/>
              <a:buNone/>
            </a:pPr>
            <a:endParaRPr lang="en-US" dirty="0" smtClean="0"/>
          </a:p>
        </p:txBody>
      </p:sp>
      <p:sp>
        <p:nvSpPr>
          <p:cNvPr id="30724" name="Content Placeholder 3"/>
          <p:cNvSpPr>
            <a:spLocks noGrp="1"/>
          </p:cNvSpPr>
          <p:nvPr>
            <p:ph sz="half" idx="2"/>
          </p:nvPr>
        </p:nvSpPr>
        <p:spPr>
          <a:xfrm>
            <a:off x="6197600" y="5029201"/>
            <a:ext cx="5791200" cy="1096963"/>
          </a:xfrm>
        </p:spPr>
        <p:txBody>
          <a:bodyPr>
            <a:normAutofit fontScale="70000" lnSpcReduction="20000"/>
          </a:bodyPr>
          <a:lstStyle/>
          <a:p>
            <a:pPr>
              <a:buFontTx/>
              <a:buNone/>
            </a:pPr>
            <a:r>
              <a:rPr lang="en-US" sz="3600" dirty="0" smtClean="0"/>
              <a:t>Typical Summer</a:t>
            </a:r>
          </a:p>
          <a:p>
            <a:pPr>
              <a:buFontTx/>
              <a:buNone/>
            </a:pPr>
            <a:r>
              <a:rPr lang="en-US" sz="2900" u="sng" dirty="0" smtClean="0"/>
              <a:t> San Diego</a:t>
            </a:r>
            <a:r>
              <a:rPr lang="en-US" sz="2900" dirty="0" smtClean="0"/>
              <a:t>   24º C    75ºF</a:t>
            </a:r>
          </a:p>
          <a:p>
            <a:pPr>
              <a:buFontTx/>
              <a:buNone/>
            </a:pPr>
            <a:r>
              <a:rPr lang="en-US" u="sng" dirty="0" smtClean="0"/>
              <a:t>Phoenix</a:t>
            </a:r>
            <a:r>
              <a:rPr lang="en-US" dirty="0" smtClean="0"/>
              <a:t>       41º C  106ºF</a:t>
            </a:r>
          </a:p>
          <a:p>
            <a:pPr>
              <a:buFontTx/>
              <a:buNone/>
            </a:pPr>
            <a:endParaRPr lang="en-US" sz="3600" dirty="0" smtClean="0"/>
          </a:p>
          <a:p>
            <a:pPr>
              <a:buFontTx/>
              <a:buNone/>
            </a:pPr>
            <a:endParaRPr lang="en-US" dirty="0" smtClean="0"/>
          </a:p>
        </p:txBody>
      </p:sp>
      <p:pic>
        <p:nvPicPr>
          <p:cNvPr id="30725" name="Picture 4" descr="us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8880" y="815340"/>
            <a:ext cx="9347200" cy="4175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own Arrow 5"/>
          <p:cNvSpPr/>
          <p:nvPr/>
        </p:nvSpPr>
        <p:spPr>
          <a:xfrm rot="3783790">
            <a:off x="2322311" y="2537036"/>
            <a:ext cx="98425" cy="732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Down Arrow 6"/>
          <p:cNvSpPr/>
          <p:nvPr/>
        </p:nvSpPr>
        <p:spPr>
          <a:xfrm rot="3783790">
            <a:off x="3567982" y="2543804"/>
            <a:ext cx="98425" cy="7323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extBox 1"/>
          <p:cNvSpPr txBox="1"/>
          <p:nvPr/>
        </p:nvSpPr>
        <p:spPr>
          <a:xfrm>
            <a:off x="609600" y="2987040"/>
            <a:ext cx="711203"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rPr>
              <a:t>3</a:t>
            </a:r>
            <a:r>
              <a:rPr lang="en-US" dirty="0" smtClean="0">
                <a:solidFill>
                  <a:srgbClr val="000000"/>
                </a:solidFill>
              </a:rPr>
              <a:t>0°</a:t>
            </a:r>
            <a:endParaRPr lang="en-US" dirty="0">
              <a:solidFill>
                <a:srgbClr val="000000"/>
              </a:solidFill>
            </a:endParaRPr>
          </a:p>
        </p:txBody>
      </p:sp>
      <p:sp>
        <p:nvSpPr>
          <p:cNvPr id="3" name="Rectangle 2"/>
          <p:cNvSpPr/>
          <p:nvPr/>
        </p:nvSpPr>
        <p:spPr>
          <a:xfrm>
            <a:off x="10668001" y="2987040"/>
            <a:ext cx="496876" cy="369332"/>
          </a:xfrm>
          <a:prstGeom prst="rect">
            <a:avLst/>
          </a:prstGeom>
        </p:spPr>
        <p:txBody>
          <a:bodyPr wrap="none">
            <a:spAutoFit/>
          </a:bodyPr>
          <a:lstStyle/>
          <a:p>
            <a:pPr fontAlgn="base">
              <a:spcBef>
                <a:spcPct val="0"/>
              </a:spcBef>
              <a:spcAft>
                <a:spcPct val="0"/>
              </a:spcAft>
            </a:pPr>
            <a:r>
              <a:rPr lang="en-US" dirty="0" smtClean="0">
                <a:solidFill>
                  <a:srgbClr val="000000"/>
                </a:solidFill>
              </a:rPr>
              <a:t>30</a:t>
            </a:r>
            <a:r>
              <a:rPr lang="en-US" dirty="0">
                <a:solidFill>
                  <a:srgbClr val="000000"/>
                </a:solidFill>
              </a:rPr>
              <a:t>°</a:t>
            </a:r>
          </a:p>
        </p:txBody>
      </p:sp>
      <p:sp>
        <p:nvSpPr>
          <p:cNvPr id="5" name="Rectangle 4"/>
          <p:cNvSpPr/>
          <p:nvPr/>
        </p:nvSpPr>
        <p:spPr>
          <a:xfrm>
            <a:off x="10668001" y="1322388"/>
            <a:ext cx="496876" cy="369332"/>
          </a:xfrm>
          <a:prstGeom prst="rect">
            <a:avLst/>
          </a:prstGeom>
        </p:spPr>
        <p:txBody>
          <a:bodyPr wrap="none">
            <a:spAutoFit/>
          </a:bodyPr>
          <a:lstStyle/>
          <a:p>
            <a:pPr fontAlgn="base">
              <a:spcBef>
                <a:spcPct val="0"/>
              </a:spcBef>
              <a:spcAft>
                <a:spcPct val="0"/>
              </a:spcAft>
            </a:pPr>
            <a:r>
              <a:rPr lang="en-US" dirty="0" smtClean="0">
                <a:solidFill>
                  <a:srgbClr val="000000"/>
                </a:solidFill>
              </a:rPr>
              <a:t>45°</a:t>
            </a:r>
            <a:endParaRPr lang="en-US" dirty="0">
              <a:solidFill>
                <a:srgbClr val="000000"/>
              </a:solidFill>
            </a:endParaRPr>
          </a:p>
        </p:txBody>
      </p:sp>
      <p:sp>
        <p:nvSpPr>
          <p:cNvPr id="8" name="Rectangle 7"/>
          <p:cNvSpPr/>
          <p:nvPr/>
        </p:nvSpPr>
        <p:spPr>
          <a:xfrm>
            <a:off x="609601" y="1507054"/>
            <a:ext cx="711201" cy="369332"/>
          </a:xfrm>
          <a:prstGeom prst="rect">
            <a:avLst/>
          </a:prstGeom>
        </p:spPr>
        <p:txBody>
          <a:bodyPr wrap="square">
            <a:spAutoFit/>
          </a:bodyPr>
          <a:lstStyle/>
          <a:p>
            <a:pPr fontAlgn="base">
              <a:spcBef>
                <a:spcPct val="0"/>
              </a:spcBef>
              <a:spcAft>
                <a:spcPct val="0"/>
              </a:spcAft>
            </a:pPr>
            <a:r>
              <a:rPr lang="en-US" dirty="0">
                <a:solidFill>
                  <a:srgbClr val="000000"/>
                </a:solidFill>
              </a:rPr>
              <a:t>45°</a:t>
            </a:r>
          </a:p>
        </p:txBody>
      </p:sp>
    </p:spTree>
    <p:extLst>
      <p:ext uri="{BB962C8B-B14F-4D97-AF65-F5344CB8AC3E}">
        <p14:creationId xmlns:p14="http://schemas.microsoft.com/office/powerpoint/2010/main" val="271895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8000" y="111126"/>
            <a:ext cx="11074400" cy="7620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What is </a:t>
            </a:r>
            <a:r>
              <a:rPr lang="en-US" sz="3600" b="1" dirty="0">
                <a:hlinkClick r:id="rId3"/>
              </a:rPr>
              <a:t>WEATHER </a:t>
            </a:r>
            <a:r>
              <a:rPr lang="en-US" sz="4000" dirty="0" smtClean="0"/>
              <a:t>? </a:t>
            </a:r>
            <a:r>
              <a:rPr lang="en-US" sz="4000" dirty="0" smtClean="0">
                <a:solidFill>
                  <a:srgbClr val="FF0000"/>
                </a:solidFill>
              </a:rPr>
              <a:t> </a:t>
            </a:r>
            <a:r>
              <a:rPr lang="en-US" sz="4000" dirty="0" smtClean="0"/>
              <a:t/>
            </a:r>
            <a:br>
              <a:rPr lang="en-US" sz="4000" dirty="0" smtClean="0"/>
            </a:br>
            <a:r>
              <a:rPr lang="en-US" sz="1600" dirty="0" smtClean="0"/>
              <a:t/>
            </a:r>
            <a:br>
              <a:rPr lang="en-US" sz="1600" dirty="0" smtClean="0"/>
            </a:br>
            <a:r>
              <a:rPr lang="en-US" sz="1600" dirty="0" smtClean="0"/>
              <a:t/>
            </a:r>
            <a:br>
              <a:rPr lang="en-US" sz="1600" dirty="0" smtClean="0"/>
            </a:br>
            <a:r>
              <a:rPr lang="en-US" sz="1800" dirty="0" smtClean="0"/>
              <a:t/>
            </a:r>
            <a:br>
              <a:rPr lang="en-US" sz="1800" dirty="0" smtClean="0"/>
            </a:br>
            <a:r>
              <a:rPr lang="en-US" sz="1800" dirty="0" smtClean="0"/>
              <a:t/>
            </a:r>
            <a:br>
              <a:rPr lang="en-US" sz="1800" dirty="0" smtClean="0"/>
            </a:br>
            <a:endParaRPr lang="en-US" sz="1800" dirty="0" smtClean="0"/>
          </a:p>
        </p:txBody>
      </p:sp>
      <p:sp>
        <p:nvSpPr>
          <p:cNvPr id="9219" name="Rectangle 3"/>
          <p:cNvSpPr>
            <a:spLocks noGrp="1" noChangeArrowheads="1"/>
          </p:cNvSpPr>
          <p:nvPr>
            <p:ph type="body" idx="1"/>
          </p:nvPr>
        </p:nvSpPr>
        <p:spPr>
          <a:xfrm>
            <a:off x="508000" y="1968500"/>
            <a:ext cx="11074400" cy="4508500"/>
          </a:xfrm>
        </p:spPr>
        <p:txBody>
          <a:bodyPr>
            <a:normAutofit fontScale="92500" lnSpcReduction="20000"/>
          </a:bodyPr>
          <a:lstStyle/>
          <a:p>
            <a:pPr algn="ctr" eaLnBrk="1" hangingPunct="1">
              <a:buFontTx/>
              <a:buNone/>
            </a:pPr>
            <a:endParaRPr lang="en-US" b="1" dirty="0" smtClean="0">
              <a:hlinkClick r:id="rId4"/>
            </a:endParaRPr>
          </a:p>
          <a:p>
            <a:pPr eaLnBrk="1" hangingPunct="1">
              <a:buFontTx/>
              <a:buNone/>
            </a:pPr>
            <a:r>
              <a:rPr lang="en-US" dirty="0" smtClean="0"/>
              <a:t>   </a:t>
            </a:r>
            <a:r>
              <a:rPr lang="en-US" b="1" dirty="0" smtClean="0"/>
              <a:t>WEATHER </a:t>
            </a:r>
            <a:r>
              <a:rPr lang="en-US" dirty="0" smtClean="0"/>
              <a:t>is </a:t>
            </a:r>
          </a:p>
          <a:p>
            <a:pPr>
              <a:buNone/>
            </a:pPr>
            <a:r>
              <a:rPr lang="en-US" dirty="0" smtClean="0"/>
              <a:t>    the mix of events that happen each day in </a:t>
            </a:r>
            <a:r>
              <a:rPr lang="en-US" dirty="0"/>
              <a:t>our atmosphere </a:t>
            </a:r>
            <a:r>
              <a:rPr lang="en-US" dirty="0" smtClean="0"/>
              <a:t>including temperature, rainfall</a:t>
            </a:r>
            <a:r>
              <a:rPr lang="en-US" dirty="0"/>
              <a:t>, wind, air pressure, and </a:t>
            </a:r>
            <a:r>
              <a:rPr lang="en-US" dirty="0" smtClean="0"/>
              <a:t>humidity.</a:t>
            </a:r>
          </a:p>
          <a:p>
            <a:pPr>
              <a:buNone/>
            </a:pPr>
            <a:r>
              <a:rPr lang="en-US" dirty="0"/>
              <a:t> </a:t>
            </a:r>
            <a:r>
              <a:rPr lang="en-US" dirty="0" smtClean="0"/>
              <a:t>   What kind of weather did you observe this week? </a:t>
            </a:r>
          </a:p>
          <a:p>
            <a:pPr eaLnBrk="1" hangingPunct="1">
              <a:buFontTx/>
              <a:buNone/>
            </a:pPr>
            <a:endParaRPr lang="en-US" dirty="0" smtClean="0"/>
          </a:p>
          <a:p>
            <a:pPr eaLnBrk="1" hangingPunct="1">
              <a:buFontTx/>
              <a:buNone/>
            </a:pPr>
            <a:endParaRPr lang="en-US" dirty="0" smtClean="0"/>
          </a:p>
          <a:p>
            <a:pPr eaLnBrk="1" hangingPunct="1">
              <a:buFontTx/>
              <a:buNone/>
            </a:pPr>
            <a:endParaRPr lang="en-US" sz="1400" dirty="0" smtClean="0">
              <a:solidFill>
                <a:srgbClr val="FF0000"/>
              </a:solidFill>
            </a:endParaRPr>
          </a:p>
          <a:p>
            <a:pPr eaLnBrk="1" hangingPunct="1">
              <a:buFontTx/>
              <a:buNone/>
            </a:pPr>
            <a:endParaRPr lang="en-US" sz="1400" dirty="0" smtClean="0">
              <a:solidFill>
                <a:srgbClr val="FF0000"/>
              </a:solidFill>
            </a:endParaRPr>
          </a:p>
          <a:p>
            <a:pPr eaLnBrk="1" hangingPunct="1">
              <a:buFontTx/>
              <a:buNone/>
            </a:pPr>
            <a:endParaRPr lang="en-US" dirty="0" smtClean="0"/>
          </a:p>
          <a:p>
            <a:pPr algn="ctr" eaLnBrk="1" hangingPunct="1">
              <a:buFontTx/>
              <a:buNone/>
            </a:pPr>
            <a:r>
              <a:rPr lang="en-US" dirty="0" smtClean="0"/>
              <a:t> </a:t>
            </a:r>
          </a:p>
        </p:txBody>
      </p:sp>
      <p:pic>
        <p:nvPicPr>
          <p:cNvPr id="9221" name="Picture 8" descr="MCj042993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182" y="361572"/>
            <a:ext cx="2190443" cy="132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9" descr="MCj029383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3815" y="4632718"/>
            <a:ext cx="1811867" cy="125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48768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3" name="Picture 2"/>
          <p:cNvPicPr>
            <a:picLocks noChangeAspect="1"/>
          </p:cNvPicPr>
          <p:nvPr/>
        </p:nvPicPr>
        <p:blipFill>
          <a:blip r:embed="rId7"/>
          <a:stretch>
            <a:fillRect/>
          </a:stretch>
        </p:blipFill>
        <p:spPr>
          <a:xfrm>
            <a:off x="10745605" y="183601"/>
            <a:ext cx="1446395" cy="868268"/>
          </a:xfrm>
          <a:prstGeom prst="rect">
            <a:avLst/>
          </a:prstGeom>
        </p:spPr>
      </p:pic>
      <p:sp>
        <p:nvSpPr>
          <p:cNvPr id="4" name="TextBox 3"/>
          <p:cNvSpPr txBox="1"/>
          <p:nvPr/>
        </p:nvSpPr>
        <p:spPr>
          <a:xfrm>
            <a:off x="10955643" y="774190"/>
            <a:ext cx="872346" cy="646331"/>
          </a:xfrm>
          <a:prstGeom prst="rect">
            <a:avLst/>
          </a:prstGeom>
          <a:noFill/>
        </p:spPr>
        <p:txBody>
          <a:bodyPr wrap="square" rtlCol="0">
            <a:spAutoFit/>
          </a:bodyPr>
          <a:lstStyle/>
          <a:p>
            <a:endParaRPr lang="en-US" dirty="0" smtClean="0"/>
          </a:p>
          <a:p>
            <a:r>
              <a:rPr lang="en-US" dirty="0" smtClean="0"/>
              <a:t>p. 126</a:t>
            </a:r>
            <a:endParaRPr lang="en-US" dirty="0"/>
          </a:p>
        </p:txBody>
      </p:sp>
      <p:pic>
        <p:nvPicPr>
          <p:cNvPr id="5" name="Picture 4"/>
          <p:cNvPicPr>
            <a:picLocks noChangeAspect="1"/>
          </p:cNvPicPr>
          <p:nvPr/>
        </p:nvPicPr>
        <p:blipFill>
          <a:blip r:embed="rId8"/>
          <a:stretch>
            <a:fillRect/>
          </a:stretch>
        </p:blipFill>
        <p:spPr>
          <a:xfrm>
            <a:off x="4794250" y="4340749"/>
            <a:ext cx="3381459" cy="1999725"/>
          </a:xfrm>
          <a:prstGeom prst="rect">
            <a:avLst/>
          </a:prstGeom>
        </p:spPr>
      </p:pic>
      <p:pic>
        <p:nvPicPr>
          <p:cNvPr id="11" name="Picture 7" descr="MCj0412748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5615" y="481966"/>
            <a:ext cx="1407990" cy="1153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rotWithShape="1">
          <a:blip r:embed="rId10"/>
          <a:srcRect l="5602" t="5927" r="5158"/>
          <a:stretch/>
        </p:blipFill>
        <p:spPr>
          <a:xfrm>
            <a:off x="4226397" y="906105"/>
            <a:ext cx="3965103" cy="1745020"/>
          </a:xfrm>
          <a:prstGeom prst="rect">
            <a:avLst/>
          </a:prstGeom>
        </p:spPr>
      </p:pic>
    </p:spTree>
    <p:extLst>
      <p:ext uri="{BB962C8B-B14F-4D97-AF65-F5344CB8AC3E}">
        <p14:creationId xmlns:p14="http://schemas.microsoft.com/office/powerpoint/2010/main" val="9708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tmplLst>
          <p:tmpl lvl="1">
            <p:tnLst>
              <p:par>
                <p:cTn presetID="10" presetClass="entr" presetSubtype="0" fill="hold" nodeType="clickEffect">
                  <p:stCondLst>
                    <p:cond delay="0"/>
                  </p:stCondLst>
                  <p:childTnLst>
                    <p:set>
                      <p:cBhvr>
                        <p:cTn dur="1" fill="hold">
                          <p:stCondLst>
                            <p:cond delay="0"/>
                          </p:stCondLst>
                        </p:cTn>
                        <p:tgtEl>
                          <p:spTgt spid="9219"/>
                        </p:tgtEl>
                        <p:attrNameLst>
                          <p:attrName>style.visibility</p:attrName>
                        </p:attrNameLst>
                      </p:cBhvr>
                      <p:to>
                        <p:strVal val="visible"/>
                      </p:to>
                    </p:set>
                    <p:animEffect transition="in" filter="fade">
                      <p:cBhvr>
                        <p:cTn dur="2000"/>
                        <p:tgtEl>
                          <p:spTgt spid="92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Effect transition="in" filter="fade">
                      <p:cBhvr>
                        <p:cTn dur="2000"/>
                        <p:tgtEl>
                          <p:spTgt spid="92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Effect transition="in" filter="fade">
                      <p:cBhvr>
                        <p:cTn dur="2000"/>
                        <p:tgtEl>
                          <p:spTgt spid="92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Effect transition="in" filter="fade">
                      <p:cBhvr>
                        <p:cTn dur="2000"/>
                        <p:tgtEl>
                          <p:spTgt spid="92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Effect transition="in" filter="fade">
                      <p:cBhvr>
                        <p:cTn dur="2000"/>
                        <p:tgtEl>
                          <p:spTgt spid="9219"/>
                        </p:tgtEl>
                      </p:cBhvr>
                    </p:animEffect>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hlinkClick r:id="rId3"/>
              </a:rPr>
              <a:t>Mountains</a:t>
            </a:r>
            <a:r>
              <a:rPr lang="en-US" dirty="0" smtClean="0"/>
              <a:t> </a:t>
            </a:r>
            <a:r>
              <a:rPr lang="en-US" dirty="0"/>
              <a:t>can also affect the amount of precipitation that an area on either side of a mountain receives called the </a:t>
            </a:r>
            <a:r>
              <a:rPr lang="en-US" dirty="0">
                <a:hlinkClick r:id="rId4"/>
              </a:rPr>
              <a:t>rain shadow </a:t>
            </a:r>
            <a:r>
              <a:rPr lang="en-US" dirty="0" smtClean="0">
                <a:hlinkClick r:id="rId4"/>
              </a:rPr>
              <a:t>effect</a:t>
            </a:r>
            <a:r>
              <a:rPr lang="en-US" dirty="0" smtClean="0"/>
              <a:t>.  </a:t>
            </a:r>
            <a:endParaRPr lang="en-US" dirty="0"/>
          </a:p>
        </p:txBody>
      </p:sp>
      <p:pic>
        <p:nvPicPr>
          <p:cNvPr id="5122" name="Picture 2" descr="C:\Users\Elizabeth\Downloads\Rainshadow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066" y="169334"/>
            <a:ext cx="10803467"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Elizabeth\Pictures\mountain effect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99" y="4639168"/>
            <a:ext cx="7518400" cy="2104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04311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45067" y="250739"/>
            <a:ext cx="11173884" cy="1143000"/>
          </a:xfrm>
        </p:spPr>
        <p:txBody>
          <a:bodyPr>
            <a:normAutofit fontScale="90000"/>
          </a:bodyPr>
          <a:lstStyle/>
          <a:p>
            <a:pPr eaLnBrk="1" hangingPunct="1"/>
            <a:r>
              <a:rPr lang="en-US" sz="3600" dirty="0" smtClean="0"/>
              <a:t>What is the biggest factor that influences weather and climate worldwide? </a:t>
            </a:r>
          </a:p>
        </p:txBody>
      </p:sp>
      <p:sp>
        <p:nvSpPr>
          <p:cNvPr id="21507" name="Rectangle 3"/>
          <p:cNvSpPr>
            <a:spLocks noGrp="1" noChangeArrowheads="1"/>
          </p:cNvSpPr>
          <p:nvPr>
            <p:ph type="body" idx="1"/>
          </p:nvPr>
        </p:nvSpPr>
        <p:spPr/>
        <p:txBody>
          <a:bodyPr/>
          <a:lstStyle/>
          <a:p>
            <a:pPr algn="ctr" eaLnBrk="1" hangingPunct="1">
              <a:lnSpc>
                <a:spcPct val="80000"/>
              </a:lnSpc>
              <a:buFontTx/>
              <a:buNone/>
            </a:pPr>
            <a:r>
              <a:rPr lang="en-US" sz="4400" b="1" dirty="0" smtClean="0">
                <a:hlinkClick r:id="rId3"/>
              </a:rPr>
              <a:t>Sun</a:t>
            </a:r>
            <a:r>
              <a:rPr lang="en-US" b="1" dirty="0" smtClean="0"/>
              <a:t> </a:t>
            </a:r>
            <a:endParaRPr lang="en-US" sz="2000" b="1" dirty="0" smtClean="0"/>
          </a:p>
          <a:p>
            <a:pPr eaLnBrk="1" hangingPunct="1">
              <a:lnSpc>
                <a:spcPct val="80000"/>
              </a:lnSpc>
              <a:buFontTx/>
              <a:buNone/>
            </a:pPr>
            <a:endParaRPr lang="en-US" b="1" dirty="0" smtClean="0"/>
          </a:p>
          <a:p>
            <a:pPr eaLnBrk="1" hangingPunct="1">
              <a:lnSpc>
                <a:spcPct val="80000"/>
              </a:lnSpc>
            </a:pPr>
            <a:endParaRPr lang="en-US" sz="2800" dirty="0" smtClean="0"/>
          </a:p>
          <a:p>
            <a:pPr eaLnBrk="1" hangingPunct="1">
              <a:lnSpc>
                <a:spcPct val="80000"/>
              </a:lnSpc>
            </a:pPr>
            <a:r>
              <a:rPr lang="en-US" sz="2800" dirty="0" smtClean="0"/>
              <a:t>Its heat travels in all directions from the </a:t>
            </a:r>
            <a:r>
              <a:rPr lang="en-US" sz="2800" dirty="0" smtClean="0">
                <a:hlinkClick r:id="rId4" action="ppaction://hlinkfile"/>
              </a:rPr>
              <a:t>Sun</a:t>
            </a:r>
            <a:r>
              <a:rPr lang="en-US" sz="2800" dirty="0" smtClean="0"/>
              <a:t> and is the ultimate source of all energy on Earth and our seasons.</a:t>
            </a:r>
          </a:p>
          <a:p>
            <a:pPr eaLnBrk="1" hangingPunct="1">
              <a:lnSpc>
                <a:spcPct val="80000"/>
              </a:lnSpc>
            </a:pPr>
            <a:r>
              <a:rPr lang="en-US" sz="2800" dirty="0" smtClean="0"/>
              <a:t>Its energy is responsible for all sorts of weather events.</a:t>
            </a:r>
          </a:p>
          <a:p>
            <a:pPr eaLnBrk="1" hangingPunct="1">
              <a:lnSpc>
                <a:spcPct val="80000"/>
              </a:lnSpc>
            </a:pPr>
            <a:r>
              <a:rPr lang="en-US" sz="2800" dirty="0" smtClean="0"/>
              <a:t>Wind occurs when sunlight heats the ground, which heats the air above it, which rises, so that cool air whisks in to take its place.</a:t>
            </a:r>
          </a:p>
          <a:p>
            <a:pPr eaLnBrk="1" hangingPunct="1">
              <a:lnSpc>
                <a:spcPct val="80000"/>
              </a:lnSpc>
              <a:buFontTx/>
              <a:buNone/>
            </a:pPr>
            <a:endParaRPr lang="en-US" sz="2800" dirty="0" smtClean="0"/>
          </a:p>
          <a:p>
            <a:pPr eaLnBrk="1" hangingPunct="1">
              <a:lnSpc>
                <a:spcPct val="80000"/>
              </a:lnSpc>
            </a:pPr>
            <a:endParaRPr lang="en-US" sz="2400" dirty="0" smtClean="0"/>
          </a:p>
          <a:p>
            <a:pPr eaLnBrk="1" hangingPunct="1">
              <a:lnSpc>
                <a:spcPct val="80000"/>
              </a:lnSpc>
              <a:buFontTx/>
              <a:buNone/>
            </a:pPr>
            <a:endParaRPr lang="en-US" sz="2000" dirty="0" smtClean="0"/>
          </a:p>
        </p:txBody>
      </p:sp>
      <p:pic>
        <p:nvPicPr>
          <p:cNvPr id="21508" name="Picture 4" descr="MCj042590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4817" y="1219546"/>
            <a:ext cx="1989666" cy="1694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7" descr="MCj041353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9767" y="5121363"/>
            <a:ext cx="192193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9" descr="MCj039801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7824" y="955148"/>
            <a:ext cx="1574410" cy="1185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5" descr="MCj042993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4134" y="1072780"/>
            <a:ext cx="2658533" cy="1612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TextBox 8"/>
          <p:cNvSpPr txBox="1">
            <a:spLocks noChangeArrowheads="1"/>
          </p:cNvSpPr>
          <p:nvPr/>
        </p:nvSpPr>
        <p:spPr bwMode="auto">
          <a:xfrm>
            <a:off x="1828800" y="6096000"/>
            <a:ext cx="7315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600" dirty="0">
                <a:solidFill>
                  <a:srgbClr val="FF0000"/>
                </a:solidFill>
              </a:rPr>
              <a:t>	</a:t>
            </a:r>
            <a:r>
              <a:rPr lang="en-US" sz="1600" dirty="0" smtClean="0">
                <a:solidFill>
                  <a:srgbClr val="FF0000"/>
                </a:solidFill>
              </a:rPr>
              <a:t>  </a:t>
            </a:r>
            <a:r>
              <a:rPr lang="en-US" sz="1600" i="1" dirty="0">
                <a:solidFill>
                  <a:srgbClr val="FF0000"/>
                </a:solidFill>
                <a:hlinkClick r:id="rId4" action="ppaction://hlinkfile"/>
              </a:rPr>
              <a:t>The Sun’s Angle on Different Parts of the Earth</a:t>
            </a:r>
            <a:endParaRPr lang="en-US" sz="1600" i="1" dirty="0">
              <a:solidFill>
                <a:srgbClr val="FF0000"/>
              </a:solidFill>
            </a:endParaRPr>
          </a:p>
        </p:txBody>
      </p:sp>
      <p:sp>
        <p:nvSpPr>
          <p:cNvPr id="2" name="Footer Placeholder 1"/>
          <p:cNvSpPr>
            <a:spLocks noGrp="1"/>
          </p:cNvSpPr>
          <p:nvPr>
            <p:ph type="ftr" sz="quarter" idx="11"/>
          </p:nvPr>
        </p:nvSpPr>
        <p:spPr>
          <a:xfrm>
            <a:off x="4165600" y="6245225"/>
            <a:ext cx="48768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24378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2" t="5756" r="3448" b="8101"/>
          <a:stretch/>
        </p:blipFill>
        <p:spPr bwMode="auto">
          <a:xfrm>
            <a:off x="858139" y="772249"/>
            <a:ext cx="10829705" cy="5062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488600" y="1"/>
            <a:ext cx="9500199" cy="646331"/>
          </a:xfrm>
          <a:prstGeom prst="rect">
            <a:avLst/>
          </a:prstGeom>
        </p:spPr>
        <p:txBody>
          <a:bodyPr wrap="square">
            <a:spAutoFit/>
          </a:bodyPr>
          <a:lstStyle/>
          <a:p>
            <a:pPr fontAlgn="base">
              <a:spcBef>
                <a:spcPct val="0"/>
              </a:spcBef>
              <a:spcAft>
                <a:spcPct val="0"/>
              </a:spcAft>
            </a:pPr>
            <a:r>
              <a:rPr lang="en-US" sz="3600" dirty="0">
                <a:solidFill>
                  <a:srgbClr val="000000"/>
                </a:solidFill>
              </a:rPr>
              <a:t>Discovery Exploration: </a:t>
            </a:r>
            <a:r>
              <a:rPr lang="en-US" sz="3600" dirty="0">
                <a:solidFill>
                  <a:srgbClr val="000000"/>
                </a:solidFill>
                <a:hlinkClick r:id="rId4"/>
              </a:rPr>
              <a:t>Types of Climates</a:t>
            </a:r>
            <a:endParaRPr lang="en-US" sz="3600" dirty="0">
              <a:solidFill>
                <a:srgbClr val="000000"/>
              </a:solidFill>
            </a:endParaRPr>
          </a:p>
        </p:txBody>
      </p:sp>
      <p:sp>
        <p:nvSpPr>
          <p:cNvPr id="3" name="Footer Placeholder 2"/>
          <p:cNvSpPr>
            <a:spLocks noGrp="1"/>
          </p:cNvSpPr>
          <p:nvPr>
            <p:ph type="ftr" sz="quarter" idx="11"/>
          </p:nvPr>
        </p:nvSpPr>
        <p:spPr>
          <a:xfrm>
            <a:off x="4165600" y="6245225"/>
            <a:ext cx="5080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3534590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p>
            <a:r>
              <a:rPr lang="en-US" sz="3600" dirty="0"/>
              <a:t>What are the </a:t>
            </a:r>
            <a:r>
              <a:rPr lang="en-US" sz="3600" dirty="0" smtClean="0"/>
              <a:t>Three Main </a:t>
            </a:r>
            <a:r>
              <a:rPr lang="en-US" sz="3600" dirty="0" smtClean="0">
                <a:hlinkClick r:id="rId3"/>
              </a:rPr>
              <a:t>Climate Zones</a:t>
            </a:r>
            <a:r>
              <a:rPr lang="en-US" sz="3600" dirty="0" smtClean="0"/>
              <a:t>?</a:t>
            </a:r>
            <a:br>
              <a:rPr lang="en-US" sz="3600" dirty="0" smtClean="0"/>
            </a:br>
            <a:r>
              <a:rPr lang="en-US" sz="2000" dirty="0" err="1" smtClean="0"/>
              <a:t>ScienceSaurus</a:t>
            </a:r>
            <a:r>
              <a:rPr lang="en-US" sz="2000" dirty="0" smtClean="0"/>
              <a:t> Handbook p. 216</a:t>
            </a:r>
            <a:endParaRPr lang="en-US" sz="3600" dirty="0"/>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121920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10929980" y="20948"/>
            <a:ext cx="1127858" cy="847417"/>
          </a:xfrm>
          <a:prstGeom prst="rect">
            <a:avLst/>
          </a:prstGeom>
        </p:spPr>
      </p:pic>
      <p:sp>
        <p:nvSpPr>
          <p:cNvPr id="5" name="TextBox 4"/>
          <p:cNvSpPr txBox="1"/>
          <p:nvPr/>
        </p:nvSpPr>
        <p:spPr>
          <a:xfrm>
            <a:off x="11018471" y="916821"/>
            <a:ext cx="1127858" cy="369332"/>
          </a:xfrm>
          <a:prstGeom prst="rect">
            <a:avLst/>
          </a:prstGeom>
          <a:noFill/>
        </p:spPr>
        <p:txBody>
          <a:bodyPr wrap="square" rtlCol="0">
            <a:spAutoFit/>
          </a:bodyPr>
          <a:lstStyle/>
          <a:p>
            <a:r>
              <a:rPr lang="en-US" dirty="0" smtClean="0"/>
              <a:t>p. 134</a:t>
            </a:r>
            <a:endParaRPr lang="en-US" dirty="0"/>
          </a:p>
        </p:txBody>
      </p:sp>
    </p:spTree>
    <p:extLst>
      <p:ext uri="{BB962C8B-B14F-4D97-AF65-F5344CB8AC3E}">
        <p14:creationId xmlns:p14="http://schemas.microsoft.com/office/powerpoint/2010/main" val="1501578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smtClean="0">
                <a:hlinkClick r:id="rId3"/>
              </a:rPr>
              <a:t>Polar</a:t>
            </a:r>
            <a:r>
              <a:rPr lang="en-US" b="1" dirty="0" smtClean="0"/>
              <a:t> Climates</a:t>
            </a:r>
          </a:p>
        </p:txBody>
      </p:sp>
      <p:sp>
        <p:nvSpPr>
          <p:cNvPr id="24579" name="Content Placeholder 2"/>
          <p:cNvSpPr>
            <a:spLocks noGrp="1"/>
          </p:cNvSpPr>
          <p:nvPr>
            <p:ph idx="1"/>
          </p:nvPr>
        </p:nvSpPr>
        <p:spPr>
          <a:xfrm>
            <a:off x="508000" y="1905000"/>
            <a:ext cx="11294533" cy="4819650"/>
          </a:xfrm>
        </p:spPr>
        <p:txBody>
          <a:bodyPr/>
          <a:lstStyle/>
          <a:p>
            <a:r>
              <a:rPr lang="en-US" sz="2800" dirty="0" smtClean="0"/>
              <a:t>Polar climates are cold and dry, with long, dark winters. </a:t>
            </a:r>
          </a:p>
          <a:p>
            <a:r>
              <a:rPr lang="en-US" sz="2800" dirty="0" smtClean="0"/>
              <a:t>Average monthly temperature is below freezing (0° C, 32° F) for 8 to 10 months.</a:t>
            </a:r>
          </a:p>
          <a:p>
            <a:r>
              <a:rPr lang="en-US" sz="2800" dirty="0" smtClean="0"/>
              <a:t>Maximum summer temperature is no more </a:t>
            </a:r>
            <a:r>
              <a:rPr lang="en-US" sz="2800" dirty="0"/>
              <a:t>than 1</a:t>
            </a:r>
            <a:r>
              <a:rPr lang="en-US" sz="2800" dirty="0" smtClean="0"/>
              <a:t>0 °</a:t>
            </a:r>
            <a:r>
              <a:rPr lang="en-US" sz="2800" dirty="0"/>
              <a:t>C </a:t>
            </a:r>
            <a:r>
              <a:rPr lang="en-US" sz="2800" dirty="0" smtClean="0"/>
              <a:t>(42</a:t>
            </a:r>
            <a:r>
              <a:rPr lang="en-US" sz="2800" dirty="0"/>
              <a:t>° F) .</a:t>
            </a:r>
            <a:endParaRPr lang="en-US" sz="2800" dirty="0" smtClean="0"/>
          </a:p>
          <a:p>
            <a:r>
              <a:rPr lang="en-US" sz="2800" dirty="0" smtClean="0"/>
              <a:t>There are short burst of vegetation when snow melts that includes lichen, moss, some flowering plants.</a:t>
            </a:r>
          </a:p>
          <a:p>
            <a:r>
              <a:rPr lang="en-US" sz="2800" dirty="0" smtClean="0"/>
              <a:t>There are no trees.</a:t>
            </a:r>
          </a:p>
        </p:txBody>
      </p:sp>
      <p:pic>
        <p:nvPicPr>
          <p:cNvPr id="24581" name="Picture 4" descr="polar reg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6103" y="327025"/>
            <a:ext cx="2396067"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5" descr="emperor_nsf_s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0800" y="152400"/>
            <a:ext cx="2861733"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7636933"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13376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hlinkClick r:id="rId3"/>
              </a:rPr>
              <a:t>Temperate</a:t>
            </a:r>
            <a:r>
              <a:rPr lang="en-US" b="1" dirty="0" smtClean="0"/>
              <a:t> Climates</a:t>
            </a:r>
          </a:p>
        </p:txBody>
      </p:sp>
      <p:sp>
        <p:nvSpPr>
          <p:cNvPr id="23555" name="Content Placeholder 2"/>
          <p:cNvSpPr>
            <a:spLocks noGrp="1"/>
          </p:cNvSpPr>
          <p:nvPr>
            <p:ph idx="1"/>
          </p:nvPr>
        </p:nvSpPr>
        <p:spPr>
          <a:xfrm>
            <a:off x="609600" y="1371601"/>
            <a:ext cx="10972800" cy="4754563"/>
          </a:xfrm>
        </p:spPr>
        <p:txBody>
          <a:bodyPr/>
          <a:lstStyle/>
          <a:p>
            <a:r>
              <a:rPr lang="en-US" dirty="0" smtClean="0"/>
              <a:t>Temperate climates have warm summers and cool winters with year-round rain or snow.</a:t>
            </a:r>
          </a:p>
          <a:p>
            <a:r>
              <a:rPr lang="en-US" dirty="0" smtClean="0"/>
              <a:t> Temperate forests are characterized by deciduous trees, which lose their leaves during the winter.</a:t>
            </a:r>
          </a:p>
          <a:p>
            <a:endParaRPr lang="en-US" dirty="0" smtClean="0"/>
          </a:p>
        </p:txBody>
      </p:sp>
      <p:pic>
        <p:nvPicPr>
          <p:cNvPr id="23556" name="Picture 5" descr="C:\Documents and Settings\9628\Local Settings\Temporary Internet Files\Content.IE5\VF0QH4OZ\MP90040038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625" y="3834273"/>
            <a:ext cx="3678767"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6" descr="C:\Documents and Settings\9628\Local Settings\Temporary Internet Files\Content.IE5\VF0QH4OZ\MP90043856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29" y="3834273"/>
            <a:ext cx="3803651"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7823200" cy="476250"/>
          </a:xfrm>
        </p:spPr>
        <p:txBody>
          <a:bodyPr/>
          <a:lstStyle/>
          <a:p>
            <a:pPr>
              <a:defRPr/>
            </a:pPr>
            <a:endParaRPr lang="en-US" dirty="0" smtClean="0">
              <a:solidFill>
                <a:srgbClr val="000000"/>
              </a:solidFill>
            </a:endParaRPr>
          </a:p>
          <a:p>
            <a:pPr>
              <a:defRPr/>
            </a:pPr>
            <a:r>
              <a:rPr lang="en-US" dirty="0">
                <a:solidFill>
                  <a:srgbClr val="000000"/>
                </a:solidFill>
              </a:rPr>
              <a:t> </a:t>
            </a:r>
            <a:r>
              <a:rPr lang="en-US" dirty="0" smtClean="0">
                <a:solidFill>
                  <a:srgbClr val="000000"/>
                </a:solidFill>
              </a:rPr>
              <a:t>                                   Department of Mathematics and Science</a:t>
            </a:r>
            <a:endParaRPr lang="en-US" dirty="0">
              <a:solidFill>
                <a:srgbClr val="000000"/>
              </a:solidFill>
            </a:endParaRPr>
          </a:p>
        </p:txBody>
      </p:sp>
    </p:spTree>
    <p:extLst>
      <p:ext uri="{BB962C8B-B14F-4D97-AF65-F5344CB8AC3E}">
        <p14:creationId xmlns:p14="http://schemas.microsoft.com/office/powerpoint/2010/main" val="4071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hlinkClick r:id="rId3"/>
              </a:rPr>
              <a:t>Tropical</a:t>
            </a:r>
            <a:r>
              <a:rPr lang="en-US" b="1" dirty="0" smtClean="0"/>
              <a:t> Climates</a:t>
            </a:r>
          </a:p>
        </p:txBody>
      </p:sp>
      <p:sp>
        <p:nvSpPr>
          <p:cNvPr id="25603" name="Content Placeholder 2"/>
          <p:cNvSpPr>
            <a:spLocks noGrp="1"/>
          </p:cNvSpPr>
          <p:nvPr>
            <p:ph idx="1"/>
          </p:nvPr>
        </p:nvSpPr>
        <p:spPr>
          <a:xfrm>
            <a:off x="609600" y="2057401"/>
            <a:ext cx="10972800" cy="4068763"/>
          </a:xfrm>
        </p:spPr>
        <p:txBody>
          <a:bodyPr/>
          <a:lstStyle/>
          <a:p>
            <a:r>
              <a:rPr lang="en-US" dirty="0" smtClean="0"/>
              <a:t>Tropical rainforests are found in regions near the equator. Here, the climate is hot and wet all year, with temperatures remaining at around 80–82ºF (27–28ºC).</a:t>
            </a:r>
          </a:p>
          <a:p>
            <a:r>
              <a:rPr lang="en-US" dirty="0" smtClean="0">
                <a:hlinkClick r:id="rId4"/>
              </a:rPr>
              <a:t>Rainforests</a:t>
            </a:r>
            <a:r>
              <a:rPr lang="en-US" dirty="0"/>
              <a:t>: As the name suggests, rainforests receive a lot of rain. The temperature stays warm in the rainforest all year </a:t>
            </a:r>
            <a:r>
              <a:rPr lang="en-US" dirty="0" smtClean="0"/>
              <a:t>long.</a:t>
            </a:r>
          </a:p>
          <a:p>
            <a:endParaRPr lang="en-US" dirty="0" smtClean="0"/>
          </a:p>
          <a:p>
            <a:endParaRPr lang="en-US" dirty="0" smtClean="0"/>
          </a:p>
        </p:txBody>
      </p:sp>
      <p:pic>
        <p:nvPicPr>
          <p:cNvPr id="25604" name="Picture 4" descr="CWE436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186268"/>
            <a:ext cx="1913467"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descr="CB01863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74667" y="254000"/>
            <a:ext cx="2751667"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70104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3261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62000"/>
          </a:xfrm>
        </p:spPr>
        <p:txBody>
          <a:bodyPr/>
          <a:lstStyle/>
          <a:p>
            <a:r>
              <a:rPr lang="en-US" dirty="0">
                <a:hlinkClick r:id="rId3"/>
              </a:rPr>
              <a:t>Climate </a:t>
            </a:r>
            <a:r>
              <a:rPr lang="en-US" dirty="0" smtClean="0">
                <a:hlinkClick r:id="rId3"/>
              </a:rPr>
              <a:t>Zones</a:t>
            </a:r>
            <a:r>
              <a:rPr lang="en-US" dirty="0" smtClean="0"/>
              <a:t> </a:t>
            </a:r>
            <a:endParaRPr lang="en-US" dirty="0"/>
          </a:p>
        </p:txBody>
      </p:sp>
      <p:sp>
        <p:nvSpPr>
          <p:cNvPr id="3" name="Text Placeholder 2"/>
          <p:cNvSpPr>
            <a:spLocks noGrp="1"/>
          </p:cNvSpPr>
          <p:nvPr>
            <p:ph type="body" idx="1"/>
          </p:nvPr>
        </p:nvSpPr>
        <p:spPr>
          <a:xfrm>
            <a:off x="609600" y="3886200"/>
            <a:ext cx="5386917" cy="533400"/>
          </a:xfrm>
        </p:spPr>
        <p:txBody>
          <a:bodyPr/>
          <a:lstStyle/>
          <a:p>
            <a:r>
              <a:rPr lang="en-US" dirty="0" smtClean="0"/>
              <a:t>      Climate</a:t>
            </a:r>
            <a:endParaRPr lang="en-US" dirty="0"/>
          </a:p>
        </p:txBody>
      </p:sp>
      <p:sp>
        <p:nvSpPr>
          <p:cNvPr id="4" name="Content Placeholder 3"/>
          <p:cNvSpPr>
            <a:spLocks noGrp="1"/>
          </p:cNvSpPr>
          <p:nvPr>
            <p:ph sz="half" idx="2"/>
          </p:nvPr>
        </p:nvSpPr>
        <p:spPr>
          <a:xfrm>
            <a:off x="609600" y="4419600"/>
            <a:ext cx="5386917" cy="1706562"/>
          </a:xfrm>
        </p:spPr>
        <p:txBody>
          <a:bodyPr/>
          <a:lstStyle/>
          <a:p>
            <a:pPr marL="514350" indent="-514350">
              <a:buFont typeface="+mj-lt"/>
              <a:buAutoNum type="arabicPeriod"/>
            </a:pPr>
            <a:r>
              <a:rPr lang="en-US" dirty="0"/>
              <a:t>Polar </a:t>
            </a:r>
          </a:p>
          <a:p>
            <a:pPr marL="514350" indent="-514350">
              <a:buFont typeface="+mj-lt"/>
              <a:buAutoNum type="arabicPeriod"/>
            </a:pPr>
            <a:r>
              <a:rPr lang="en-US" dirty="0"/>
              <a:t>Temperate</a:t>
            </a:r>
          </a:p>
          <a:p>
            <a:pPr marL="514350" indent="-514350">
              <a:buFont typeface="+mj-lt"/>
              <a:buAutoNum type="arabicPeriod"/>
            </a:pPr>
            <a:r>
              <a:rPr lang="en-US" dirty="0"/>
              <a:t>Tropical</a:t>
            </a:r>
          </a:p>
          <a:p>
            <a:pPr marL="0" indent="0">
              <a:buNone/>
            </a:pPr>
            <a:endParaRPr lang="en-US" dirty="0"/>
          </a:p>
        </p:txBody>
      </p:sp>
      <p:sp>
        <p:nvSpPr>
          <p:cNvPr id="5" name="Text Placeholder 4"/>
          <p:cNvSpPr>
            <a:spLocks noGrp="1"/>
          </p:cNvSpPr>
          <p:nvPr>
            <p:ph type="body" sz="quarter" idx="3"/>
          </p:nvPr>
        </p:nvSpPr>
        <p:spPr>
          <a:xfrm>
            <a:off x="6193368" y="3733800"/>
            <a:ext cx="5389033" cy="685800"/>
          </a:xfrm>
        </p:spPr>
        <p:txBody>
          <a:bodyPr/>
          <a:lstStyle/>
          <a:p>
            <a:pPr algn="ctr"/>
            <a:r>
              <a:rPr lang="en-US" dirty="0" smtClean="0"/>
              <a:t>Climate Conditions</a:t>
            </a:r>
            <a:endParaRPr lang="en-US" dirty="0"/>
          </a:p>
        </p:txBody>
      </p:sp>
      <p:sp>
        <p:nvSpPr>
          <p:cNvPr id="6" name="Content Placeholder 5"/>
          <p:cNvSpPr>
            <a:spLocks noGrp="1"/>
          </p:cNvSpPr>
          <p:nvPr>
            <p:ph sz="quarter" idx="4"/>
          </p:nvPr>
        </p:nvSpPr>
        <p:spPr>
          <a:xfrm>
            <a:off x="5689601" y="4343400"/>
            <a:ext cx="5892800" cy="1782762"/>
          </a:xfrm>
        </p:spPr>
        <p:txBody>
          <a:bodyPr/>
          <a:lstStyle/>
          <a:p>
            <a:pPr marL="514350" indent="-514350">
              <a:buFont typeface="+mj-lt"/>
              <a:buAutoNum type="alphaUcPeriod"/>
            </a:pPr>
            <a:r>
              <a:rPr lang="en-US" dirty="0"/>
              <a:t>hot and wet all </a:t>
            </a:r>
            <a:r>
              <a:rPr lang="en-US" dirty="0" smtClean="0"/>
              <a:t>year</a:t>
            </a:r>
          </a:p>
          <a:p>
            <a:pPr marL="514350" indent="-514350">
              <a:buFont typeface="+mj-lt"/>
              <a:buAutoNum type="alphaUcPeriod"/>
            </a:pPr>
            <a:r>
              <a:rPr lang="en-US" dirty="0" smtClean="0"/>
              <a:t>very </a:t>
            </a:r>
            <a:r>
              <a:rPr lang="en-US" dirty="0"/>
              <a:t>cold and dry all year</a:t>
            </a:r>
          </a:p>
          <a:p>
            <a:pPr marL="514350" indent="-514350">
              <a:buFont typeface="+mj-lt"/>
              <a:buAutoNum type="alphaUcPeriod"/>
            </a:pPr>
            <a:r>
              <a:rPr lang="en-US" dirty="0"/>
              <a:t>mild to cold winters and mild to dry hot summers</a:t>
            </a:r>
          </a:p>
          <a:p>
            <a:pPr marL="0" indent="0">
              <a:buNone/>
            </a:pPr>
            <a:endParaRPr lang="en-US" dirty="0" smtClean="0"/>
          </a:p>
          <a:p>
            <a:pPr marL="0" indent="0">
              <a:buNone/>
            </a:pPr>
            <a:endParaRPr lang="en-US" dirty="0"/>
          </a:p>
        </p:txBody>
      </p:sp>
      <p:pic>
        <p:nvPicPr>
          <p:cNvPr id="7" name="Picture 4" descr="world clim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6807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1"/>
          </p:nvPr>
        </p:nvSpPr>
        <p:spPr>
          <a:xfrm>
            <a:off x="4165600" y="6245225"/>
            <a:ext cx="80264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2708004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fontScale="90000"/>
          </a:bodyPr>
          <a:lstStyle/>
          <a:p>
            <a:r>
              <a:rPr lang="en-US" sz="3600" b="1" dirty="0" smtClean="0"/>
              <a:t/>
            </a:r>
            <a:br>
              <a:rPr lang="en-US" sz="3600" b="1" dirty="0" smtClean="0"/>
            </a:br>
            <a:r>
              <a:rPr lang="en-US" sz="3600" b="1" dirty="0" smtClean="0"/>
              <a:t>Concept </a:t>
            </a:r>
            <a:r>
              <a:rPr lang="en-US" sz="3600" b="1" dirty="0"/>
              <a:t>Review: </a:t>
            </a:r>
            <a:r>
              <a:rPr lang="en-US" sz="3600" b="1" dirty="0" smtClean="0"/>
              <a:t>Climate</a:t>
            </a:r>
            <a:r>
              <a:rPr lang="en-US" b="1" dirty="0"/>
              <a:t/>
            </a:r>
            <a:br>
              <a:rPr lang="en-US" b="1" dirty="0"/>
            </a:br>
            <a:endParaRPr lang="en-US" dirty="0"/>
          </a:p>
        </p:txBody>
      </p:sp>
      <p:sp>
        <p:nvSpPr>
          <p:cNvPr id="3" name="Content Placeholder 2"/>
          <p:cNvSpPr>
            <a:spLocks noGrp="1"/>
          </p:cNvSpPr>
          <p:nvPr>
            <p:ph idx="1"/>
          </p:nvPr>
        </p:nvSpPr>
        <p:spPr>
          <a:xfrm>
            <a:off x="446232" y="1046826"/>
            <a:ext cx="11430402" cy="5658774"/>
          </a:xfrm>
        </p:spPr>
        <p:txBody>
          <a:bodyPr/>
          <a:lstStyle/>
          <a:p>
            <a:pPr marL="0" indent="0" algn="ctr">
              <a:buNone/>
            </a:pPr>
            <a:r>
              <a:rPr lang="en-US" dirty="0"/>
              <a:t>Why are climates different in different </a:t>
            </a:r>
            <a:r>
              <a:rPr lang="en-US" dirty="0" smtClean="0"/>
              <a:t>regions</a:t>
            </a:r>
            <a:r>
              <a:rPr lang="en-US" dirty="0"/>
              <a:t> </a:t>
            </a:r>
            <a:r>
              <a:rPr lang="en-US" dirty="0" smtClean="0"/>
              <a:t>of </a:t>
            </a:r>
            <a:r>
              <a:rPr lang="en-US" dirty="0"/>
              <a:t>the world</a:t>
            </a:r>
            <a:r>
              <a:rPr lang="en-US" dirty="0" smtClean="0"/>
              <a:t>?</a:t>
            </a:r>
          </a:p>
          <a:p>
            <a:pPr marL="0" indent="0">
              <a:buNone/>
            </a:pPr>
            <a:r>
              <a:rPr lang="en-US" sz="2800" dirty="0" smtClean="0"/>
              <a:t>Climate depends on three factors:  </a:t>
            </a:r>
          </a:p>
          <a:p>
            <a:pPr marL="457200" indent="-457200">
              <a:buFont typeface="+mj-lt"/>
              <a:buAutoNum type="arabicPeriod"/>
            </a:pPr>
            <a:r>
              <a:rPr lang="en-US" sz="2400" b="1" dirty="0" smtClean="0"/>
              <a:t>The region’s nearness to bodies of water </a:t>
            </a:r>
            <a:r>
              <a:rPr lang="en-US" sz="2400" dirty="0" smtClean="0"/>
              <a:t>-  </a:t>
            </a:r>
            <a:r>
              <a:rPr lang="en-US" sz="2400" dirty="0"/>
              <a:t>If a region is near a large body of water, sometimes the climate is more moist and cooler. </a:t>
            </a:r>
            <a:endParaRPr lang="en-US" sz="2400" dirty="0" smtClean="0"/>
          </a:p>
          <a:p>
            <a:pPr marL="457200" indent="-457200">
              <a:buFont typeface="+mj-lt"/>
              <a:buAutoNum type="arabicPeriod"/>
            </a:pPr>
            <a:r>
              <a:rPr lang="en-US" sz="2400" b="1" dirty="0"/>
              <a:t>T</a:t>
            </a:r>
            <a:r>
              <a:rPr lang="en-US" sz="2400" b="1" dirty="0" smtClean="0"/>
              <a:t>he elevation of the land </a:t>
            </a:r>
            <a:r>
              <a:rPr lang="en-US" sz="2400" dirty="0" smtClean="0"/>
              <a:t>- </a:t>
            </a:r>
            <a:r>
              <a:rPr lang="en-US" sz="2400" dirty="0"/>
              <a:t>If a region is near a mountain range, sometimes the climate on one side of the mountain is different than the climate on the other side of the mountain</a:t>
            </a:r>
            <a:r>
              <a:rPr lang="en-US" sz="2400" dirty="0" smtClean="0"/>
              <a:t>.</a:t>
            </a:r>
          </a:p>
          <a:p>
            <a:pPr marL="457200" indent="-457200">
              <a:buFont typeface="+mj-lt"/>
              <a:buAutoNum type="arabicPeriod"/>
            </a:pPr>
            <a:r>
              <a:rPr lang="en-US" sz="2400" b="1" dirty="0"/>
              <a:t>T</a:t>
            </a:r>
            <a:r>
              <a:rPr lang="en-US" sz="2400" b="1" dirty="0" smtClean="0"/>
              <a:t>he way the sun hits the region of Earth  </a:t>
            </a:r>
            <a:r>
              <a:rPr lang="en-US" sz="2400" dirty="0" smtClean="0"/>
              <a:t>-  The </a:t>
            </a:r>
            <a:r>
              <a:rPr lang="en-US" sz="2400" dirty="0"/>
              <a:t>way the sun hits the Earth’s region determines its weather and climate. Near the equator, the sun hits the Earth directly. This makes climates near the equator warm. The sun hits the Earth less directly north and south of the equator. Climates north and south of the equator tend to be cooler. </a:t>
            </a:r>
          </a:p>
          <a:p>
            <a:endParaRPr lang="en-US" sz="2400" dirty="0" smtClean="0"/>
          </a:p>
          <a:p>
            <a:pPr marL="0" indent="0">
              <a:buNone/>
            </a:pPr>
            <a:endParaRPr lang="en-US" sz="2400" dirty="0"/>
          </a:p>
        </p:txBody>
      </p:sp>
      <p:sp>
        <p:nvSpPr>
          <p:cNvPr id="4" name="Footer Placeholder 3"/>
          <p:cNvSpPr>
            <a:spLocks noGrp="1"/>
          </p:cNvSpPr>
          <p:nvPr>
            <p:ph type="ftr" sz="quarter" idx="11"/>
          </p:nvPr>
        </p:nvSpPr>
        <p:spPr>
          <a:xfrm>
            <a:off x="5181600" y="6245225"/>
            <a:ext cx="62992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20659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fontScale="90000"/>
          </a:bodyPr>
          <a:lstStyle/>
          <a:p>
            <a:r>
              <a:rPr lang="en-US" sz="3600" b="1" dirty="0" smtClean="0"/>
              <a:t/>
            </a:r>
            <a:br>
              <a:rPr lang="en-US" sz="3600" b="1" dirty="0" smtClean="0"/>
            </a:br>
            <a:r>
              <a:rPr lang="en-US" sz="3600" b="1" dirty="0" smtClean="0"/>
              <a:t>Concept </a:t>
            </a:r>
            <a:r>
              <a:rPr lang="en-US" sz="3600" b="1" dirty="0"/>
              <a:t>Review: Types of Climates</a:t>
            </a:r>
            <a:r>
              <a:rPr lang="en-US" b="1" dirty="0"/>
              <a:t/>
            </a:r>
            <a:br>
              <a:rPr lang="en-US" b="1" dirty="0"/>
            </a:br>
            <a:endParaRPr lang="en-US" dirty="0"/>
          </a:p>
        </p:txBody>
      </p:sp>
      <p:sp>
        <p:nvSpPr>
          <p:cNvPr id="3" name="Content Placeholder 2"/>
          <p:cNvSpPr>
            <a:spLocks noGrp="1"/>
          </p:cNvSpPr>
          <p:nvPr>
            <p:ph idx="1"/>
          </p:nvPr>
        </p:nvSpPr>
        <p:spPr>
          <a:xfrm>
            <a:off x="254000" y="1143000"/>
            <a:ext cx="11836400" cy="5715000"/>
          </a:xfrm>
        </p:spPr>
        <p:txBody>
          <a:bodyPr/>
          <a:lstStyle/>
          <a:p>
            <a:pPr marL="514350" indent="-514350">
              <a:buAutoNum type="arabicPeriod"/>
            </a:pPr>
            <a:r>
              <a:rPr lang="en-US" sz="2800" dirty="0" smtClean="0"/>
              <a:t>What </a:t>
            </a:r>
            <a:r>
              <a:rPr lang="en-US" sz="2800" dirty="0"/>
              <a:t>characterizes a </a:t>
            </a:r>
            <a:r>
              <a:rPr lang="en-US" sz="2800" dirty="0" smtClean="0"/>
              <a:t>polar climate?</a:t>
            </a:r>
          </a:p>
          <a:p>
            <a:pPr>
              <a:buFont typeface="Wingdings" pitchFamily="2" charset="2"/>
              <a:buChar char="Ø"/>
            </a:pPr>
            <a:r>
              <a:rPr lang="en-US" sz="2800" dirty="0"/>
              <a:t>Answer: </a:t>
            </a:r>
            <a:r>
              <a:rPr lang="en-US" sz="2800" dirty="0" smtClean="0"/>
              <a:t>Polar </a:t>
            </a:r>
            <a:r>
              <a:rPr lang="en-US" sz="2800" dirty="0"/>
              <a:t>climates have cold temperatures. They can be either snowy or very dry.</a:t>
            </a:r>
          </a:p>
          <a:p>
            <a:pPr>
              <a:buFont typeface="Wingdings" pitchFamily="2" charset="2"/>
              <a:buChar char="Ø"/>
            </a:pPr>
            <a:endParaRPr lang="en-US" sz="2800" dirty="0" smtClean="0"/>
          </a:p>
          <a:p>
            <a:pPr marL="0" indent="0">
              <a:buNone/>
            </a:pPr>
            <a:r>
              <a:rPr lang="en-US" sz="2800" dirty="0" smtClean="0"/>
              <a:t>2. </a:t>
            </a:r>
            <a:r>
              <a:rPr lang="en-US" sz="2800" dirty="0"/>
              <a:t>What characterizes a tropical climate</a:t>
            </a:r>
            <a:r>
              <a:rPr lang="en-US" sz="2800" dirty="0" smtClean="0"/>
              <a:t>?</a:t>
            </a:r>
            <a:endParaRPr lang="en-US" sz="2800" dirty="0"/>
          </a:p>
          <a:p>
            <a:pPr>
              <a:buFont typeface="Wingdings" pitchFamily="2" charset="2"/>
              <a:buChar char="Ø"/>
            </a:pPr>
            <a:r>
              <a:rPr lang="en-US" sz="2800" dirty="0"/>
              <a:t>Answer: A </a:t>
            </a:r>
            <a:r>
              <a:rPr lang="en-US" sz="2800" dirty="0" smtClean="0"/>
              <a:t>tropical </a:t>
            </a:r>
            <a:r>
              <a:rPr lang="en-US" sz="2800" dirty="0"/>
              <a:t>climate is warm, and has wet air and a lot of precipitation</a:t>
            </a:r>
            <a:r>
              <a:rPr lang="en-US" sz="2800" dirty="0" smtClean="0"/>
              <a:t>.</a:t>
            </a:r>
          </a:p>
          <a:p>
            <a:pPr>
              <a:buFont typeface="Wingdings" pitchFamily="2" charset="2"/>
              <a:buChar char="Ø"/>
            </a:pPr>
            <a:endParaRPr lang="en-US" sz="2800" dirty="0"/>
          </a:p>
          <a:p>
            <a:pPr marL="0" indent="0">
              <a:buNone/>
            </a:pPr>
            <a:r>
              <a:rPr lang="en-US" sz="2800" dirty="0" smtClean="0"/>
              <a:t>3. </a:t>
            </a:r>
            <a:r>
              <a:rPr lang="en-US" sz="2800" dirty="0"/>
              <a:t>What characterizes a temperate climate?</a:t>
            </a:r>
          </a:p>
          <a:p>
            <a:pPr>
              <a:buFont typeface="Wingdings" pitchFamily="2" charset="2"/>
              <a:buChar char="Ø"/>
            </a:pPr>
            <a:r>
              <a:rPr lang="en-US" sz="2800" dirty="0"/>
              <a:t>Answer: A temperate </a:t>
            </a:r>
            <a:r>
              <a:rPr lang="en-US" sz="2800" dirty="0" smtClean="0"/>
              <a:t>climate </a:t>
            </a:r>
            <a:r>
              <a:rPr lang="en-US" sz="2800" dirty="0"/>
              <a:t>has moderate precipitation and has a range of </a:t>
            </a:r>
            <a:r>
              <a:rPr lang="en-US" sz="2800" dirty="0" smtClean="0"/>
              <a:t>temperatures.</a:t>
            </a:r>
            <a:endParaRPr lang="en-US" sz="2800" dirty="0"/>
          </a:p>
          <a:p>
            <a:pPr marL="0" indent="0">
              <a:buNone/>
            </a:pPr>
            <a:r>
              <a:rPr lang="en-US" sz="2800" dirty="0" smtClean="0"/>
              <a:t> </a:t>
            </a:r>
            <a:endParaRPr lang="en-US" sz="2800" dirty="0"/>
          </a:p>
          <a:p>
            <a:pPr>
              <a:buFont typeface="Wingdings" pitchFamily="2" charset="2"/>
              <a:buChar char="Ø"/>
            </a:pPr>
            <a:endParaRPr lang="en-US" sz="2800" dirty="0"/>
          </a:p>
          <a:p>
            <a:pPr marL="0" indent="0">
              <a:buNone/>
            </a:pPr>
            <a:endParaRPr lang="en-US" sz="2800" dirty="0"/>
          </a:p>
          <a:p>
            <a:pPr>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2844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4866"/>
            <a:ext cx="10972800" cy="6138786"/>
          </a:xfrm>
        </p:spPr>
        <p:txBody>
          <a:bodyPr>
            <a:normAutofit/>
          </a:bodyPr>
          <a:lstStyle/>
          <a:p>
            <a:pPr marL="0" indent="0">
              <a:buNone/>
            </a:pPr>
            <a:endParaRPr lang="en-US" sz="1100" dirty="0" smtClean="0"/>
          </a:p>
          <a:p>
            <a:pPr marL="0" indent="0">
              <a:buNone/>
            </a:pPr>
            <a:r>
              <a:rPr lang="en-US" sz="3800" dirty="0"/>
              <a:t>What do you know about Earth’s </a:t>
            </a:r>
            <a:r>
              <a:rPr lang="en-US" sz="4000" dirty="0" smtClean="0"/>
              <a:t>atmosphere</a:t>
            </a:r>
            <a:r>
              <a:rPr lang="en-US" sz="3800" dirty="0" smtClean="0"/>
              <a:t>? </a:t>
            </a:r>
            <a:endParaRPr lang="en-US" dirty="0"/>
          </a:p>
          <a:p>
            <a:pPr marL="0" indent="0">
              <a:buNone/>
            </a:pPr>
            <a:r>
              <a:rPr lang="en-US" sz="2800" dirty="0" smtClean="0"/>
              <a:t>Look out a window. </a:t>
            </a:r>
            <a:r>
              <a:rPr lang="en-US" sz="2800" dirty="0"/>
              <a:t>What do you see? </a:t>
            </a:r>
          </a:p>
          <a:p>
            <a:pPr marL="0" indent="0">
              <a:buNone/>
            </a:pPr>
            <a:r>
              <a:rPr lang="en-US" sz="2800" dirty="0" smtClean="0"/>
              <a:t>You </a:t>
            </a:r>
            <a:r>
              <a:rPr lang="en-US" sz="2800" dirty="0"/>
              <a:t>might see blue sky </a:t>
            </a:r>
            <a:r>
              <a:rPr lang="en-US" sz="2800" dirty="0" smtClean="0"/>
              <a:t>and/or  </a:t>
            </a:r>
            <a:r>
              <a:rPr lang="en-US" sz="2800" dirty="0"/>
              <a:t>clouds</a:t>
            </a:r>
            <a:r>
              <a:rPr lang="en-US" sz="2800" dirty="0" smtClean="0"/>
              <a:t>.</a:t>
            </a:r>
          </a:p>
          <a:p>
            <a:pPr marL="0" indent="0">
              <a:buNone/>
            </a:pPr>
            <a:r>
              <a:rPr lang="en-US" sz="2800" dirty="0" smtClean="0"/>
              <a:t>At </a:t>
            </a:r>
            <a:r>
              <a:rPr lang="en-US" sz="2800" dirty="0"/>
              <a:t>night you might see </a:t>
            </a:r>
            <a:r>
              <a:rPr lang="en-US" sz="2800" dirty="0" smtClean="0"/>
              <a:t>stars or </a:t>
            </a:r>
            <a:r>
              <a:rPr lang="en-US" sz="2800" dirty="0"/>
              <a:t>a </a:t>
            </a:r>
            <a:r>
              <a:rPr lang="en-US" sz="2800" dirty="0" smtClean="0"/>
              <a:t>full </a:t>
            </a:r>
            <a:r>
              <a:rPr lang="en-US" sz="2800" dirty="0"/>
              <a:t>moon. </a:t>
            </a:r>
            <a:endParaRPr lang="en-US" sz="2800" dirty="0" smtClean="0"/>
          </a:p>
          <a:p>
            <a:pPr marL="0" indent="0">
              <a:buNone/>
            </a:pPr>
            <a:endParaRPr lang="en-US" sz="1100" dirty="0" smtClean="0"/>
          </a:p>
          <a:p>
            <a:pPr marL="0" indent="0">
              <a:buNone/>
            </a:pPr>
            <a:r>
              <a:rPr lang="en-US" sz="2800" dirty="0" smtClean="0"/>
              <a:t>What </a:t>
            </a:r>
            <a:r>
              <a:rPr lang="en-US" sz="2800" dirty="0"/>
              <a:t>you are not seeing, however, is the complexity of our </a:t>
            </a:r>
            <a:r>
              <a:rPr lang="en-US" sz="2800" dirty="0" smtClean="0">
                <a:hlinkClick r:id="rId3"/>
              </a:rPr>
              <a:t>atmosphere</a:t>
            </a:r>
            <a:r>
              <a:rPr lang="en-US" sz="2800" dirty="0" smtClean="0"/>
              <a:t>.</a:t>
            </a:r>
            <a:endParaRPr lang="en-US" sz="1000" dirty="0"/>
          </a:p>
          <a:p>
            <a:pPr marL="0" indent="0">
              <a:buNone/>
            </a:pPr>
            <a:r>
              <a:rPr lang="en-US" sz="2800" dirty="0" smtClean="0"/>
              <a:t>The </a:t>
            </a:r>
            <a:r>
              <a:rPr lang="en-US" sz="2800" dirty="0"/>
              <a:t>atmosphere is a </a:t>
            </a:r>
            <a:r>
              <a:rPr lang="en-US" sz="2800" dirty="0" smtClean="0"/>
              <a:t>blanket </a:t>
            </a:r>
            <a:r>
              <a:rPr lang="en-US" sz="2800" dirty="0"/>
              <a:t>of air that covers and surrounds our planet. Earth's atmosphere makes it possible for life to exist. It contains helpful gases that plants, animals, and people need to live. The atmosphere allows the sun's rays to pass through it and warm everything up, so we are comfortable and plants can grow. </a:t>
            </a:r>
          </a:p>
        </p:txBody>
      </p:sp>
      <p:sp>
        <p:nvSpPr>
          <p:cNvPr id="4" name="Footer Placeholder 3"/>
          <p:cNvSpPr>
            <a:spLocks noGrp="1"/>
          </p:cNvSpPr>
          <p:nvPr>
            <p:ph type="ftr" sz="quarter" idx="11"/>
          </p:nvPr>
        </p:nvSpPr>
        <p:spPr/>
        <p:txBody>
          <a:bodyPr/>
          <a:lstStyle/>
          <a:p>
            <a:r>
              <a:rPr lang="en-US" smtClean="0"/>
              <a:t>Department of Science</a:t>
            </a:r>
            <a:endParaRPr lang="en-US" dirty="0"/>
          </a:p>
        </p:txBody>
      </p:sp>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35612" y="1602707"/>
            <a:ext cx="1735699" cy="124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Image result for Florida day sky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401" y="1084245"/>
            <a:ext cx="1853686" cy="1140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4588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454211"/>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How Do </a:t>
            </a:r>
            <a:r>
              <a:rPr lang="en-US" sz="3200" dirty="0"/>
              <a:t>D</a:t>
            </a:r>
            <a:r>
              <a:rPr lang="en-US" sz="3200" dirty="0" smtClean="0"/>
              <a:t>ifferent Environments’ Climate Differ?</a:t>
            </a:r>
            <a:br>
              <a:rPr lang="en-US" sz="3200" dirty="0" smtClean="0"/>
            </a:br>
            <a:r>
              <a:rPr lang="en-US" sz="2800" dirty="0" smtClean="0"/>
              <a:t>Use as a resource for PSELL Climate Activity: Climate Zones </a:t>
            </a:r>
            <a:r>
              <a:rPr lang="en-US" sz="3200" dirty="0" smtClean="0"/>
              <a:t> </a:t>
            </a:r>
            <a:r>
              <a:rPr lang="en-US" sz="2800" dirty="0"/>
              <a:t>pp. 134-136</a:t>
            </a:r>
            <a:br>
              <a:rPr lang="en-US" sz="2800" dirty="0"/>
            </a:br>
            <a:r>
              <a:rPr lang="en-US" sz="3200" dirty="0" smtClean="0"/>
              <a:t> </a:t>
            </a:r>
            <a:r>
              <a:rPr lang="en-US" sz="2700" dirty="0" smtClean="0"/>
              <a:t/>
            </a:r>
            <a:br>
              <a:rPr lang="en-US" sz="2700" dirty="0" smtClean="0"/>
            </a:b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730961"/>
              </p:ext>
            </p:extLst>
          </p:nvPr>
        </p:nvGraphicFramePr>
        <p:xfrm>
          <a:off x="530942" y="1144553"/>
          <a:ext cx="11392312" cy="4904723"/>
        </p:xfrm>
        <a:graphic>
          <a:graphicData uri="http://schemas.openxmlformats.org/drawingml/2006/table">
            <a:tbl>
              <a:tblPr firstRow="1" bandRow="1">
                <a:tableStyleId>{5C22544A-7EE6-4342-B048-85BDC9FD1C3A}</a:tableStyleId>
              </a:tblPr>
              <a:tblGrid>
                <a:gridCol w="3164531"/>
                <a:gridCol w="2215172"/>
                <a:gridCol w="2215172"/>
                <a:gridCol w="3797437"/>
              </a:tblGrid>
              <a:tr h="6305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hlinkClick r:id="rId3"/>
                        </a:rPr>
                        <a:t>Environment</a:t>
                      </a:r>
                      <a:endParaRPr lang="en-US" dirty="0" smtClean="0"/>
                    </a:p>
                    <a:p>
                      <a:endParaRPr lang="en-US" dirty="0"/>
                    </a:p>
                  </a:txBody>
                  <a:tcPr marL="121920" marR="121920"/>
                </a:tc>
                <a:tc>
                  <a:txBody>
                    <a:bodyPr/>
                    <a:lstStyle/>
                    <a:p>
                      <a:pPr algn="ctr"/>
                      <a:r>
                        <a:rPr lang="en-US" dirty="0" smtClean="0"/>
                        <a:t>High Temperature</a:t>
                      </a:r>
                      <a:endParaRPr lang="en-US" dirty="0"/>
                    </a:p>
                  </a:txBody>
                  <a:tcPr marL="121920" marR="121920"/>
                </a:tc>
                <a:tc>
                  <a:txBody>
                    <a:bodyPr/>
                    <a:lstStyle/>
                    <a:p>
                      <a:pPr algn="ctr"/>
                      <a:r>
                        <a:rPr lang="en-US" dirty="0" smtClean="0"/>
                        <a:t>Low</a:t>
                      </a:r>
                    </a:p>
                    <a:p>
                      <a:pPr algn="ctr"/>
                      <a:r>
                        <a:rPr lang="en-US" dirty="0" smtClean="0"/>
                        <a:t>Temperature</a:t>
                      </a:r>
                      <a:endParaRPr lang="en-US" dirty="0"/>
                    </a:p>
                  </a:txBody>
                  <a:tcPr marL="121920" marR="121920"/>
                </a:tc>
                <a:tc>
                  <a:txBody>
                    <a:bodyPr/>
                    <a:lstStyle/>
                    <a:p>
                      <a:pPr algn="ctr"/>
                      <a:r>
                        <a:rPr lang="en-US" dirty="0" smtClean="0"/>
                        <a:t>Precipitation</a:t>
                      </a:r>
                      <a:endParaRPr lang="en-US" dirty="0"/>
                    </a:p>
                  </a:txBody>
                  <a:tcPr marL="121920" marR="121920"/>
                </a:tc>
              </a:tr>
              <a:tr h="741011">
                <a:tc>
                  <a:txBody>
                    <a:bodyPr/>
                    <a:lstStyle/>
                    <a:p>
                      <a:r>
                        <a:rPr lang="en-US" dirty="0" smtClean="0"/>
                        <a:t>Desert  </a:t>
                      </a:r>
                    </a:p>
                    <a:p>
                      <a:endParaRPr lang="en-US" dirty="0"/>
                    </a:p>
                  </a:txBody>
                  <a:tcPr marL="121920" marR="121920"/>
                </a:tc>
                <a:tc>
                  <a:txBody>
                    <a:bodyPr/>
                    <a:lstStyle/>
                    <a:p>
                      <a:pPr algn="ctr"/>
                      <a:r>
                        <a:rPr lang="en-US" sz="1800" dirty="0" smtClean="0"/>
                        <a:t>113 °F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(45 °C</a:t>
                      </a:r>
                      <a:r>
                        <a:rPr lang="en-US" dirty="0" smtClean="0"/>
                        <a:t>)</a:t>
                      </a:r>
                      <a:endParaRPr lang="en-US" dirty="0"/>
                    </a:p>
                  </a:txBody>
                  <a:tcPr marL="121920" marR="121920"/>
                </a:tc>
                <a:tc>
                  <a:txBody>
                    <a:bodyPr/>
                    <a:lstStyle/>
                    <a:p>
                      <a:pPr algn="ctr"/>
                      <a:r>
                        <a:rPr lang="en-US" sz="1800" dirty="0" smtClean="0"/>
                        <a:t>32 °F </a:t>
                      </a:r>
                    </a:p>
                    <a:p>
                      <a:pPr algn="ctr"/>
                      <a:r>
                        <a:rPr lang="en-US" sz="1800" dirty="0" smtClean="0"/>
                        <a:t>(0 °C)</a:t>
                      </a:r>
                      <a:endParaRPr lang="en-US" dirty="0"/>
                    </a:p>
                  </a:txBody>
                  <a:tcPr marL="121920" marR="121920"/>
                </a:tc>
                <a:tc>
                  <a:txBody>
                    <a:bodyPr/>
                    <a:lstStyle/>
                    <a:p>
                      <a:pPr marL="0" indent="0">
                        <a:buNone/>
                      </a:pPr>
                      <a:r>
                        <a:rPr lang="en-US" sz="1800" dirty="0" smtClean="0"/>
                        <a:t>Very dry - receives less than 25 cm (16 in) of rain each year</a:t>
                      </a:r>
                      <a:endParaRPr lang="en-US" dirty="0"/>
                    </a:p>
                  </a:txBody>
                  <a:tcPr marL="121920" marR="121920"/>
                </a:tc>
              </a:tr>
              <a:tr h="900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Tundra</a:t>
                      </a:r>
                    </a:p>
                    <a:p>
                      <a:endParaRPr lang="en-US" dirty="0"/>
                    </a:p>
                  </a:txBody>
                  <a:tcPr marL="121920" marR="121920"/>
                </a:tc>
                <a:tc>
                  <a:txBody>
                    <a:bodyPr/>
                    <a:lstStyle/>
                    <a:p>
                      <a:r>
                        <a:rPr lang="en-US" dirty="0" smtClean="0"/>
                        <a:t>Summer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45 - 50</a:t>
                      </a:r>
                      <a:r>
                        <a:rPr lang="en-US" sz="1800" dirty="0" smtClean="0"/>
                        <a:t>°F</a:t>
                      </a:r>
                    </a:p>
                    <a:p>
                      <a:endParaRPr lang="en-US" dirty="0"/>
                    </a:p>
                  </a:txBody>
                  <a:tcPr marL="121920" marR="121920"/>
                </a:tc>
                <a:tc>
                  <a:txBody>
                    <a:bodyPr/>
                    <a:lstStyle/>
                    <a:p>
                      <a:pPr algn="ctr"/>
                      <a:r>
                        <a:rPr lang="en-US" dirty="0" smtClean="0"/>
                        <a:t>Winter</a:t>
                      </a:r>
                    </a:p>
                    <a:p>
                      <a:pPr algn="ctr"/>
                      <a:r>
                        <a:rPr lang="en-US" dirty="0" smtClean="0"/>
                        <a:t>- 20 - 30 </a:t>
                      </a:r>
                      <a:r>
                        <a:rPr lang="en-US" sz="1800" dirty="0" smtClean="0"/>
                        <a:t>°</a:t>
                      </a:r>
                      <a:r>
                        <a:rPr lang="en-US" dirty="0" smtClean="0"/>
                        <a:t> F</a:t>
                      </a:r>
                    </a:p>
                    <a:p>
                      <a:pPr algn="ctr"/>
                      <a:r>
                        <a:rPr lang="en-US" dirty="0" smtClean="0"/>
                        <a:t>(-29 -34 </a:t>
                      </a:r>
                      <a:r>
                        <a:rPr lang="en-US" sz="1800" dirty="0" smtClean="0"/>
                        <a:t>°</a:t>
                      </a:r>
                      <a:r>
                        <a:rPr lang="en-US" sz="1800" baseline="0" dirty="0" smtClean="0"/>
                        <a:t> C)</a:t>
                      </a:r>
                      <a:endParaRPr lang="en-US" dirty="0"/>
                    </a:p>
                  </a:txBody>
                  <a:tcPr marL="121920" marR="121920"/>
                </a:tc>
                <a:tc>
                  <a:txBody>
                    <a:bodyPr/>
                    <a:lstStyle/>
                    <a:p>
                      <a:r>
                        <a:rPr lang="en-US" dirty="0" smtClean="0"/>
                        <a:t>30 to 85 cm </a:t>
                      </a:r>
                      <a:endParaRPr lang="en-US" dirty="0"/>
                    </a:p>
                  </a:txBody>
                  <a:tcPr marL="121920" marR="121920"/>
                </a:tc>
              </a:tr>
              <a:tr h="963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Temperate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Grassland</a:t>
                      </a:r>
                      <a:endParaRPr lang="en-US" dirty="0" smtClean="0"/>
                    </a:p>
                    <a:p>
                      <a:endParaRPr lang="en-US" dirty="0"/>
                    </a:p>
                  </a:txBody>
                  <a:tcPr marL="121920" marR="121920"/>
                </a:tc>
                <a:tc>
                  <a:txBody>
                    <a:bodyPr/>
                    <a:lstStyle/>
                    <a:p>
                      <a:r>
                        <a:rPr lang="en-US" sz="1800" kern="1200" dirty="0" smtClean="0">
                          <a:solidFill>
                            <a:schemeClr val="dk1"/>
                          </a:solidFill>
                          <a:effectLst/>
                          <a:latin typeface="+mn-lt"/>
                          <a:ea typeface="+mn-ea"/>
                          <a:cs typeface="+mn-cs"/>
                        </a:rPr>
                        <a:t>Summer can be well over 38°C (100</a:t>
                      </a:r>
                      <a:r>
                        <a:rPr lang="en-US" sz="1800" dirty="0" smtClean="0"/>
                        <a:t>°</a:t>
                      </a:r>
                      <a:r>
                        <a:rPr lang="en-US" sz="1800" kern="1200" dirty="0" smtClean="0">
                          <a:solidFill>
                            <a:schemeClr val="dk1"/>
                          </a:solidFill>
                          <a:effectLst/>
                          <a:latin typeface="+mn-lt"/>
                          <a:ea typeface="+mn-ea"/>
                          <a:cs typeface="+mn-cs"/>
                        </a:rPr>
                        <a:t> F)</a:t>
                      </a:r>
                      <a:endParaRPr lang="en-US" dirty="0"/>
                    </a:p>
                  </a:txBody>
                  <a:tcPr marL="121920" marR="121920"/>
                </a:tc>
                <a:tc>
                  <a:txBody>
                    <a:bodyPr/>
                    <a:lstStyle/>
                    <a:p>
                      <a:r>
                        <a:rPr lang="en-US" sz="1800" kern="1200" dirty="0" smtClean="0">
                          <a:solidFill>
                            <a:schemeClr val="dk1"/>
                          </a:solidFill>
                          <a:effectLst/>
                          <a:latin typeface="+mn-lt"/>
                          <a:ea typeface="+mn-ea"/>
                          <a:cs typeface="+mn-cs"/>
                        </a:rPr>
                        <a:t>Winter can be as low as -40° C (-40</a:t>
                      </a:r>
                      <a:r>
                        <a:rPr lang="en-US" sz="1800" dirty="0" smtClean="0"/>
                        <a:t>° F)</a:t>
                      </a:r>
                      <a:endParaRPr lang="en-US" dirty="0"/>
                    </a:p>
                  </a:txBody>
                  <a:tcPr marL="121920" marR="121920"/>
                </a:tc>
                <a:tc>
                  <a:txBody>
                    <a:bodyPr/>
                    <a:lstStyle/>
                    <a:p>
                      <a:r>
                        <a:rPr lang="en-US" sz="1800" kern="1200" dirty="0" smtClean="0">
                          <a:solidFill>
                            <a:schemeClr val="dk1"/>
                          </a:solidFill>
                          <a:effectLst/>
                          <a:latin typeface="+mn-lt"/>
                          <a:ea typeface="+mn-ea"/>
                          <a:cs typeface="+mn-cs"/>
                        </a:rPr>
                        <a:t>50.8 to 88.9 cm (20-35 inches)</a:t>
                      </a:r>
                      <a:r>
                        <a:rPr lang="en-US" sz="1800" kern="1200" baseline="0" dirty="0" smtClean="0">
                          <a:solidFill>
                            <a:schemeClr val="dk1"/>
                          </a:solidFill>
                          <a:effectLst/>
                          <a:latin typeface="+mn-lt"/>
                          <a:ea typeface="+mn-ea"/>
                          <a:cs typeface="+mn-cs"/>
                        </a:rPr>
                        <a:t> </a:t>
                      </a:r>
                      <a:r>
                        <a:rPr lang="en-US" dirty="0" smtClean="0"/>
                        <a:t>More</a:t>
                      </a:r>
                      <a:r>
                        <a:rPr lang="en-US" baseline="0" dirty="0" smtClean="0"/>
                        <a:t> </a:t>
                      </a:r>
                      <a:r>
                        <a:rPr lang="en-US" dirty="0" smtClean="0"/>
                        <a:t>rain than deserts, less rain</a:t>
                      </a:r>
                      <a:r>
                        <a:rPr lang="en-US" baseline="0" dirty="0" smtClean="0"/>
                        <a:t> than forests</a:t>
                      </a:r>
                      <a:endParaRPr lang="en-US" dirty="0"/>
                    </a:p>
                  </a:txBody>
                  <a:tcPr marL="121920" marR="121920"/>
                </a:tc>
              </a:tr>
              <a:tr h="900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Tropical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5"/>
                        </a:rPr>
                        <a:t>Rainforest</a:t>
                      </a:r>
                      <a:endParaRPr lang="en-US" dirty="0" smtClean="0"/>
                    </a:p>
                    <a:p>
                      <a:endParaRPr lang="en-US" dirty="0"/>
                    </a:p>
                  </a:txBody>
                  <a:tcPr marL="121920" marR="121920"/>
                </a:tc>
                <a:tc gridSpan="2">
                  <a:txBody>
                    <a:bodyPr/>
                    <a:lstStyle/>
                    <a:p>
                      <a:pPr algn="ctr"/>
                      <a:r>
                        <a:rPr lang="en-US" sz="2000" dirty="0" smtClean="0"/>
                        <a:t>80–82ºF </a:t>
                      </a:r>
                    </a:p>
                    <a:p>
                      <a:pPr algn="ctr"/>
                      <a:r>
                        <a:rPr lang="en-US" sz="2000" dirty="0" smtClean="0"/>
                        <a:t>(27–28ºC)</a:t>
                      </a:r>
                      <a:endParaRPr lang="en-US" sz="2000" dirty="0"/>
                    </a:p>
                  </a:txBody>
                  <a:tcPr marL="121920" marR="121920"/>
                </a:tc>
                <a:tc hMerge="1">
                  <a:txBody>
                    <a:bodyPr/>
                    <a:lstStyle/>
                    <a:p>
                      <a:endParaRPr lang="en-US" dirty="0"/>
                    </a:p>
                  </a:txBody>
                  <a:tcPr/>
                </a:tc>
                <a:tc>
                  <a:txBody>
                    <a:bodyPr/>
                    <a:lstStyle/>
                    <a:p>
                      <a:r>
                        <a:rPr lang="en-US" dirty="0" smtClean="0"/>
                        <a:t>Very wet – receives 120 to</a:t>
                      </a:r>
                      <a:r>
                        <a:rPr lang="en-US" baseline="0" dirty="0" smtClean="0"/>
                        <a:t> 65</a:t>
                      </a:r>
                      <a:r>
                        <a:rPr lang="en-US" dirty="0" smtClean="0"/>
                        <a:t>0 cm (50-</a:t>
                      </a:r>
                      <a:r>
                        <a:rPr lang="en-US" baseline="0" dirty="0" smtClean="0"/>
                        <a:t> 260 </a:t>
                      </a:r>
                      <a:r>
                        <a:rPr lang="en-US" dirty="0" smtClean="0"/>
                        <a:t>in) of rain each</a:t>
                      </a:r>
                      <a:r>
                        <a:rPr lang="en-US" baseline="0" dirty="0" smtClean="0"/>
                        <a:t> year</a:t>
                      </a:r>
                      <a:endParaRPr lang="en-US" dirty="0"/>
                    </a:p>
                  </a:txBody>
                  <a:tcPr marL="121920" marR="121920"/>
                </a:tc>
              </a:tr>
              <a:tr h="360311">
                <a:tc>
                  <a:txBody>
                    <a:bodyPr/>
                    <a:lstStyle/>
                    <a:p>
                      <a:endParaRPr lang="en-US" dirty="0"/>
                    </a:p>
                  </a:txBody>
                  <a:tcPr marL="121920" marR="121920"/>
                </a:tc>
                <a:tc>
                  <a:txBody>
                    <a:bodyPr/>
                    <a:lstStyle/>
                    <a:p>
                      <a:endParaRPr lang="en-US" b="0" dirty="0"/>
                    </a:p>
                  </a:txBody>
                  <a:tcPr marL="121920" marR="121920"/>
                </a:tc>
                <a:tc>
                  <a:txBody>
                    <a:bodyPr/>
                    <a:lstStyle/>
                    <a:p>
                      <a:endParaRPr lang="en-US" dirty="0"/>
                    </a:p>
                  </a:txBody>
                  <a:tcPr marL="121920" marR="121920"/>
                </a:tc>
                <a:tc>
                  <a:txBody>
                    <a:bodyPr/>
                    <a:lstStyle/>
                    <a:p>
                      <a:endParaRPr lang="en-US" sz="800" dirty="0"/>
                    </a:p>
                  </a:txBody>
                  <a:tcPr marL="121920" marR="121920"/>
                </a:tc>
              </a:tr>
              <a:tr h="360311">
                <a:tc>
                  <a:txBody>
                    <a:bodyPr/>
                    <a:lstStyle/>
                    <a:p>
                      <a:endParaRPr lang="en-US" sz="1000" dirty="0"/>
                    </a:p>
                  </a:txBody>
                  <a:tcPr marL="121920" marR="121920"/>
                </a:tc>
                <a:tc>
                  <a:txBody>
                    <a:bodyPr/>
                    <a:lstStyle/>
                    <a:p>
                      <a:endParaRPr lang="en-US"/>
                    </a:p>
                  </a:txBody>
                  <a:tcPr marL="121920" marR="121920"/>
                </a:tc>
                <a:tc>
                  <a:txBody>
                    <a:bodyPr/>
                    <a:lstStyle/>
                    <a:p>
                      <a:endParaRPr lang="en-US" dirty="0"/>
                    </a:p>
                  </a:txBody>
                  <a:tcPr marL="121920" marR="121920"/>
                </a:tc>
                <a:tc>
                  <a:txBody>
                    <a:bodyPr/>
                    <a:lstStyle/>
                    <a:p>
                      <a:endParaRPr lang="en-US" dirty="0"/>
                    </a:p>
                  </a:txBody>
                  <a:tcPr marL="121920" marR="121920"/>
                </a:tc>
              </a:tr>
            </a:tbl>
          </a:graphicData>
        </a:graphic>
      </p:graphicFrame>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23224" y="1907458"/>
            <a:ext cx="1140408"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200" y="4648200"/>
            <a:ext cx="1343608" cy="671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3224" y="3587747"/>
            <a:ext cx="1445170" cy="718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4165600" y="6245225"/>
            <a:ext cx="68072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4" name="Picture 3"/>
          <p:cNvPicPr>
            <a:picLocks noChangeAspect="1"/>
          </p:cNvPicPr>
          <p:nvPr/>
        </p:nvPicPr>
        <p:blipFill>
          <a:blip r:embed="rId9"/>
          <a:stretch>
            <a:fillRect/>
          </a:stretch>
        </p:blipFill>
        <p:spPr>
          <a:xfrm>
            <a:off x="10878263" y="114299"/>
            <a:ext cx="1365622" cy="682811"/>
          </a:xfrm>
          <a:prstGeom prst="rect">
            <a:avLst/>
          </a:prstGeom>
        </p:spPr>
      </p:pic>
      <p:sp>
        <p:nvSpPr>
          <p:cNvPr id="5" name="TextBox 4"/>
          <p:cNvSpPr txBox="1"/>
          <p:nvPr/>
        </p:nvSpPr>
        <p:spPr>
          <a:xfrm>
            <a:off x="10722609" y="682812"/>
            <a:ext cx="1365622"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10"/>
          <a:stretch>
            <a:fillRect/>
          </a:stretch>
        </p:blipFill>
        <p:spPr>
          <a:xfrm>
            <a:off x="2023224" y="2598268"/>
            <a:ext cx="1219066" cy="818643"/>
          </a:xfrm>
          <a:prstGeom prst="rect">
            <a:avLst/>
          </a:prstGeom>
        </p:spPr>
      </p:pic>
    </p:spTree>
    <p:extLst>
      <p:ext uri="{BB962C8B-B14F-4D97-AF65-F5344CB8AC3E}">
        <p14:creationId xmlns:p14="http://schemas.microsoft.com/office/powerpoint/2010/main" val="456748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7 Earth Systems &amp; Patterns Games</a:t>
            </a:r>
            <a:endParaRPr lang="en-US" dirty="0"/>
          </a:p>
        </p:txBody>
      </p:sp>
      <p:sp>
        <p:nvSpPr>
          <p:cNvPr id="3" name="Content Placeholder 2"/>
          <p:cNvSpPr>
            <a:spLocks noGrp="1"/>
          </p:cNvSpPr>
          <p:nvPr>
            <p:ph idx="1"/>
          </p:nvPr>
        </p:nvSpPr>
        <p:spPr/>
        <p:txBody>
          <a:bodyPr/>
          <a:lstStyle/>
          <a:p>
            <a:r>
              <a:rPr lang="en-US" dirty="0" smtClean="0">
                <a:hlinkClick r:id="rId3"/>
              </a:rPr>
              <a:t>http</a:t>
            </a:r>
            <a:r>
              <a:rPr lang="en-US" dirty="0">
                <a:hlinkClick r:id="rId3"/>
              </a:rPr>
              <a:t>://</a:t>
            </a:r>
            <a:r>
              <a:rPr lang="en-US" dirty="0" smtClean="0">
                <a:hlinkClick r:id="rId3"/>
              </a:rPr>
              <a:t>www.cotf.edu/ete/modules/k4/swf/Wonline1.swf</a:t>
            </a:r>
            <a:endParaRPr lang="en-US" dirty="0" smtClean="0"/>
          </a:p>
          <a:p>
            <a:endParaRPr lang="en-US" dirty="0"/>
          </a:p>
          <a:p>
            <a:endParaRPr lang="en-US" dirty="0" smtClean="0"/>
          </a:p>
          <a:p>
            <a:endParaRPr lang="en-US" dirty="0"/>
          </a:p>
          <a:p>
            <a:endParaRPr lang="en-US" dirty="0" smtClean="0"/>
          </a:p>
          <a:p>
            <a:r>
              <a:rPr lang="en-US" dirty="0">
                <a:hlinkClick r:id="rId4"/>
              </a:rPr>
              <a:t>The </a:t>
            </a:r>
            <a:r>
              <a:rPr lang="en-US" dirty="0" err="1">
                <a:hlinkClick r:id="rId4"/>
              </a:rPr>
              <a:t>Whatdaya</a:t>
            </a:r>
            <a:r>
              <a:rPr lang="en-US" dirty="0">
                <a:hlinkClick r:id="rId4"/>
              </a:rPr>
              <a:t> Know Quiz Show: </a:t>
            </a:r>
            <a:r>
              <a:rPr lang="en-US" dirty="0" smtClean="0">
                <a:hlinkClick r:id="rId4"/>
              </a:rPr>
              <a:t>Weather</a:t>
            </a:r>
            <a:endParaRPr lang="en-US" dirty="0" smtClean="0"/>
          </a:p>
          <a:p>
            <a:r>
              <a:rPr lang="en-US" dirty="0" smtClean="0">
                <a:hlinkClick r:id="rId5"/>
              </a:rPr>
              <a:t>Earth Systems and Patterns Jeopardy </a:t>
            </a:r>
            <a:r>
              <a:rPr lang="en-US" dirty="0" smtClean="0"/>
              <a:t>Grade 5 Quarter 2</a:t>
            </a:r>
          </a:p>
          <a:p>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Department of Mathematics and Science</a:t>
            </a:r>
            <a:endParaRPr lang="en-US">
              <a:solidFill>
                <a:srgbClr val="000000"/>
              </a:solidFill>
            </a:endParaRPr>
          </a:p>
        </p:txBody>
      </p:sp>
      <p:pic>
        <p:nvPicPr>
          <p:cNvPr id="5" name="Picture 4"/>
          <p:cNvPicPr>
            <a:picLocks noChangeAspect="1"/>
          </p:cNvPicPr>
          <p:nvPr/>
        </p:nvPicPr>
        <p:blipFill>
          <a:blip r:embed="rId6"/>
          <a:stretch>
            <a:fillRect/>
          </a:stretch>
        </p:blipFill>
        <p:spPr>
          <a:xfrm>
            <a:off x="1041990" y="2275368"/>
            <a:ext cx="2594345" cy="2164599"/>
          </a:xfrm>
          <a:prstGeom prst="rect">
            <a:avLst/>
          </a:prstGeom>
        </p:spPr>
      </p:pic>
    </p:spTree>
    <p:extLst>
      <p:ext uri="{BB962C8B-B14F-4D97-AF65-F5344CB8AC3E}">
        <p14:creationId xmlns:p14="http://schemas.microsoft.com/office/powerpoint/2010/main" val="2279484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66800"/>
          </a:xfrm>
        </p:spPr>
        <p:txBody>
          <a:bodyPr/>
          <a:lstStyle/>
          <a:p>
            <a:r>
              <a:rPr lang="en-US" sz="3200" b="1" dirty="0">
                <a:solidFill>
                  <a:schemeClr val="accent6">
                    <a:lumMod val="50000"/>
                  </a:schemeClr>
                </a:solidFill>
              </a:rPr>
              <a:t>Sample FCAT 2.0 </a:t>
            </a:r>
            <a:r>
              <a:rPr lang="en-US" sz="3200" b="1" dirty="0" smtClean="0">
                <a:solidFill>
                  <a:schemeClr val="accent6">
                    <a:lumMod val="50000"/>
                  </a:schemeClr>
                </a:solidFill>
              </a:rPr>
              <a:t>Question SC.E.5.7.3</a:t>
            </a:r>
            <a:br>
              <a:rPr lang="en-US" sz="3200" b="1" dirty="0" smtClean="0">
                <a:solidFill>
                  <a:schemeClr val="accent6">
                    <a:lumMod val="50000"/>
                  </a:schemeClr>
                </a:solidFill>
              </a:rPr>
            </a:br>
            <a:r>
              <a:rPr lang="en-US" sz="2800" b="1" dirty="0" smtClean="0">
                <a:solidFill>
                  <a:schemeClr val="accent6">
                    <a:lumMod val="50000"/>
                  </a:schemeClr>
                </a:solidFill>
              </a:rPr>
              <a:t>Florida Achieves</a:t>
            </a:r>
            <a:endParaRPr lang="en-US" sz="2800" dirty="0"/>
          </a:p>
        </p:txBody>
      </p:sp>
      <p:sp>
        <p:nvSpPr>
          <p:cNvPr id="3" name="Content Placeholder 2"/>
          <p:cNvSpPr>
            <a:spLocks noGrp="1"/>
          </p:cNvSpPr>
          <p:nvPr>
            <p:ph idx="1"/>
          </p:nvPr>
        </p:nvSpPr>
        <p:spPr>
          <a:xfrm>
            <a:off x="304800" y="1143001"/>
            <a:ext cx="11582400" cy="4983163"/>
          </a:xfrm>
        </p:spPr>
        <p:txBody>
          <a:bodyPr/>
          <a:lstStyle/>
          <a:p>
            <a:pPr marL="514350" indent="-514350">
              <a:buAutoNum type="arabicParenR"/>
            </a:pPr>
            <a:r>
              <a:rPr lang="en-US" sz="2800" b="1" dirty="0" smtClean="0">
                <a:latin typeface="Calibri"/>
                <a:ea typeface="Times New Roman"/>
                <a:cs typeface="Times New Roman"/>
              </a:rPr>
              <a:t>Which </a:t>
            </a:r>
            <a:r>
              <a:rPr lang="en-US" sz="2800" b="1" dirty="0">
                <a:latin typeface="Calibri"/>
                <a:ea typeface="Times New Roman"/>
                <a:cs typeface="Times New Roman"/>
              </a:rPr>
              <a:t>answer correctly explains the difference between sleet and hail</a:t>
            </a:r>
            <a:r>
              <a:rPr lang="en-US" sz="2800" b="1" dirty="0" smtClean="0">
                <a:latin typeface="Calibri"/>
                <a:ea typeface="Times New Roman"/>
                <a:cs typeface="Times New Roman"/>
              </a:rPr>
              <a:t>?</a:t>
            </a:r>
          </a:p>
          <a:p>
            <a:pPr marL="0" indent="0">
              <a:buNone/>
            </a:pPr>
            <a:endParaRPr lang="en-US" sz="2800" dirty="0" smtClean="0">
              <a:latin typeface="Calibri"/>
              <a:ea typeface="Times New Roman"/>
              <a:cs typeface="Times New Roman"/>
            </a:endParaRPr>
          </a:p>
          <a:p>
            <a:pPr lvl="0">
              <a:lnSpc>
                <a:spcPct val="115000"/>
              </a:lnSpc>
              <a:spcBef>
                <a:spcPts val="0"/>
              </a:spcBef>
              <a:spcAft>
                <a:spcPts val="0"/>
              </a:spcAft>
              <a:buFont typeface="+mj-lt"/>
              <a:buAutoNum type="alphaUcPeriod"/>
            </a:pPr>
            <a:r>
              <a:rPr lang="en-US" sz="2800" dirty="0">
                <a:latin typeface="Calibri"/>
                <a:ea typeface="Times New Roman"/>
                <a:cs typeface="Times New Roman"/>
              </a:rPr>
              <a:t>Sleet is usually part of a thunderstorm, and hail comes from thin layers of rain clouds. </a:t>
            </a:r>
            <a:endParaRPr lang="en-US" sz="2400" dirty="0">
              <a:latin typeface="Calibri"/>
              <a:ea typeface="Times New Roman"/>
              <a:cs typeface="Times New Roman"/>
            </a:endParaRPr>
          </a:p>
          <a:p>
            <a:pPr lvl="0">
              <a:lnSpc>
                <a:spcPct val="115000"/>
              </a:lnSpc>
              <a:spcBef>
                <a:spcPts val="0"/>
              </a:spcBef>
              <a:spcAft>
                <a:spcPts val="0"/>
              </a:spcAft>
              <a:buFont typeface="+mj-lt"/>
              <a:buAutoNum type="alphaUcPeriod"/>
            </a:pPr>
            <a:r>
              <a:rPr lang="en-US" sz="2800" dirty="0">
                <a:latin typeface="Calibri"/>
                <a:ea typeface="Times New Roman"/>
                <a:cs typeface="Times New Roman"/>
              </a:rPr>
              <a:t>Sleet is smaller than hail and usually falls in the winter, while hail usually falls in the summer. </a:t>
            </a:r>
            <a:endParaRPr lang="en-US" sz="2400" dirty="0">
              <a:latin typeface="Calibri"/>
              <a:ea typeface="Times New Roman"/>
              <a:cs typeface="Times New Roman"/>
            </a:endParaRPr>
          </a:p>
          <a:p>
            <a:pPr lvl="0">
              <a:lnSpc>
                <a:spcPct val="115000"/>
              </a:lnSpc>
              <a:spcBef>
                <a:spcPts val="0"/>
              </a:spcBef>
              <a:spcAft>
                <a:spcPts val="0"/>
              </a:spcAft>
              <a:buFont typeface="+mj-lt"/>
              <a:buAutoNum type="alphaUcPeriod"/>
            </a:pPr>
            <a:r>
              <a:rPr lang="en-US" sz="2800" dirty="0">
                <a:latin typeface="Calibri"/>
                <a:ea typeface="Times New Roman"/>
                <a:cs typeface="Times New Roman"/>
              </a:rPr>
              <a:t>Sleet and hail are the same except that sleet usually falls in summer and hail usually falls in winter. </a:t>
            </a:r>
            <a:endParaRPr lang="en-US" sz="2800" dirty="0" smtClean="0">
              <a:latin typeface="Calibri"/>
              <a:ea typeface="Times New Roman"/>
              <a:cs typeface="Times New Roman"/>
            </a:endParaRPr>
          </a:p>
          <a:p>
            <a:pPr>
              <a:lnSpc>
                <a:spcPct val="115000"/>
              </a:lnSpc>
              <a:spcBef>
                <a:spcPts val="0"/>
              </a:spcBef>
              <a:spcAft>
                <a:spcPts val="0"/>
              </a:spcAft>
              <a:buFont typeface="+mj-lt"/>
              <a:buAutoNum type="alphaUcPeriod"/>
            </a:pPr>
            <a:r>
              <a:rPr lang="en-US" sz="2400" dirty="0">
                <a:latin typeface="Calibri"/>
                <a:ea typeface="Times New Roman"/>
                <a:cs typeface="Times New Roman"/>
              </a:rPr>
              <a:t>Sleet is snow that forms as it falls through cold air, and hail is rain that freezes when it hits the ground. </a:t>
            </a:r>
            <a:endParaRPr lang="en-US" sz="2000" dirty="0">
              <a:latin typeface="Calibri"/>
              <a:ea typeface="Times New Roman"/>
              <a:cs typeface="Times New Roman"/>
            </a:endParaRPr>
          </a:p>
          <a:p>
            <a:pPr marL="0" lvl="0" indent="0">
              <a:lnSpc>
                <a:spcPct val="115000"/>
              </a:lnSpc>
              <a:spcBef>
                <a:spcPts val="0"/>
              </a:spcBef>
              <a:spcAft>
                <a:spcPts val="0"/>
              </a:spcAft>
              <a:buNone/>
            </a:pPr>
            <a:endParaRPr lang="en-US" sz="2400" dirty="0" smtClean="0">
              <a:latin typeface="Calibri"/>
              <a:ea typeface="Times New Roman"/>
              <a:cs typeface="Times New Roman"/>
            </a:endParaRPr>
          </a:p>
          <a:p>
            <a:pPr marL="0" lvl="0" indent="0">
              <a:lnSpc>
                <a:spcPct val="115000"/>
              </a:lnSpc>
              <a:spcBef>
                <a:spcPts val="0"/>
              </a:spcBef>
              <a:spcAft>
                <a:spcPts val="0"/>
              </a:spcAft>
              <a:buNone/>
            </a:pPr>
            <a:endParaRPr lang="en-US" sz="2400" dirty="0">
              <a:latin typeface="Calibri"/>
              <a:ea typeface="Times New Roman"/>
              <a:cs typeface="Times New Roman"/>
            </a:endParaRPr>
          </a:p>
          <a:p>
            <a:pPr marL="0" indent="0">
              <a:buNone/>
            </a:pPr>
            <a:endParaRPr lang="en-US" sz="2800" dirty="0"/>
          </a:p>
        </p:txBody>
      </p:sp>
    </p:spTree>
    <p:extLst>
      <p:ext uri="{BB962C8B-B14F-4D97-AF65-F5344CB8AC3E}">
        <p14:creationId xmlns:p14="http://schemas.microsoft.com/office/powerpoint/2010/main" val="14262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p>
            <a:r>
              <a:rPr lang="en-US" sz="3200" b="1" dirty="0">
                <a:solidFill>
                  <a:schemeClr val="accent6">
                    <a:lumMod val="50000"/>
                  </a:schemeClr>
                </a:solidFill>
              </a:rPr>
              <a:t>Sample FCAT 2.0 Question SC.E.5.7.3</a:t>
            </a:r>
            <a:r>
              <a:rPr lang="en-US" b="1" dirty="0">
                <a:solidFill>
                  <a:schemeClr val="accent6">
                    <a:lumMod val="50000"/>
                  </a:schemeClr>
                </a:solidFill>
              </a:rPr>
              <a:t/>
            </a:r>
            <a:br>
              <a:rPr lang="en-US" b="1" dirty="0">
                <a:solidFill>
                  <a:schemeClr val="accent6">
                    <a:lumMod val="50000"/>
                  </a:schemeClr>
                </a:solidFill>
              </a:rPr>
            </a:br>
            <a:r>
              <a:rPr lang="en-US" sz="2800" b="1" dirty="0">
                <a:solidFill>
                  <a:schemeClr val="accent6">
                    <a:lumMod val="50000"/>
                  </a:schemeClr>
                </a:solidFill>
              </a:rPr>
              <a:t>Florida Achieves</a:t>
            </a:r>
            <a:endParaRPr lang="en-US" sz="2800" dirty="0"/>
          </a:p>
        </p:txBody>
      </p:sp>
      <p:sp>
        <p:nvSpPr>
          <p:cNvPr id="3" name="Content Placeholder 2"/>
          <p:cNvSpPr>
            <a:spLocks noGrp="1"/>
          </p:cNvSpPr>
          <p:nvPr>
            <p:ph idx="1"/>
          </p:nvPr>
        </p:nvSpPr>
        <p:spPr>
          <a:xfrm>
            <a:off x="304800" y="1295401"/>
            <a:ext cx="11480800" cy="4830763"/>
          </a:xfrm>
        </p:spPr>
        <p:txBody>
          <a:bodyPr>
            <a:normAutofit lnSpcReduction="10000"/>
          </a:bodyPr>
          <a:lstStyle/>
          <a:p>
            <a:pPr marL="0" marR="0" indent="0">
              <a:lnSpc>
                <a:spcPct val="115000"/>
              </a:lnSpc>
              <a:spcBef>
                <a:spcPts val="0"/>
              </a:spcBef>
              <a:spcAft>
                <a:spcPts val="1000"/>
              </a:spcAft>
              <a:buNone/>
            </a:pPr>
            <a:r>
              <a:rPr lang="en-US" sz="3000" b="1" dirty="0">
                <a:latin typeface="Calibri"/>
                <a:ea typeface="Times New Roman"/>
                <a:cs typeface="Times New Roman"/>
              </a:rPr>
              <a:t>2)</a:t>
            </a:r>
            <a:r>
              <a:rPr lang="en-US" sz="3000" dirty="0">
                <a:latin typeface="Calibri"/>
                <a:ea typeface="Times New Roman"/>
                <a:cs typeface="Times New Roman"/>
              </a:rPr>
              <a:t> </a:t>
            </a:r>
            <a:r>
              <a:rPr lang="en-US" sz="3000" b="1" dirty="0">
                <a:latin typeface="Calibri"/>
                <a:ea typeface="Times New Roman"/>
                <a:cs typeface="Times New Roman"/>
              </a:rPr>
              <a:t>As the weather gets colder, the air pressure usually goes up. Why does this happen? </a:t>
            </a:r>
            <a:endParaRPr lang="en-US" dirty="0" smtClean="0">
              <a:latin typeface="Calibri"/>
              <a:ea typeface="Times New Roman"/>
              <a:cs typeface="Times New Roman"/>
            </a:endParaRPr>
          </a:p>
          <a:p>
            <a:pPr lvl="0">
              <a:lnSpc>
                <a:spcPct val="115000"/>
              </a:lnSpc>
              <a:spcBef>
                <a:spcPts val="0"/>
              </a:spcBef>
              <a:spcAft>
                <a:spcPts val="0"/>
              </a:spcAft>
              <a:buFont typeface="+mj-lt"/>
              <a:buAutoNum type="alphaUcPeriod"/>
            </a:pPr>
            <a:r>
              <a:rPr lang="en-US" sz="2600" dirty="0" smtClean="0">
                <a:latin typeface="Calibri"/>
                <a:ea typeface="Times New Roman"/>
                <a:cs typeface="Times New Roman"/>
              </a:rPr>
              <a:t> As the temperature </a:t>
            </a:r>
            <a:r>
              <a:rPr lang="en-US" sz="2600" dirty="0">
                <a:latin typeface="Calibri"/>
                <a:ea typeface="Times New Roman"/>
                <a:cs typeface="Times New Roman"/>
              </a:rPr>
              <a:t>drops, the air takes up more space and </a:t>
            </a:r>
            <a:r>
              <a:rPr lang="en-US" sz="2600" dirty="0" smtClean="0">
                <a:latin typeface="Calibri"/>
                <a:ea typeface="Times New Roman"/>
                <a:cs typeface="Times New Roman"/>
              </a:rPr>
              <a:t> presses </a:t>
            </a:r>
            <a:r>
              <a:rPr lang="en-US" sz="2600" dirty="0">
                <a:latin typeface="Calibri"/>
                <a:ea typeface="Times New Roman"/>
                <a:cs typeface="Times New Roman"/>
              </a:rPr>
              <a:t>down harder on the ground. </a:t>
            </a:r>
          </a:p>
          <a:p>
            <a:pPr lvl="0">
              <a:lnSpc>
                <a:spcPct val="115000"/>
              </a:lnSpc>
              <a:spcBef>
                <a:spcPts val="0"/>
              </a:spcBef>
              <a:spcAft>
                <a:spcPts val="0"/>
              </a:spcAft>
              <a:buFont typeface="+mj-lt"/>
              <a:buAutoNum type="alphaUcPeriod"/>
            </a:pPr>
            <a:r>
              <a:rPr lang="en-US" sz="2600" dirty="0" smtClean="0">
                <a:latin typeface="Calibri"/>
                <a:ea typeface="Times New Roman"/>
                <a:cs typeface="Times New Roman"/>
              </a:rPr>
              <a:t> Colder </a:t>
            </a:r>
            <a:r>
              <a:rPr lang="en-US" sz="2600" dirty="0">
                <a:latin typeface="Calibri"/>
                <a:ea typeface="Times New Roman"/>
                <a:cs typeface="Times New Roman"/>
              </a:rPr>
              <a:t>weather makes the air denser, and the increased weight of the air means that there is more air pressure. </a:t>
            </a:r>
          </a:p>
          <a:p>
            <a:pPr lvl="0">
              <a:lnSpc>
                <a:spcPct val="115000"/>
              </a:lnSpc>
              <a:spcBef>
                <a:spcPts val="0"/>
              </a:spcBef>
              <a:spcAft>
                <a:spcPts val="0"/>
              </a:spcAft>
              <a:buFont typeface="+mj-lt"/>
              <a:buAutoNum type="alphaUcPeriod"/>
            </a:pPr>
            <a:r>
              <a:rPr lang="en-US" sz="2600" dirty="0" smtClean="0">
                <a:latin typeface="Calibri"/>
                <a:ea typeface="Times New Roman"/>
                <a:cs typeface="Times New Roman"/>
              </a:rPr>
              <a:t> Cold </a:t>
            </a:r>
            <a:r>
              <a:rPr lang="en-US" sz="2600" dirty="0">
                <a:latin typeface="Calibri"/>
                <a:ea typeface="Times New Roman"/>
                <a:cs typeface="Times New Roman"/>
              </a:rPr>
              <a:t>weather causes Earth to cool, and the heat that leaves Earth pushes against the air and increases pressure. </a:t>
            </a:r>
          </a:p>
          <a:p>
            <a:pPr lvl="0">
              <a:lnSpc>
                <a:spcPct val="115000"/>
              </a:lnSpc>
              <a:spcBef>
                <a:spcPts val="0"/>
              </a:spcBef>
              <a:spcAft>
                <a:spcPts val="1000"/>
              </a:spcAft>
              <a:buFont typeface="+mj-lt"/>
              <a:buAutoNum type="alphaUcPeriod"/>
            </a:pPr>
            <a:r>
              <a:rPr lang="en-US" sz="2600" dirty="0">
                <a:latin typeface="Calibri"/>
                <a:ea typeface="Times New Roman"/>
                <a:cs typeface="Times New Roman"/>
              </a:rPr>
              <a:t>When the weather is colder, the clouds weigh more as ice begins to form. The heavier clouds increase the air pressure. </a:t>
            </a:r>
          </a:p>
          <a:p>
            <a:pPr marL="0" indent="0">
              <a:buNone/>
            </a:pPr>
            <a:endParaRPr lang="en-US" dirty="0"/>
          </a:p>
        </p:txBody>
      </p:sp>
    </p:spTree>
    <p:extLst>
      <p:ext uri="{BB962C8B-B14F-4D97-AF65-F5344CB8AC3E}">
        <p14:creationId xmlns:p14="http://schemas.microsoft.com/office/powerpoint/2010/main" val="37595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p:spPr>
        <p:txBody>
          <a:bodyPr>
            <a:normAutofit fontScale="90000"/>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SC.E.5.7.3</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304800" y="1600201"/>
            <a:ext cx="11480800" cy="4525963"/>
          </a:xfrm>
        </p:spPr>
        <p:txBody>
          <a:bodyPr/>
          <a:lstStyle/>
          <a:p>
            <a:pPr marL="0" marR="0" indent="0">
              <a:lnSpc>
                <a:spcPct val="115000"/>
              </a:lnSpc>
              <a:spcBef>
                <a:spcPts val="0"/>
              </a:spcBef>
              <a:spcAft>
                <a:spcPts val="1000"/>
              </a:spcAft>
              <a:buNone/>
            </a:pPr>
            <a:r>
              <a:rPr lang="en-US" b="1" dirty="0" smtClean="0">
                <a:latin typeface="Calibri"/>
                <a:ea typeface="Times New Roman"/>
                <a:cs typeface="Times New Roman"/>
              </a:rPr>
              <a:t>3) Which </a:t>
            </a:r>
            <a:r>
              <a:rPr lang="en-US" b="1" dirty="0">
                <a:latin typeface="Calibri"/>
                <a:ea typeface="Times New Roman"/>
                <a:cs typeface="Times New Roman"/>
              </a:rPr>
              <a:t>answer choice correctly </a:t>
            </a:r>
            <a:r>
              <a:rPr lang="en-US" b="1" dirty="0" smtClean="0">
                <a:latin typeface="Calibri"/>
                <a:ea typeface="Times New Roman"/>
                <a:cs typeface="Times New Roman"/>
              </a:rPr>
              <a:t>lists</a:t>
            </a:r>
          </a:p>
          <a:p>
            <a:pPr marL="0" marR="0" indent="0">
              <a:lnSpc>
                <a:spcPct val="115000"/>
              </a:lnSpc>
              <a:spcBef>
                <a:spcPts val="0"/>
              </a:spcBef>
              <a:spcAft>
                <a:spcPts val="1000"/>
              </a:spcAft>
              <a:buNone/>
            </a:pPr>
            <a:r>
              <a:rPr lang="en-US" b="1" dirty="0">
                <a:latin typeface="Calibri"/>
                <a:ea typeface="Times New Roman"/>
                <a:cs typeface="Times New Roman"/>
              </a:rPr>
              <a:t> </a:t>
            </a:r>
            <a:r>
              <a:rPr lang="en-US" b="1" dirty="0" smtClean="0">
                <a:latin typeface="Calibri"/>
                <a:ea typeface="Times New Roman"/>
                <a:cs typeface="Times New Roman"/>
              </a:rPr>
              <a:t>    </a:t>
            </a:r>
            <a:r>
              <a:rPr lang="en-US" b="1" dirty="0">
                <a:latin typeface="Calibri"/>
                <a:ea typeface="Times New Roman"/>
                <a:cs typeface="Times New Roman"/>
              </a:rPr>
              <a:t>environments from most dry to least dry</a:t>
            </a:r>
            <a:r>
              <a:rPr lang="en-US" b="1" dirty="0" smtClean="0">
                <a:latin typeface="Calibri"/>
                <a:ea typeface="Times New Roman"/>
                <a:cs typeface="Times New Roman"/>
              </a:rPr>
              <a:t>?</a:t>
            </a:r>
          </a:p>
          <a:p>
            <a:pPr marL="0" marR="0" indent="0">
              <a:lnSpc>
                <a:spcPct val="115000"/>
              </a:lnSpc>
              <a:spcBef>
                <a:spcPts val="0"/>
              </a:spcBef>
              <a:spcAft>
                <a:spcPts val="1000"/>
              </a:spcAft>
              <a:buNone/>
            </a:pPr>
            <a:endParaRPr lang="en-US" sz="2800" b="1"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smtClean="0">
                <a:latin typeface="Calibri"/>
                <a:ea typeface="Times New Roman"/>
                <a:cs typeface="Times New Roman"/>
              </a:rPr>
              <a:t> desert</a:t>
            </a:r>
            <a:r>
              <a:rPr lang="en-US" dirty="0">
                <a:latin typeface="Calibri"/>
                <a:ea typeface="Times New Roman"/>
                <a:cs typeface="Times New Roman"/>
              </a:rPr>
              <a:t>, tundra, grassland, rainforest </a:t>
            </a:r>
            <a:endParaRPr lang="en-US" sz="2800"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smtClean="0">
                <a:latin typeface="Calibri"/>
                <a:ea typeface="Times New Roman"/>
                <a:cs typeface="Times New Roman"/>
              </a:rPr>
              <a:t> grassland</a:t>
            </a:r>
            <a:r>
              <a:rPr lang="en-US" dirty="0">
                <a:latin typeface="Calibri"/>
                <a:ea typeface="Times New Roman"/>
                <a:cs typeface="Times New Roman"/>
              </a:rPr>
              <a:t>, rainforest, desert, tundra </a:t>
            </a:r>
            <a:endParaRPr lang="en-US" sz="2800"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smtClean="0">
                <a:latin typeface="Calibri"/>
                <a:ea typeface="Times New Roman"/>
                <a:cs typeface="Times New Roman"/>
              </a:rPr>
              <a:t> tundra</a:t>
            </a:r>
            <a:r>
              <a:rPr lang="en-US" dirty="0">
                <a:latin typeface="Calibri"/>
                <a:ea typeface="Times New Roman"/>
                <a:cs typeface="Times New Roman"/>
              </a:rPr>
              <a:t>, rainforest, grassland, desert </a:t>
            </a:r>
            <a:endParaRPr lang="en-US" sz="2800" dirty="0">
              <a:latin typeface="Calibri"/>
              <a:ea typeface="Times New Roman"/>
              <a:cs typeface="Times New Roman"/>
            </a:endParaRPr>
          </a:p>
          <a:p>
            <a:pPr lvl="0">
              <a:lnSpc>
                <a:spcPct val="115000"/>
              </a:lnSpc>
              <a:spcBef>
                <a:spcPts val="0"/>
              </a:spcBef>
              <a:spcAft>
                <a:spcPts val="1000"/>
              </a:spcAft>
              <a:buFont typeface="+mj-lt"/>
              <a:buAutoNum type="alphaUcPeriod"/>
            </a:pPr>
            <a:r>
              <a:rPr lang="en-US" dirty="0" smtClean="0">
                <a:latin typeface="Calibri"/>
                <a:ea typeface="Times New Roman"/>
                <a:cs typeface="Times New Roman"/>
              </a:rPr>
              <a:t> rainforest</a:t>
            </a:r>
            <a:r>
              <a:rPr lang="en-US" dirty="0">
                <a:latin typeface="Calibri"/>
                <a:ea typeface="Times New Roman"/>
                <a:cs typeface="Times New Roman"/>
              </a:rPr>
              <a:t>, grassland, tundra, desert </a:t>
            </a:r>
            <a:endParaRPr lang="en-US" sz="2800" dirty="0">
              <a:latin typeface="Calibri"/>
              <a:ea typeface="Times New Roman"/>
              <a:cs typeface="Times New Roman"/>
            </a:endParaRPr>
          </a:p>
          <a:p>
            <a:pPr marL="0" indent="0">
              <a:buNone/>
            </a:pPr>
            <a:endParaRPr lang="en-US" dirty="0"/>
          </a:p>
        </p:txBody>
      </p:sp>
    </p:spTree>
    <p:extLst>
      <p:ext uri="{BB962C8B-B14F-4D97-AF65-F5344CB8AC3E}">
        <p14:creationId xmlns:p14="http://schemas.microsoft.com/office/powerpoint/2010/main" val="20658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SC.E.5.7.3</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203200" y="1600201"/>
            <a:ext cx="11785600" cy="4525963"/>
          </a:xfrm>
        </p:spPr>
        <p:txBody>
          <a:bodyPr/>
          <a:lstStyle/>
          <a:p>
            <a:pPr marL="0" marR="0" indent="0">
              <a:spcBef>
                <a:spcPts val="0"/>
              </a:spcBef>
              <a:spcAft>
                <a:spcPts val="0"/>
              </a:spcAft>
              <a:buNone/>
            </a:pPr>
            <a:r>
              <a:rPr lang="en-US" b="1" dirty="0" smtClean="0">
                <a:latin typeface="Calibri"/>
                <a:ea typeface="Times New Roman"/>
                <a:cs typeface="Times New Roman"/>
              </a:rPr>
              <a:t>4) Which </a:t>
            </a:r>
            <a:r>
              <a:rPr lang="en-US" b="1" dirty="0">
                <a:latin typeface="Calibri"/>
                <a:ea typeface="Times New Roman"/>
                <a:cs typeface="Times New Roman"/>
              </a:rPr>
              <a:t>answer choice lists the </a:t>
            </a:r>
            <a:r>
              <a:rPr lang="en-US" b="1" dirty="0" smtClean="0">
                <a:latin typeface="Calibri"/>
                <a:ea typeface="Times New Roman"/>
                <a:cs typeface="Times New Roman"/>
              </a:rPr>
              <a:t>weather</a:t>
            </a:r>
          </a:p>
          <a:p>
            <a:pPr marL="0" marR="0" indent="0">
              <a:spcBef>
                <a:spcPts val="0"/>
              </a:spcBef>
              <a:spcAft>
                <a:spcPts val="0"/>
              </a:spcAft>
              <a:buNone/>
            </a:pPr>
            <a:r>
              <a:rPr lang="en-US" b="1" dirty="0">
                <a:latin typeface="Calibri"/>
                <a:ea typeface="Times New Roman"/>
                <a:cs typeface="Times New Roman"/>
              </a:rPr>
              <a:t> </a:t>
            </a:r>
            <a:r>
              <a:rPr lang="en-US" b="1" dirty="0" smtClean="0">
                <a:latin typeface="Calibri"/>
                <a:ea typeface="Times New Roman"/>
                <a:cs typeface="Times New Roman"/>
              </a:rPr>
              <a:t> conditions </a:t>
            </a:r>
            <a:r>
              <a:rPr lang="en-US" b="1" dirty="0">
                <a:latin typeface="Calibri"/>
                <a:ea typeface="Times New Roman"/>
                <a:cs typeface="Times New Roman"/>
              </a:rPr>
              <a:t>that would most likely result in snow</a:t>
            </a:r>
            <a:r>
              <a:rPr lang="en-US" b="1" dirty="0" smtClean="0">
                <a:latin typeface="Calibri"/>
                <a:ea typeface="Times New Roman"/>
                <a:cs typeface="Times New Roman"/>
              </a:rPr>
              <a:t>?</a:t>
            </a:r>
          </a:p>
          <a:p>
            <a:pPr marL="0" marR="0" indent="0">
              <a:spcBef>
                <a:spcPts val="0"/>
              </a:spcBef>
              <a:spcAft>
                <a:spcPts val="0"/>
              </a:spcAft>
              <a:buNone/>
            </a:pPr>
            <a:r>
              <a:rPr lang="en-US" b="1" dirty="0" smtClean="0">
                <a:latin typeface="Calibri"/>
                <a:ea typeface="Times New Roman"/>
                <a:cs typeface="Times New Roman"/>
              </a:rPr>
              <a:t> </a:t>
            </a:r>
            <a:endParaRPr lang="en-US" sz="2800" b="1"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a:latin typeface="Calibri"/>
                <a:ea typeface="Times New Roman"/>
                <a:cs typeface="Times New Roman"/>
              </a:rPr>
              <a:t>warm temperature, light winds, low humidity </a:t>
            </a:r>
            <a:endParaRPr lang="en-US" sz="2800"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a:latin typeface="Calibri"/>
                <a:ea typeface="Times New Roman"/>
                <a:cs typeface="Times New Roman"/>
              </a:rPr>
              <a:t>low humidity, freezing temperature, light clouds </a:t>
            </a:r>
            <a:endParaRPr lang="en-US" sz="2800" dirty="0">
              <a:latin typeface="Calibri"/>
              <a:ea typeface="Times New Roman"/>
              <a:cs typeface="Times New Roman"/>
            </a:endParaRPr>
          </a:p>
          <a:p>
            <a:pPr lvl="0">
              <a:lnSpc>
                <a:spcPct val="115000"/>
              </a:lnSpc>
              <a:spcBef>
                <a:spcPts val="0"/>
              </a:spcBef>
              <a:spcAft>
                <a:spcPts val="0"/>
              </a:spcAft>
              <a:buFont typeface="+mj-lt"/>
              <a:buAutoNum type="alphaUcPeriod"/>
            </a:pPr>
            <a:r>
              <a:rPr lang="en-US" dirty="0">
                <a:latin typeface="Calibri"/>
                <a:ea typeface="Times New Roman"/>
                <a:cs typeface="Times New Roman"/>
              </a:rPr>
              <a:t>freezing temperature, light clouds, heavy winds </a:t>
            </a:r>
            <a:endParaRPr lang="en-US" sz="2800" dirty="0">
              <a:latin typeface="Calibri"/>
              <a:ea typeface="Times New Roman"/>
              <a:cs typeface="Times New Roman"/>
            </a:endParaRPr>
          </a:p>
          <a:p>
            <a:pPr lvl="0">
              <a:lnSpc>
                <a:spcPct val="115000"/>
              </a:lnSpc>
              <a:spcBef>
                <a:spcPts val="0"/>
              </a:spcBef>
              <a:spcAft>
                <a:spcPts val="1000"/>
              </a:spcAft>
              <a:buFont typeface="+mj-lt"/>
              <a:buAutoNum type="alphaUcPeriod"/>
            </a:pPr>
            <a:r>
              <a:rPr lang="en-US" dirty="0">
                <a:latin typeface="Calibri"/>
                <a:ea typeface="Times New Roman"/>
                <a:cs typeface="Times New Roman"/>
              </a:rPr>
              <a:t>freezing temperature, heavy clouds, high humidity </a:t>
            </a:r>
            <a:endParaRPr lang="en-US" sz="2800" dirty="0">
              <a:latin typeface="Calibri"/>
              <a:ea typeface="Times New Roman"/>
              <a:cs typeface="Times New Roman"/>
            </a:endParaRPr>
          </a:p>
          <a:p>
            <a:pPr marL="0" indent="0">
              <a:buNone/>
            </a:pPr>
            <a:endParaRPr lang="en-US" dirty="0"/>
          </a:p>
        </p:txBody>
      </p:sp>
    </p:spTree>
    <p:extLst>
      <p:ext uri="{BB962C8B-B14F-4D97-AF65-F5344CB8AC3E}">
        <p14:creationId xmlns:p14="http://schemas.microsoft.com/office/powerpoint/2010/main" val="415945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19200"/>
          </a:xfrm>
        </p:spPr>
        <p:txBody>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SC.E.5.7.1</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406400" y="1600201"/>
            <a:ext cx="11277600" cy="4525963"/>
          </a:xfrm>
        </p:spPr>
        <p:txBody>
          <a:bodyPr/>
          <a:lstStyle/>
          <a:p>
            <a:pPr marL="0" marR="0" indent="0">
              <a:lnSpc>
                <a:spcPct val="115000"/>
              </a:lnSpc>
              <a:spcBef>
                <a:spcPts val="0"/>
              </a:spcBef>
              <a:spcAft>
                <a:spcPts val="1000"/>
              </a:spcAft>
              <a:buNone/>
            </a:pPr>
            <a:r>
              <a:rPr lang="en-US" dirty="0" smtClean="0"/>
              <a:t>5) </a:t>
            </a:r>
            <a:r>
              <a:rPr lang="en-US" dirty="0">
                <a:latin typeface="Calibri"/>
                <a:ea typeface="Calibri"/>
                <a:cs typeface="Times New Roman"/>
              </a:rPr>
              <a:t>Water runs down creeks and rivers until it flows into the ocean. At what stage in the water cycle does the water return to the creeks and rivers? </a:t>
            </a:r>
            <a:endParaRPr lang="en-US" sz="2800" dirty="0">
              <a:latin typeface="Calibri"/>
              <a:ea typeface="Calibri"/>
              <a:cs typeface="Times New Roman"/>
            </a:endParaRPr>
          </a:p>
          <a:p>
            <a:pPr lvl="0">
              <a:lnSpc>
                <a:spcPct val="115000"/>
              </a:lnSpc>
              <a:spcBef>
                <a:spcPts val="0"/>
              </a:spcBef>
              <a:spcAft>
                <a:spcPts val="0"/>
              </a:spcAft>
              <a:buFont typeface="+mj-lt"/>
              <a:buAutoNum type="alphaUcPeriod"/>
            </a:pPr>
            <a:r>
              <a:rPr lang="en-US" dirty="0" smtClean="0">
                <a:latin typeface="Calibri"/>
                <a:ea typeface="Calibri"/>
                <a:cs typeface="Times New Roman"/>
              </a:rPr>
              <a:t> condensation </a:t>
            </a:r>
            <a:endParaRPr lang="en-US" sz="2800" dirty="0">
              <a:latin typeface="Calibri"/>
              <a:ea typeface="Calibri"/>
              <a:cs typeface="Times New Roman"/>
            </a:endParaRPr>
          </a:p>
          <a:p>
            <a:pPr lvl="0">
              <a:lnSpc>
                <a:spcPct val="115000"/>
              </a:lnSpc>
              <a:spcBef>
                <a:spcPts val="0"/>
              </a:spcBef>
              <a:spcAft>
                <a:spcPts val="0"/>
              </a:spcAft>
              <a:buFont typeface="+mj-lt"/>
              <a:buAutoNum type="alphaUcPeriod"/>
            </a:pPr>
            <a:r>
              <a:rPr lang="en-US" dirty="0" smtClean="0">
                <a:latin typeface="Calibri"/>
                <a:ea typeface="Calibri"/>
                <a:cs typeface="Times New Roman"/>
              </a:rPr>
              <a:t> evaporation </a:t>
            </a:r>
            <a:endParaRPr lang="en-US" sz="2800" dirty="0">
              <a:latin typeface="Calibri"/>
              <a:ea typeface="Calibri"/>
              <a:cs typeface="Times New Roman"/>
            </a:endParaRPr>
          </a:p>
          <a:p>
            <a:pPr lvl="0">
              <a:lnSpc>
                <a:spcPct val="115000"/>
              </a:lnSpc>
              <a:spcBef>
                <a:spcPts val="0"/>
              </a:spcBef>
              <a:spcAft>
                <a:spcPts val="0"/>
              </a:spcAft>
              <a:buFont typeface="+mj-lt"/>
              <a:buAutoNum type="alphaUcPeriod"/>
            </a:pPr>
            <a:r>
              <a:rPr lang="en-US" dirty="0" smtClean="0">
                <a:latin typeface="Calibri"/>
                <a:ea typeface="Calibri"/>
                <a:cs typeface="Times New Roman"/>
              </a:rPr>
              <a:t> precipitation </a:t>
            </a:r>
            <a:endParaRPr lang="en-US" sz="2800" dirty="0">
              <a:latin typeface="Calibri"/>
              <a:ea typeface="Calibri"/>
              <a:cs typeface="Times New Roman"/>
            </a:endParaRPr>
          </a:p>
          <a:p>
            <a:pPr lvl="0">
              <a:lnSpc>
                <a:spcPct val="115000"/>
              </a:lnSpc>
              <a:spcBef>
                <a:spcPts val="0"/>
              </a:spcBef>
              <a:spcAft>
                <a:spcPts val="1000"/>
              </a:spcAft>
              <a:buFont typeface="+mj-lt"/>
              <a:buAutoNum type="alphaUcPeriod"/>
            </a:pPr>
            <a:r>
              <a:rPr lang="en-US" dirty="0" smtClean="0">
                <a:latin typeface="Calibri"/>
                <a:ea typeface="Calibri"/>
                <a:cs typeface="Times New Roman"/>
              </a:rPr>
              <a:t> vapor </a:t>
            </a:r>
            <a:r>
              <a:rPr lang="en-US" dirty="0">
                <a:latin typeface="Calibri"/>
                <a:ea typeface="Calibri"/>
                <a:cs typeface="Times New Roman"/>
              </a:rPr>
              <a:t>formation </a:t>
            </a:r>
            <a:endParaRPr lang="en-US" sz="2800" dirty="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1710881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normAutofit fontScale="90000"/>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SC.E.5.7.1</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304800" y="1447800"/>
            <a:ext cx="11684000" cy="4678363"/>
          </a:xfrm>
        </p:spPr>
        <p:txBody>
          <a:bodyPr/>
          <a:lstStyle/>
          <a:p>
            <a:pPr marL="0" marR="0" indent="0">
              <a:lnSpc>
                <a:spcPct val="115000"/>
              </a:lnSpc>
              <a:spcBef>
                <a:spcPts val="0"/>
              </a:spcBef>
              <a:spcAft>
                <a:spcPts val="1000"/>
              </a:spcAft>
              <a:buNone/>
            </a:pPr>
            <a:r>
              <a:rPr lang="en-US" b="1" dirty="0" smtClean="0">
                <a:latin typeface="Calibri"/>
                <a:ea typeface="Calibri"/>
                <a:cs typeface="Times New Roman"/>
              </a:rPr>
              <a:t>6)  Which </a:t>
            </a:r>
            <a:r>
              <a:rPr lang="en-US" b="1" dirty="0">
                <a:latin typeface="Calibri"/>
                <a:ea typeface="Calibri"/>
                <a:cs typeface="Times New Roman"/>
              </a:rPr>
              <a:t>of the following best describes what clouds are made of? </a:t>
            </a:r>
            <a:endParaRPr lang="en-US" sz="2800" b="1" dirty="0">
              <a:latin typeface="Calibri"/>
              <a:ea typeface="Calibri"/>
              <a:cs typeface="Times New Roman"/>
            </a:endParaRPr>
          </a:p>
          <a:p>
            <a:pPr lvl="0">
              <a:lnSpc>
                <a:spcPct val="115000"/>
              </a:lnSpc>
              <a:spcBef>
                <a:spcPts val="0"/>
              </a:spcBef>
              <a:spcAft>
                <a:spcPts val="0"/>
              </a:spcAft>
              <a:buFont typeface="+mj-lt"/>
              <a:buAutoNum type="alphaUcPeriod"/>
            </a:pPr>
            <a:r>
              <a:rPr lang="en-US" dirty="0">
                <a:latin typeface="Calibri"/>
                <a:ea typeface="Calibri"/>
                <a:cs typeface="Times New Roman"/>
              </a:rPr>
              <a:t>fog that has risen from the ground </a:t>
            </a:r>
            <a:endParaRPr lang="en-US" sz="2800" dirty="0">
              <a:latin typeface="Calibri"/>
              <a:ea typeface="Calibri"/>
              <a:cs typeface="Times New Roman"/>
            </a:endParaRPr>
          </a:p>
          <a:p>
            <a:pPr lvl="0">
              <a:lnSpc>
                <a:spcPct val="115000"/>
              </a:lnSpc>
              <a:spcBef>
                <a:spcPts val="0"/>
              </a:spcBef>
              <a:spcAft>
                <a:spcPts val="0"/>
              </a:spcAft>
              <a:buFont typeface="+mj-lt"/>
              <a:buAutoNum type="alphaUcPeriod"/>
            </a:pPr>
            <a:r>
              <a:rPr lang="en-US" dirty="0">
                <a:latin typeface="Calibri"/>
                <a:ea typeface="Calibri"/>
                <a:cs typeface="Times New Roman"/>
              </a:rPr>
              <a:t>large amounts of water that has evaporated </a:t>
            </a:r>
            <a:endParaRPr lang="en-US" sz="2800" dirty="0">
              <a:latin typeface="Calibri"/>
              <a:ea typeface="Calibri"/>
              <a:cs typeface="Times New Roman"/>
            </a:endParaRPr>
          </a:p>
          <a:p>
            <a:pPr lvl="0">
              <a:lnSpc>
                <a:spcPct val="115000"/>
              </a:lnSpc>
              <a:spcBef>
                <a:spcPts val="0"/>
              </a:spcBef>
              <a:spcAft>
                <a:spcPts val="0"/>
              </a:spcAft>
              <a:buFont typeface="+mj-lt"/>
              <a:buAutoNum type="alphaUcPeriod"/>
            </a:pPr>
            <a:r>
              <a:rPr lang="en-US" dirty="0">
                <a:latin typeface="Calibri"/>
                <a:ea typeface="Calibri"/>
                <a:cs typeface="Times New Roman"/>
              </a:rPr>
              <a:t>water vapor that has condensed into droplets </a:t>
            </a:r>
            <a:endParaRPr lang="en-US" sz="2800" dirty="0">
              <a:latin typeface="Calibri"/>
              <a:ea typeface="Calibri"/>
              <a:cs typeface="Times New Roman"/>
            </a:endParaRPr>
          </a:p>
          <a:p>
            <a:pPr lvl="0">
              <a:lnSpc>
                <a:spcPct val="115000"/>
              </a:lnSpc>
              <a:spcBef>
                <a:spcPts val="0"/>
              </a:spcBef>
              <a:spcAft>
                <a:spcPts val="1000"/>
              </a:spcAft>
              <a:buFont typeface="+mj-lt"/>
              <a:buAutoNum type="alphaUcPeriod"/>
            </a:pPr>
            <a:r>
              <a:rPr lang="en-US" dirty="0">
                <a:latin typeface="Calibri"/>
                <a:ea typeface="Calibri"/>
                <a:cs typeface="Times New Roman"/>
              </a:rPr>
              <a:t>rain or snow that has been pushed together by wind </a:t>
            </a:r>
            <a:endParaRPr lang="en-US" sz="2800" dirty="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130731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990600"/>
          </a:xfrm>
        </p:spPr>
        <p:txBody>
          <a:bodyPr>
            <a:normAutofit fontScale="90000"/>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SC.E.5.7.1</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406400" y="1295401"/>
            <a:ext cx="11480800" cy="4830763"/>
          </a:xfrm>
        </p:spPr>
        <p:txBody>
          <a:bodyPr/>
          <a:lstStyle/>
          <a:p>
            <a:pPr marL="0" marR="0" indent="0">
              <a:lnSpc>
                <a:spcPct val="115000"/>
              </a:lnSpc>
              <a:spcBef>
                <a:spcPts val="0"/>
              </a:spcBef>
              <a:spcAft>
                <a:spcPts val="1000"/>
              </a:spcAft>
              <a:buNone/>
            </a:pPr>
            <a:r>
              <a:rPr lang="en-US" b="1" dirty="0">
                <a:latin typeface="Calibri"/>
                <a:ea typeface="Calibri"/>
                <a:cs typeface="Times New Roman"/>
              </a:rPr>
              <a:t>7</a:t>
            </a:r>
            <a:r>
              <a:rPr lang="en-US" b="1" dirty="0" smtClean="0">
                <a:latin typeface="Calibri"/>
                <a:ea typeface="Calibri"/>
                <a:cs typeface="Times New Roman"/>
              </a:rPr>
              <a:t>) Which </a:t>
            </a:r>
            <a:r>
              <a:rPr lang="en-US" b="1" dirty="0">
                <a:latin typeface="Calibri"/>
                <a:ea typeface="Calibri"/>
                <a:cs typeface="Times New Roman"/>
              </a:rPr>
              <a:t>answer best explains why clouds usually form high in the sky? </a:t>
            </a:r>
          </a:p>
          <a:p>
            <a:pPr lvl="0">
              <a:lnSpc>
                <a:spcPct val="115000"/>
              </a:lnSpc>
              <a:spcBef>
                <a:spcPts val="0"/>
              </a:spcBef>
              <a:spcAft>
                <a:spcPts val="0"/>
              </a:spcAft>
              <a:buFont typeface="+mj-lt"/>
              <a:buAutoNum type="alphaUcPeriod"/>
            </a:pPr>
            <a:r>
              <a:rPr lang="en-US" sz="2800" dirty="0" smtClean="0">
                <a:latin typeface="Calibri"/>
                <a:ea typeface="Calibri"/>
                <a:cs typeface="Times New Roman"/>
              </a:rPr>
              <a:t> It </a:t>
            </a:r>
            <a:r>
              <a:rPr lang="en-US" sz="2800" dirty="0">
                <a:latin typeface="Calibri"/>
                <a:ea typeface="Calibri"/>
                <a:cs typeface="Times New Roman"/>
              </a:rPr>
              <a:t>is cold enough there for the water vapor to begin condensing. </a:t>
            </a:r>
          </a:p>
          <a:p>
            <a:pPr lvl="0">
              <a:lnSpc>
                <a:spcPct val="115000"/>
              </a:lnSpc>
              <a:spcBef>
                <a:spcPts val="0"/>
              </a:spcBef>
              <a:spcAft>
                <a:spcPts val="0"/>
              </a:spcAft>
              <a:buFont typeface="+mj-lt"/>
              <a:buAutoNum type="alphaUcPeriod"/>
            </a:pPr>
            <a:r>
              <a:rPr lang="en-US" sz="2800" dirty="0" smtClean="0">
                <a:latin typeface="Calibri"/>
                <a:ea typeface="Calibri"/>
                <a:cs typeface="Times New Roman"/>
              </a:rPr>
              <a:t> It </a:t>
            </a:r>
            <a:r>
              <a:rPr lang="en-US" sz="2800" dirty="0">
                <a:latin typeface="Calibri"/>
                <a:ea typeface="Calibri"/>
                <a:cs typeface="Times New Roman"/>
              </a:rPr>
              <a:t>is warm enough there for evaporated water to expand into clouds. </a:t>
            </a:r>
          </a:p>
          <a:p>
            <a:pPr lvl="0">
              <a:lnSpc>
                <a:spcPct val="115000"/>
              </a:lnSpc>
              <a:spcBef>
                <a:spcPts val="0"/>
              </a:spcBef>
              <a:spcAft>
                <a:spcPts val="0"/>
              </a:spcAft>
              <a:buFont typeface="+mj-lt"/>
              <a:buAutoNum type="alphaUcPeriod"/>
            </a:pPr>
            <a:r>
              <a:rPr lang="en-US" sz="2800" dirty="0" smtClean="0">
                <a:latin typeface="Calibri"/>
                <a:ea typeface="Calibri"/>
                <a:cs typeface="Times New Roman"/>
              </a:rPr>
              <a:t> It </a:t>
            </a:r>
            <a:r>
              <a:rPr lang="en-US" sz="2800" dirty="0">
                <a:latin typeface="Calibri"/>
                <a:ea typeface="Calibri"/>
                <a:cs typeface="Times New Roman"/>
              </a:rPr>
              <a:t>is dry enough there for precipitation to form from condensed water vapor. </a:t>
            </a:r>
          </a:p>
          <a:p>
            <a:pPr lvl="0">
              <a:lnSpc>
                <a:spcPct val="115000"/>
              </a:lnSpc>
              <a:spcBef>
                <a:spcPts val="0"/>
              </a:spcBef>
              <a:spcAft>
                <a:spcPts val="1000"/>
              </a:spcAft>
              <a:buFont typeface="+mj-lt"/>
              <a:buAutoNum type="alphaUcPeriod"/>
            </a:pPr>
            <a:r>
              <a:rPr lang="en-US" sz="2800" dirty="0" smtClean="0">
                <a:latin typeface="Calibri"/>
                <a:ea typeface="Calibri"/>
                <a:cs typeface="Times New Roman"/>
              </a:rPr>
              <a:t> It </a:t>
            </a:r>
            <a:r>
              <a:rPr lang="en-US" sz="2800" dirty="0">
                <a:latin typeface="Calibri"/>
                <a:ea typeface="Calibri"/>
                <a:cs typeface="Times New Roman"/>
              </a:rPr>
              <a:t>is windy enough there for water droplets to get pushed together into clouds</a:t>
            </a:r>
            <a:r>
              <a:rPr lang="en-US" sz="2800" dirty="0" smtClean="0">
                <a:latin typeface="Calibri"/>
                <a:ea typeface="Calibri"/>
                <a:cs typeface="Times New Roman"/>
              </a:rPr>
              <a:t>. </a:t>
            </a:r>
            <a:endParaRPr lang="en-US" sz="2800" dirty="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6851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6">
                    <a:lumMod val="50000"/>
                  </a:schemeClr>
                </a:solidFill>
              </a:rPr>
              <a:t>Sample FCAT 2.0 Question </a:t>
            </a:r>
            <a:r>
              <a:rPr lang="en-US" sz="3200" b="1" dirty="0" smtClean="0">
                <a:solidFill>
                  <a:schemeClr val="accent6">
                    <a:lumMod val="50000"/>
                  </a:schemeClr>
                </a:solidFill>
              </a:rPr>
              <a:t>SC.E.5.7.1</a:t>
            </a:r>
            <a:r>
              <a:rPr lang="en-US" sz="3600" b="1" dirty="0">
                <a:solidFill>
                  <a:schemeClr val="accent6">
                    <a:lumMod val="50000"/>
                  </a:schemeClr>
                </a:solidFill>
              </a:rPr>
              <a:t/>
            </a:r>
            <a:br>
              <a:rPr lang="en-US" sz="3600" b="1" dirty="0">
                <a:solidFill>
                  <a:schemeClr val="accent6">
                    <a:lumMod val="50000"/>
                  </a:schemeClr>
                </a:solidFill>
              </a:rPr>
            </a:br>
            <a:r>
              <a:rPr lang="en-US" sz="2800" b="1" dirty="0">
                <a:solidFill>
                  <a:schemeClr val="accent6">
                    <a:lumMod val="50000"/>
                  </a:schemeClr>
                </a:solidFill>
              </a:rPr>
              <a:t>Florida </a:t>
            </a:r>
            <a:r>
              <a:rPr lang="en-US" sz="2800" b="1" dirty="0" smtClean="0">
                <a:solidFill>
                  <a:schemeClr val="accent6">
                    <a:lumMod val="50000"/>
                  </a:schemeClr>
                </a:solidFill>
              </a:rPr>
              <a:t>Achieves</a:t>
            </a:r>
            <a:endParaRPr lang="en-US" sz="2800" dirty="0"/>
          </a:p>
        </p:txBody>
      </p:sp>
      <p:sp>
        <p:nvSpPr>
          <p:cNvPr id="3" name="Content Placeholder 2"/>
          <p:cNvSpPr>
            <a:spLocks noGrp="1"/>
          </p:cNvSpPr>
          <p:nvPr>
            <p:ph idx="1"/>
          </p:nvPr>
        </p:nvSpPr>
        <p:spPr>
          <a:xfrm>
            <a:off x="406400" y="1447800"/>
            <a:ext cx="11480800" cy="4678363"/>
          </a:xfrm>
        </p:spPr>
        <p:txBody>
          <a:bodyPr/>
          <a:lstStyle/>
          <a:p>
            <a:pPr marL="0" marR="0" indent="0">
              <a:lnSpc>
                <a:spcPct val="115000"/>
              </a:lnSpc>
              <a:spcBef>
                <a:spcPts val="0"/>
              </a:spcBef>
              <a:spcAft>
                <a:spcPts val="1000"/>
              </a:spcAft>
              <a:buNone/>
            </a:pPr>
            <a:r>
              <a:rPr lang="en-US" sz="2800" b="1" dirty="0" smtClean="0">
                <a:latin typeface="Calibri"/>
                <a:ea typeface="Calibri"/>
                <a:cs typeface="Times New Roman"/>
              </a:rPr>
              <a:t>8)  Hurricanes </a:t>
            </a:r>
            <a:r>
              <a:rPr lang="en-US" sz="2800" b="1" dirty="0">
                <a:latin typeface="Calibri"/>
                <a:ea typeface="Calibri"/>
                <a:cs typeface="Times New Roman"/>
              </a:rPr>
              <a:t>generally produce a great deal of precipitation. Where do these storms collect the moisture needed to produce so much precipitation? </a:t>
            </a:r>
          </a:p>
          <a:p>
            <a:pPr marL="514350" lvl="0" indent="-514350">
              <a:lnSpc>
                <a:spcPct val="115000"/>
              </a:lnSpc>
              <a:spcBef>
                <a:spcPts val="0"/>
              </a:spcBef>
              <a:spcAft>
                <a:spcPts val="0"/>
              </a:spcAft>
              <a:buAutoNum type="alphaUcPeriod"/>
            </a:pPr>
            <a:r>
              <a:rPr lang="en-US" sz="2600" dirty="0" smtClean="0">
                <a:latin typeface="Calibri"/>
                <a:ea typeface="Calibri"/>
                <a:cs typeface="Times New Roman"/>
              </a:rPr>
              <a:t>from water evaporating quickly off the warm ocean surface</a:t>
            </a:r>
          </a:p>
          <a:p>
            <a:pPr marL="514350" lvl="0" indent="-514350">
              <a:lnSpc>
                <a:spcPct val="115000"/>
              </a:lnSpc>
              <a:spcBef>
                <a:spcPts val="0"/>
              </a:spcBef>
              <a:spcAft>
                <a:spcPts val="0"/>
              </a:spcAft>
              <a:buAutoNum type="alphaUcPeriod"/>
            </a:pPr>
            <a:r>
              <a:rPr lang="en-US" sz="2600" dirty="0" smtClean="0">
                <a:latin typeface="Calibri"/>
                <a:ea typeface="Calibri"/>
                <a:cs typeface="Times New Roman"/>
              </a:rPr>
              <a:t>from the energy of ocean currents moving water into the air </a:t>
            </a:r>
          </a:p>
          <a:p>
            <a:pPr lvl="0">
              <a:lnSpc>
                <a:spcPct val="115000"/>
              </a:lnSpc>
              <a:spcBef>
                <a:spcPts val="0"/>
              </a:spcBef>
              <a:spcAft>
                <a:spcPts val="0"/>
              </a:spcAft>
              <a:buFont typeface="+mj-lt"/>
              <a:buAutoNum type="alphaUcPeriod"/>
            </a:pPr>
            <a:r>
              <a:rPr lang="en-US" sz="2600" dirty="0" smtClean="0">
                <a:latin typeface="Calibri"/>
                <a:ea typeface="Calibri"/>
                <a:cs typeface="Times New Roman"/>
              </a:rPr>
              <a:t> from cold ocean water meeting warm land and producing clouds </a:t>
            </a:r>
          </a:p>
          <a:p>
            <a:pPr lvl="0">
              <a:lnSpc>
                <a:spcPct val="115000"/>
              </a:lnSpc>
              <a:spcBef>
                <a:spcPts val="0"/>
              </a:spcBef>
              <a:spcAft>
                <a:spcPts val="1000"/>
              </a:spcAft>
              <a:buFont typeface="+mj-lt"/>
              <a:buAutoNum type="alphaUcPeriod"/>
            </a:pPr>
            <a:r>
              <a:rPr lang="en-US" sz="2600" dirty="0" smtClean="0">
                <a:latin typeface="Calibri"/>
                <a:ea typeface="Calibri"/>
                <a:cs typeface="Times New Roman"/>
              </a:rPr>
              <a:t>from </a:t>
            </a:r>
            <a:r>
              <a:rPr lang="en-US" sz="2600" dirty="0">
                <a:latin typeface="Calibri"/>
                <a:ea typeface="Calibri"/>
                <a:cs typeface="Times New Roman"/>
              </a:rPr>
              <a:t>rain condensing as the hurricane passes over high mountains</a:t>
            </a:r>
          </a:p>
          <a:p>
            <a:pPr marL="0" indent="0">
              <a:buNone/>
            </a:pPr>
            <a:endParaRPr lang="en-US" dirty="0"/>
          </a:p>
        </p:txBody>
      </p:sp>
    </p:spTree>
    <p:extLst>
      <p:ext uri="{BB962C8B-B14F-4D97-AF65-F5344CB8AC3E}">
        <p14:creationId xmlns:p14="http://schemas.microsoft.com/office/powerpoint/2010/main" val="4897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1379200" cy="487362"/>
          </a:xfrm>
        </p:spPr>
        <p:txBody>
          <a:bodyPr>
            <a:normAutofit fontScale="90000"/>
          </a:bodyPr>
          <a:lstStyle/>
          <a:p>
            <a:pPr eaLnBrk="1" hangingPunct="1"/>
            <a:r>
              <a:rPr lang="en-US" sz="3200" dirty="0" smtClean="0"/>
              <a:t>What are </a:t>
            </a:r>
            <a:r>
              <a:rPr lang="en-US" sz="3200" b="1" dirty="0" smtClean="0"/>
              <a:t>Factors Affecting Weather?</a:t>
            </a:r>
            <a:br>
              <a:rPr lang="en-US" sz="3200" b="1" dirty="0" smtClean="0"/>
            </a:br>
            <a:endParaRPr lang="en-US" sz="3200" dirty="0" smtClean="0"/>
          </a:p>
        </p:txBody>
      </p:sp>
      <p:sp>
        <p:nvSpPr>
          <p:cNvPr id="10243" name="Rectangle 3"/>
          <p:cNvSpPr>
            <a:spLocks noGrp="1" noChangeArrowheads="1"/>
          </p:cNvSpPr>
          <p:nvPr>
            <p:ph type="body" idx="1"/>
          </p:nvPr>
        </p:nvSpPr>
        <p:spPr>
          <a:xfrm>
            <a:off x="732436" y="47615"/>
            <a:ext cx="11176000" cy="5034753"/>
          </a:xfrm>
        </p:spPr>
        <p:txBody>
          <a:bodyPr/>
          <a:lstStyle/>
          <a:p>
            <a:pPr marL="0" indent="0" eaLnBrk="1" hangingPunct="1">
              <a:buNone/>
            </a:pPr>
            <a:r>
              <a:rPr lang="en-US" sz="1600" dirty="0" smtClean="0">
                <a:hlinkClick r:id="rId3"/>
              </a:rPr>
              <a:t> </a:t>
            </a:r>
            <a:endParaRPr lang="en-US" sz="1600" dirty="0"/>
          </a:p>
          <a:p>
            <a:pPr eaLnBrk="1" hangingPunct="1">
              <a:buFont typeface="Wingdings" pitchFamily="2" charset="2"/>
              <a:buChar char="v"/>
            </a:pPr>
            <a:endParaRPr lang="en-US" sz="1600" dirty="0" smtClean="0"/>
          </a:p>
          <a:p>
            <a:pPr eaLnBrk="1" hangingPunct="1">
              <a:buFontTx/>
              <a:buNone/>
            </a:pPr>
            <a:endParaRPr lang="en-US" sz="1400" dirty="0" smtClean="0"/>
          </a:p>
          <a:p>
            <a:pPr algn="ctr" eaLnBrk="1" hangingPunct="1">
              <a:buFontTx/>
              <a:buNone/>
            </a:pPr>
            <a:r>
              <a:rPr lang="en-US" dirty="0" smtClean="0">
                <a:solidFill>
                  <a:srgbClr val="FF0000"/>
                </a:solidFill>
              </a:rPr>
              <a:t>             </a:t>
            </a:r>
            <a:endParaRPr lang="en-US" sz="1600" dirty="0" smtClean="0"/>
          </a:p>
        </p:txBody>
      </p:sp>
      <p:pic>
        <p:nvPicPr>
          <p:cNvPr id="10245" name="Picture 6" descr="j02938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7200" y="1658936"/>
            <a:ext cx="1162051"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12" descr="MCj031112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8450" y="419497"/>
            <a:ext cx="1331384"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7" descr="MCj041353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916" y="1658936"/>
            <a:ext cx="192193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MCj041274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7200" y="244717"/>
            <a:ext cx="1262849" cy="1034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165600" y="6245225"/>
            <a:ext cx="51816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pic>
        <p:nvPicPr>
          <p:cNvPr id="12"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6562" y="23019"/>
            <a:ext cx="131603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0943303" y="1036637"/>
            <a:ext cx="855407" cy="369332"/>
          </a:xfrm>
          <a:prstGeom prst="rect">
            <a:avLst/>
          </a:prstGeom>
          <a:noFill/>
        </p:spPr>
        <p:txBody>
          <a:bodyPr wrap="square" rtlCol="0">
            <a:spAutoFit/>
          </a:bodyPr>
          <a:lstStyle/>
          <a:p>
            <a:r>
              <a:rPr lang="en-US" dirty="0" smtClean="0"/>
              <a:t>p. 127</a:t>
            </a:r>
            <a:endParaRPr lang="en-US" dirty="0"/>
          </a:p>
        </p:txBody>
      </p:sp>
      <p:pic>
        <p:nvPicPr>
          <p:cNvPr id="6" name="Picture 5"/>
          <p:cNvPicPr>
            <a:picLocks noChangeAspect="1"/>
          </p:cNvPicPr>
          <p:nvPr/>
        </p:nvPicPr>
        <p:blipFill rotWithShape="1">
          <a:blip r:embed="rId9"/>
          <a:srcRect l="5602" t="5927" r="5158"/>
          <a:stretch/>
        </p:blipFill>
        <p:spPr>
          <a:xfrm>
            <a:off x="4344152" y="683855"/>
            <a:ext cx="3952568" cy="2186344"/>
          </a:xfrm>
          <a:prstGeom prst="rect">
            <a:avLst/>
          </a:prstGeom>
        </p:spPr>
      </p:pic>
      <p:sp>
        <p:nvSpPr>
          <p:cNvPr id="7" name="TextBox 6"/>
          <p:cNvSpPr txBox="1"/>
          <p:nvPr/>
        </p:nvSpPr>
        <p:spPr>
          <a:xfrm rot="20218988">
            <a:off x="668545" y="3303327"/>
            <a:ext cx="1793955" cy="461665"/>
          </a:xfrm>
          <a:prstGeom prst="rect">
            <a:avLst/>
          </a:prstGeom>
          <a:noFill/>
        </p:spPr>
        <p:txBody>
          <a:bodyPr wrap="square" rtlCol="0">
            <a:spAutoFit/>
          </a:bodyPr>
          <a:lstStyle/>
          <a:p>
            <a:r>
              <a:rPr lang="en-US" sz="2400" dirty="0" smtClean="0"/>
              <a:t>Air pressure</a:t>
            </a:r>
          </a:p>
        </p:txBody>
      </p:sp>
      <p:sp>
        <p:nvSpPr>
          <p:cNvPr id="8" name="TextBox 7"/>
          <p:cNvSpPr txBox="1"/>
          <p:nvPr/>
        </p:nvSpPr>
        <p:spPr>
          <a:xfrm rot="21291976">
            <a:off x="1078803" y="4499234"/>
            <a:ext cx="2284906" cy="461665"/>
          </a:xfrm>
          <a:prstGeom prst="rect">
            <a:avLst/>
          </a:prstGeom>
          <a:noFill/>
        </p:spPr>
        <p:txBody>
          <a:bodyPr wrap="square" rtlCol="0">
            <a:spAutoFit/>
          </a:bodyPr>
          <a:lstStyle/>
          <a:p>
            <a:r>
              <a:rPr lang="en-US" sz="2400" dirty="0"/>
              <a:t>Air temperature</a:t>
            </a:r>
          </a:p>
        </p:txBody>
      </p:sp>
      <p:sp>
        <p:nvSpPr>
          <p:cNvPr id="11" name="TextBox 10"/>
          <p:cNvSpPr txBox="1"/>
          <p:nvPr/>
        </p:nvSpPr>
        <p:spPr>
          <a:xfrm rot="1198475">
            <a:off x="5552960" y="3645558"/>
            <a:ext cx="2788314" cy="461665"/>
          </a:xfrm>
          <a:prstGeom prst="rect">
            <a:avLst/>
          </a:prstGeom>
          <a:noFill/>
        </p:spPr>
        <p:txBody>
          <a:bodyPr wrap="square" rtlCol="0">
            <a:spAutoFit/>
          </a:bodyPr>
          <a:lstStyle/>
          <a:p>
            <a:r>
              <a:rPr lang="en-US" sz="2400" dirty="0" smtClean="0"/>
              <a:t>humidity</a:t>
            </a:r>
            <a:endParaRPr lang="en-US" sz="2400" dirty="0"/>
          </a:p>
        </p:txBody>
      </p:sp>
      <p:sp>
        <p:nvSpPr>
          <p:cNvPr id="14" name="TextBox 13"/>
          <p:cNvSpPr txBox="1"/>
          <p:nvPr/>
        </p:nvSpPr>
        <p:spPr>
          <a:xfrm rot="20482175">
            <a:off x="3422301" y="3629820"/>
            <a:ext cx="1788795" cy="461665"/>
          </a:xfrm>
          <a:prstGeom prst="rect">
            <a:avLst/>
          </a:prstGeom>
          <a:noFill/>
        </p:spPr>
        <p:txBody>
          <a:bodyPr wrap="square" rtlCol="0">
            <a:spAutoFit/>
          </a:bodyPr>
          <a:lstStyle/>
          <a:p>
            <a:r>
              <a:rPr lang="en-US" sz="2400" dirty="0" smtClean="0"/>
              <a:t>clouds</a:t>
            </a:r>
            <a:endParaRPr lang="en-US" sz="2400" dirty="0"/>
          </a:p>
        </p:txBody>
      </p:sp>
      <p:sp>
        <p:nvSpPr>
          <p:cNvPr id="15" name="TextBox 14"/>
          <p:cNvSpPr txBox="1"/>
          <p:nvPr/>
        </p:nvSpPr>
        <p:spPr>
          <a:xfrm rot="1621232">
            <a:off x="8841452" y="3576966"/>
            <a:ext cx="2501673" cy="461665"/>
          </a:xfrm>
          <a:prstGeom prst="rect">
            <a:avLst/>
          </a:prstGeom>
          <a:noFill/>
        </p:spPr>
        <p:txBody>
          <a:bodyPr wrap="square" rtlCol="0">
            <a:spAutoFit/>
          </a:bodyPr>
          <a:lstStyle/>
          <a:p>
            <a:r>
              <a:rPr lang="en-US" sz="2400" dirty="0"/>
              <a:t>Precipitation</a:t>
            </a:r>
          </a:p>
        </p:txBody>
      </p:sp>
      <p:sp>
        <p:nvSpPr>
          <p:cNvPr id="16" name="TextBox 15"/>
          <p:cNvSpPr txBox="1"/>
          <p:nvPr/>
        </p:nvSpPr>
        <p:spPr>
          <a:xfrm rot="20803194">
            <a:off x="2204303" y="5049125"/>
            <a:ext cx="1998038" cy="830997"/>
          </a:xfrm>
          <a:prstGeom prst="rect">
            <a:avLst/>
          </a:prstGeom>
          <a:noFill/>
        </p:spPr>
        <p:txBody>
          <a:bodyPr wrap="square" rtlCol="0">
            <a:spAutoFit/>
          </a:bodyPr>
          <a:lstStyle/>
          <a:p>
            <a:endParaRPr lang="en-US" sz="2400" dirty="0" smtClean="0"/>
          </a:p>
          <a:p>
            <a:r>
              <a:rPr lang="en-US" sz="2400" dirty="0" smtClean="0"/>
              <a:t>Wind speed</a:t>
            </a:r>
            <a:endParaRPr lang="en-US" sz="2400" dirty="0"/>
          </a:p>
        </p:txBody>
      </p:sp>
      <p:sp>
        <p:nvSpPr>
          <p:cNvPr id="17" name="TextBox 16"/>
          <p:cNvSpPr txBox="1"/>
          <p:nvPr/>
        </p:nvSpPr>
        <p:spPr>
          <a:xfrm>
            <a:off x="6568134" y="4204437"/>
            <a:ext cx="3761729" cy="461665"/>
          </a:xfrm>
          <a:prstGeom prst="rect">
            <a:avLst/>
          </a:prstGeom>
          <a:noFill/>
        </p:spPr>
        <p:txBody>
          <a:bodyPr wrap="square" rtlCol="0">
            <a:spAutoFit/>
          </a:bodyPr>
          <a:lstStyle/>
          <a:p>
            <a:r>
              <a:rPr lang="en-US" sz="2400" dirty="0" smtClean="0"/>
              <a:t>Wind direction</a:t>
            </a:r>
            <a:endParaRPr lang="en-US" sz="2400" dirty="0"/>
          </a:p>
        </p:txBody>
      </p:sp>
      <p:pic>
        <p:nvPicPr>
          <p:cNvPr id="5" name="Picture 4">
            <a:hlinkClick r:id="rId10"/>
          </p:cNvPr>
          <p:cNvPicPr>
            <a:picLocks noChangeAspect="1"/>
          </p:cNvPicPr>
          <p:nvPr/>
        </p:nvPicPr>
        <p:blipFill>
          <a:blip r:embed="rId11"/>
          <a:stretch>
            <a:fillRect/>
          </a:stretch>
        </p:blipFill>
        <p:spPr>
          <a:xfrm>
            <a:off x="5088094" y="4844820"/>
            <a:ext cx="3704660" cy="1515312"/>
          </a:xfrm>
          <a:prstGeom prst="rect">
            <a:avLst/>
          </a:prstGeom>
        </p:spPr>
      </p:pic>
      <p:sp>
        <p:nvSpPr>
          <p:cNvPr id="13" name="TextBox 12"/>
          <p:cNvSpPr txBox="1"/>
          <p:nvPr/>
        </p:nvSpPr>
        <p:spPr>
          <a:xfrm>
            <a:off x="8726377" y="5053646"/>
            <a:ext cx="2070185" cy="369332"/>
          </a:xfrm>
          <a:prstGeom prst="rect">
            <a:avLst/>
          </a:prstGeom>
          <a:noFill/>
        </p:spPr>
        <p:txBody>
          <a:bodyPr wrap="square" rtlCol="0">
            <a:spAutoFit/>
          </a:bodyPr>
          <a:lstStyle/>
          <a:p>
            <a:r>
              <a:rPr lang="en-US" dirty="0" smtClean="0"/>
              <a:t>Click here</a:t>
            </a:r>
          </a:p>
        </p:txBody>
      </p:sp>
      <p:cxnSp>
        <p:nvCxnSpPr>
          <p:cNvPr id="22" name="Straight Arrow Connector 21"/>
          <p:cNvCxnSpPr/>
          <p:nvPr/>
        </p:nvCxnSpPr>
        <p:spPr>
          <a:xfrm flipH="1">
            <a:off x="8488599" y="5488349"/>
            <a:ext cx="1121178" cy="61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4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3" grpId="0" build="p">
        <p:tmplLst>
          <p:tmpl lvl="1">
            <p:tnLst>
              <p:par>
                <p:cTn presetID="10" presetClass="entr" presetSubtype="0" fill="hold" nodeType="click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Lst>
      </p:bldP>
      <p:bldP spid="10243" grpId="1" build="p">
        <p:tmplLst>
          <p:tmpl lvl="1">
            <p:tnLst>
              <p:par>
                <p:cTn presetID="10" presetClass="entr" presetSubtype="0" fill="hold" nodeType="click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43"/>
                        </p:tgtEl>
                        <p:attrNameLst>
                          <p:attrName>style.visibility</p:attrName>
                        </p:attrNameLst>
                      </p:cBhvr>
                      <p:to>
                        <p:strVal val="visible"/>
                      </p:to>
                    </p:set>
                    <p:animEffect transition="in" filter="fade">
                      <p:cBhvr>
                        <p:cTn dur="2000"/>
                        <p:tgtEl>
                          <p:spTgt spid="10243"/>
                        </p:tgtEl>
                      </p:cBhvr>
                    </p:animEffect>
                  </p:childTnLst>
                </p:cTn>
              </p:par>
            </p:tnLst>
          </p:tmpl>
        </p:tmplLst>
      </p:bldP>
      <p:bldP spid="7" grpId="0"/>
      <p:bldP spid="8" grpId="0"/>
      <p:bldP spid="11"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274638"/>
            <a:ext cx="10972800" cy="554037"/>
          </a:xfrm>
        </p:spPr>
        <p:txBody>
          <a:bodyPr>
            <a:normAutofit fontScale="90000"/>
          </a:bodyPr>
          <a:lstStyle/>
          <a:p>
            <a:r>
              <a:rPr lang="en-US" dirty="0" smtClean="0"/>
              <a:t>Weather &amp; Climate Resources</a:t>
            </a:r>
          </a:p>
        </p:txBody>
      </p:sp>
      <p:sp>
        <p:nvSpPr>
          <p:cNvPr id="3" name="Content Placeholder 2"/>
          <p:cNvSpPr>
            <a:spLocks noGrp="1"/>
          </p:cNvSpPr>
          <p:nvPr>
            <p:ph idx="1"/>
          </p:nvPr>
        </p:nvSpPr>
        <p:spPr>
          <a:xfrm>
            <a:off x="609600" y="942975"/>
            <a:ext cx="10972800" cy="5686425"/>
          </a:xfrm>
        </p:spPr>
        <p:txBody>
          <a:bodyPr/>
          <a:lstStyle/>
          <a:p>
            <a:pPr marL="0" indent="0">
              <a:buNone/>
              <a:defRPr/>
            </a:pPr>
            <a:r>
              <a:rPr lang="en-US" sz="2000" b="1" dirty="0" smtClean="0"/>
              <a:t>Videos:</a:t>
            </a:r>
            <a:endParaRPr lang="en-US" sz="2000" b="1" dirty="0" smtClean="0">
              <a:hlinkClick r:id="rId2"/>
            </a:endParaRPr>
          </a:p>
          <a:p>
            <a:pPr>
              <a:defRPr/>
            </a:pPr>
            <a:r>
              <a:rPr lang="en-US" sz="1600" dirty="0" smtClean="0">
                <a:hlinkClick r:id="rId2"/>
              </a:rPr>
              <a:t>http</a:t>
            </a:r>
            <a:r>
              <a:rPr lang="en-US" sz="1600" dirty="0">
                <a:hlinkClick r:id="rId2"/>
              </a:rPr>
              <a:t>://</a:t>
            </a:r>
            <a:r>
              <a:rPr lang="en-US" sz="1600" dirty="0" smtClean="0">
                <a:hlinkClick r:id="rId2"/>
              </a:rPr>
              <a:t>videoclips.mrdonn.org/weather.html</a:t>
            </a:r>
            <a:endParaRPr lang="en-US" sz="1600" dirty="0" smtClean="0"/>
          </a:p>
          <a:p>
            <a:pPr>
              <a:defRPr/>
            </a:pPr>
            <a:r>
              <a:rPr lang="en-US" sz="1600" dirty="0" smtClean="0">
                <a:hlinkClick r:id="rId3"/>
              </a:rPr>
              <a:t>http://www.teachersdomain.org/asset/idptv11_vid_d4kwea/</a:t>
            </a:r>
            <a:endParaRPr lang="en-US" sz="1600" dirty="0"/>
          </a:p>
          <a:p>
            <a:pPr>
              <a:defRPr/>
            </a:pPr>
            <a:r>
              <a:rPr lang="en-US" sz="1600" dirty="0" smtClean="0">
                <a:hlinkClick r:id="rId4"/>
              </a:rPr>
              <a:t>http</a:t>
            </a:r>
            <a:r>
              <a:rPr lang="en-US" sz="1600" dirty="0">
                <a:hlinkClick r:id="rId4"/>
              </a:rPr>
              <a:t>://video.nationalgeographic.com/video/science/earth-sci/climate-weather-sci</a:t>
            </a:r>
            <a:r>
              <a:rPr lang="en-US" sz="1600" dirty="0" smtClean="0">
                <a:hlinkClick r:id="rId4"/>
              </a:rPr>
              <a:t>/</a:t>
            </a:r>
            <a:endParaRPr lang="en-US" sz="1600" dirty="0" smtClean="0"/>
          </a:p>
          <a:p>
            <a:pPr>
              <a:defRPr/>
            </a:pPr>
            <a:r>
              <a:rPr lang="en-US" sz="1600" dirty="0">
                <a:hlinkClick r:id="rId5"/>
              </a:rPr>
              <a:t>http://video.nationalgeographic.com/video/kids/forces-of-nature-kids/weather-101-kids</a:t>
            </a:r>
            <a:r>
              <a:rPr lang="en-US" sz="1600" dirty="0" smtClean="0">
                <a:hlinkClick r:id="rId5"/>
              </a:rPr>
              <a:t>/</a:t>
            </a:r>
            <a:endParaRPr lang="en-US" sz="1600" dirty="0"/>
          </a:p>
          <a:p>
            <a:pPr>
              <a:defRPr/>
            </a:pPr>
            <a:r>
              <a:rPr lang="en-US" sz="1600" dirty="0" smtClean="0">
                <a:hlinkClick r:id="rId6"/>
              </a:rPr>
              <a:t>http</a:t>
            </a:r>
            <a:r>
              <a:rPr lang="en-US" sz="1600" dirty="0">
                <a:hlinkClick r:id="rId6"/>
              </a:rPr>
              <a:t>://</a:t>
            </a:r>
            <a:r>
              <a:rPr lang="en-US" sz="1600" dirty="0" smtClean="0">
                <a:hlinkClick r:id="rId6"/>
              </a:rPr>
              <a:t>www.sciencekids.co.nz/videos/weather/clouds.html</a:t>
            </a:r>
            <a:endParaRPr lang="en-US" sz="1600" dirty="0" smtClean="0"/>
          </a:p>
          <a:p>
            <a:pPr>
              <a:defRPr/>
            </a:pPr>
            <a:r>
              <a:rPr lang="en-US" sz="1600" dirty="0">
                <a:hlinkClick r:id="rId7"/>
              </a:rPr>
              <a:t>http://weatherthings.com/TeacherVideos.html</a:t>
            </a:r>
            <a:endParaRPr lang="en-US" sz="1600" dirty="0"/>
          </a:p>
          <a:p>
            <a:pPr marL="0" indent="0">
              <a:buNone/>
            </a:pPr>
            <a:r>
              <a:rPr lang="en-US" sz="2000" dirty="0" smtClean="0"/>
              <a:t>Air </a:t>
            </a:r>
            <a:r>
              <a:rPr lang="en-US" sz="2000" dirty="0"/>
              <a:t>pressure act</a:t>
            </a:r>
            <a:r>
              <a:rPr lang="en-US" sz="2000" dirty="0" smtClean="0"/>
              <a:t>:</a:t>
            </a:r>
            <a:endParaRPr lang="en-US" sz="2000" dirty="0"/>
          </a:p>
          <a:p>
            <a:r>
              <a:rPr lang="en-US" sz="1600" dirty="0">
                <a:hlinkClick r:id="rId8"/>
              </a:rPr>
              <a:t>http://</a:t>
            </a:r>
            <a:r>
              <a:rPr lang="en-US" sz="1600" dirty="0" smtClean="0">
                <a:hlinkClick r:id="rId8"/>
              </a:rPr>
              <a:t>www.srh.noaa.gov/jetstream/atmos/ll_engagement.htm</a:t>
            </a:r>
            <a:endParaRPr lang="en-US" sz="1600" dirty="0" smtClean="0"/>
          </a:p>
          <a:p>
            <a:r>
              <a:rPr lang="en-US" sz="1600" dirty="0">
                <a:hlinkClick r:id="rId9"/>
              </a:rPr>
              <a:t>http://</a:t>
            </a:r>
            <a:r>
              <a:rPr lang="en-US" sz="1600" dirty="0" smtClean="0">
                <a:hlinkClick r:id="rId9"/>
              </a:rPr>
              <a:t>www.sercc.com/education_files/aer_fall_01.pdf</a:t>
            </a:r>
            <a:endParaRPr lang="en-US" sz="1600" dirty="0" smtClean="0"/>
          </a:p>
          <a:p>
            <a:pPr marL="0" indent="0">
              <a:buNone/>
            </a:pPr>
            <a:r>
              <a:rPr lang="en-US" sz="2000" dirty="0" smtClean="0"/>
              <a:t>NASA </a:t>
            </a:r>
            <a:r>
              <a:rPr lang="en-US" sz="2000" dirty="0"/>
              <a:t>Our World</a:t>
            </a:r>
            <a:r>
              <a:rPr lang="en-US" sz="2000" dirty="0" smtClean="0"/>
              <a:t>: </a:t>
            </a:r>
          </a:p>
          <a:p>
            <a:r>
              <a:rPr lang="en-US" sz="1600" dirty="0" smtClean="0">
                <a:hlinkClick r:id="rId10"/>
              </a:rPr>
              <a:t>http</a:t>
            </a:r>
            <a:r>
              <a:rPr lang="en-US" sz="1600" dirty="0">
                <a:hlinkClick r:id="rId10"/>
              </a:rPr>
              <a:t>://www.nasa.gov/audience/foreducators/nasaeclips/search.html?terms=What%20is%20weather%3F&amp;category=1000&amp;disp=grid</a:t>
            </a:r>
            <a:endParaRPr lang="en-US" sz="1600" dirty="0"/>
          </a:p>
          <a:p>
            <a:pPr marL="0" indent="0">
              <a:buNone/>
            </a:pPr>
            <a:r>
              <a:rPr lang="en-US" sz="2000" dirty="0"/>
              <a:t>Weather </a:t>
            </a:r>
            <a:r>
              <a:rPr lang="en-US" sz="2000" dirty="0" smtClean="0"/>
              <a:t>Quizzes:</a:t>
            </a:r>
          </a:p>
          <a:p>
            <a:r>
              <a:rPr lang="en-US" sz="2000" dirty="0"/>
              <a:t>Weather quiz: </a:t>
            </a:r>
            <a:r>
              <a:rPr lang="en-US" sz="2000" dirty="0">
                <a:hlinkClick r:id="rId11"/>
              </a:rPr>
              <a:t>http://www.neok12.com/quiz/SEASON04</a:t>
            </a:r>
            <a:endParaRPr lang="en-US" sz="2000" dirty="0"/>
          </a:p>
          <a:p>
            <a:r>
              <a:rPr lang="en-US" sz="2000" dirty="0"/>
              <a:t>Instruments quiz:  </a:t>
            </a:r>
            <a:r>
              <a:rPr lang="en-US" sz="2000" dirty="0">
                <a:hlinkClick r:id="rId12"/>
              </a:rPr>
              <a:t>http://www.neok12.com/quiz/SEASON03</a:t>
            </a:r>
            <a:endParaRPr lang="en-US" sz="2000" dirty="0"/>
          </a:p>
          <a:p>
            <a:pPr marL="0" indent="0">
              <a:buNone/>
            </a:pPr>
            <a:endParaRPr lang="en-US" sz="2000" dirty="0"/>
          </a:p>
          <a:p>
            <a:pPr>
              <a:defRPr/>
            </a:pPr>
            <a:endParaRPr lang="en-US" sz="2000" dirty="0" smtClean="0"/>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smtClean="0"/>
          </a:p>
          <a:p>
            <a:pPr>
              <a:defRPr/>
            </a:pPr>
            <a:endParaRPr lang="en-US" dirty="0"/>
          </a:p>
        </p:txBody>
      </p:sp>
    </p:spTree>
    <p:extLst>
      <p:ext uri="{BB962C8B-B14F-4D97-AF65-F5344CB8AC3E}">
        <p14:creationId xmlns:p14="http://schemas.microsoft.com/office/powerpoint/2010/main" val="673785529"/>
      </p:ext>
    </p:extLst>
  </p:cSld>
  <p:clrMapOvr>
    <a:masterClrMapping/>
  </p:clrMapOvr>
  <p:timing>
    <p:tnLst>
      <p:par>
        <p:cTn id="1" dur="indefinite" restart="never" nodeType="tmRoot"/>
      </p:par>
    </p:tnLst>
    <p:bldLst>
      <p:bldP spid="3074"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Weather Instruments Resources</a:t>
            </a:r>
            <a:endParaRPr lang="en-US" dirty="0"/>
          </a:p>
        </p:txBody>
      </p:sp>
      <p:sp>
        <p:nvSpPr>
          <p:cNvPr id="3" name="Content Placeholder 2"/>
          <p:cNvSpPr>
            <a:spLocks noGrp="1"/>
          </p:cNvSpPr>
          <p:nvPr>
            <p:ph idx="1"/>
          </p:nvPr>
        </p:nvSpPr>
        <p:spPr>
          <a:xfrm>
            <a:off x="609600" y="1676401"/>
            <a:ext cx="10972800" cy="4449763"/>
          </a:xfrm>
        </p:spPr>
        <p:txBody>
          <a:bodyPr/>
          <a:lstStyle/>
          <a:p>
            <a:pPr marL="0" indent="0">
              <a:buNone/>
            </a:pPr>
            <a:r>
              <a:rPr lang="en-US" sz="2000" dirty="0" smtClean="0"/>
              <a:t>Weather </a:t>
            </a:r>
            <a:r>
              <a:rPr lang="en-US" sz="2000" dirty="0"/>
              <a:t>Stations</a:t>
            </a:r>
            <a:r>
              <a:rPr lang="en-US" sz="2000" dirty="0" smtClean="0"/>
              <a:t>:</a:t>
            </a:r>
            <a:endParaRPr lang="en-US" sz="2000" dirty="0" smtClean="0">
              <a:hlinkClick r:id="rId2"/>
            </a:endParaRPr>
          </a:p>
          <a:p>
            <a:pPr marL="0" indent="0">
              <a:buNone/>
            </a:pPr>
            <a:r>
              <a:rPr lang="en-US" sz="2000" dirty="0" smtClean="0">
                <a:hlinkClick r:id="rId2"/>
              </a:rPr>
              <a:t>http</a:t>
            </a:r>
            <a:r>
              <a:rPr lang="en-US" sz="2000" dirty="0">
                <a:hlinkClick r:id="rId2"/>
              </a:rPr>
              <a:t>://</a:t>
            </a:r>
            <a:r>
              <a:rPr lang="en-US" sz="2000" dirty="0" smtClean="0">
                <a:hlinkClick r:id="rId2"/>
              </a:rPr>
              <a:t>teacher.scholastic.com/activities/wwatch/index.htm</a:t>
            </a:r>
            <a:endParaRPr lang="en-US" sz="2000" dirty="0" smtClean="0"/>
          </a:p>
          <a:p>
            <a:pPr marL="0" indent="0">
              <a:buNone/>
            </a:pPr>
            <a:r>
              <a:rPr lang="en-US" sz="2000" dirty="0" smtClean="0"/>
              <a:t>Barometer</a:t>
            </a:r>
            <a:r>
              <a:rPr lang="en-US" sz="2000" dirty="0"/>
              <a:t>:  </a:t>
            </a:r>
            <a:endParaRPr lang="en-US" sz="2000" dirty="0" smtClean="0"/>
          </a:p>
          <a:p>
            <a:r>
              <a:rPr lang="en-US" sz="2000" dirty="0" smtClean="0">
                <a:hlinkClick r:id="rId3"/>
              </a:rPr>
              <a:t>http</a:t>
            </a:r>
            <a:r>
              <a:rPr lang="en-US" sz="2000" dirty="0">
                <a:hlinkClick r:id="rId3"/>
              </a:rPr>
              <a:t>://</a:t>
            </a:r>
            <a:r>
              <a:rPr lang="en-US" sz="2000" dirty="0" smtClean="0">
                <a:hlinkClick r:id="rId3"/>
              </a:rPr>
              <a:t>www.sercc.com/education_files/barometer.pdf</a:t>
            </a:r>
            <a:endParaRPr lang="en-US" sz="2000" dirty="0" smtClean="0"/>
          </a:p>
          <a:p>
            <a:r>
              <a:rPr lang="en-US" sz="2000" dirty="0">
                <a:hlinkClick r:id="rId4"/>
              </a:rPr>
              <a:t>http://homepage.eircom.net/~</a:t>
            </a:r>
            <a:r>
              <a:rPr lang="en-US" sz="2000" dirty="0" smtClean="0">
                <a:hlinkClick r:id="rId4"/>
              </a:rPr>
              <a:t>kogrange/6th_ys_2009_pressure7_barometer.html</a:t>
            </a:r>
            <a:endParaRPr lang="en-US" sz="2000" dirty="0"/>
          </a:p>
          <a:p>
            <a:pPr marL="0" indent="0">
              <a:buNone/>
            </a:pPr>
            <a:r>
              <a:rPr lang="en-US" sz="2000" dirty="0"/>
              <a:t>Wind vane:  </a:t>
            </a:r>
            <a:r>
              <a:rPr lang="en-US" sz="2000" dirty="0" smtClean="0"/>
              <a:t> </a:t>
            </a:r>
            <a:r>
              <a:rPr lang="en-US" sz="2000" dirty="0" smtClean="0">
                <a:hlinkClick r:id="rId5"/>
              </a:rPr>
              <a:t>http</a:t>
            </a:r>
            <a:r>
              <a:rPr lang="en-US" sz="2000" dirty="0">
                <a:hlinkClick r:id="rId5"/>
              </a:rPr>
              <a:t>://www.ciese.org/curriculum/weatherproj2/en/docs/windvane.shtml</a:t>
            </a:r>
            <a:endParaRPr lang="en-US" sz="2000" dirty="0"/>
          </a:p>
          <a:p>
            <a:pPr marL="0" indent="0">
              <a:buNone/>
            </a:pPr>
            <a:r>
              <a:rPr lang="en-US" sz="2000" dirty="0"/>
              <a:t>Wind scale:  </a:t>
            </a:r>
            <a:r>
              <a:rPr lang="en-US" sz="2000" dirty="0">
                <a:hlinkClick r:id="rId6"/>
              </a:rPr>
              <a:t>http://</a:t>
            </a:r>
            <a:r>
              <a:rPr lang="en-US" sz="2000" dirty="0" smtClean="0">
                <a:hlinkClick r:id="rId6"/>
              </a:rPr>
              <a:t>www.wrh.noaa.gov/sto/WindTable.php</a:t>
            </a:r>
            <a:endParaRPr lang="en-US" sz="2000" dirty="0" smtClean="0"/>
          </a:p>
          <a:p>
            <a:pPr marL="0" indent="0">
              <a:buNone/>
            </a:pPr>
            <a:r>
              <a:rPr lang="en-US" sz="2000" dirty="0" smtClean="0"/>
              <a:t>Finding Cloud Charts:    </a:t>
            </a:r>
            <a:r>
              <a:rPr lang="en-US" sz="2000" dirty="0">
                <a:hlinkClick r:id="rId7"/>
              </a:rPr>
              <a:t>http://scool.larc.nasa.gov</a:t>
            </a:r>
            <a:r>
              <a:rPr lang="en-US" sz="2000" dirty="0" smtClean="0">
                <a:hlinkClick r:id="rId7"/>
              </a:rPr>
              <a:t>/</a:t>
            </a:r>
            <a:endParaRPr lang="en-US" sz="2000" dirty="0" smtClean="0"/>
          </a:p>
          <a:p>
            <a:pPr marL="0" indent="0">
              <a:buNone/>
            </a:pPr>
            <a:endParaRPr lang="en-US" sz="2000" dirty="0"/>
          </a:p>
          <a:p>
            <a:endParaRPr lang="en-US" sz="2000" dirty="0"/>
          </a:p>
        </p:txBody>
      </p:sp>
      <p:sp>
        <p:nvSpPr>
          <p:cNvPr id="4" name="Footer Placeholder 3"/>
          <p:cNvSpPr>
            <a:spLocks noGrp="1"/>
          </p:cNvSpPr>
          <p:nvPr>
            <p:ph type="ftr" sz="quarter" idx="11"/>
          </p:nvPr>
        </p:nvSpPr>
        <p:spPr>
          <a:xfrm>
            <a:off x="4165600" y="6245225"/>
            <a:ext cx="61976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1981505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Sites for Kids</a:t>
            </a:r>
            <a:endParaRPr lang="en-US" dirty="0"/>
          </a:p>
        </p:txBody>
      </p:sp>
      <p:sp>
        <p:nvSpPr>
          <p:cNvPr id="3" name="Content Placeholder 2"/>
          <p:cNvSpPr>
            <a:spLocks noGrp="1"/>
          </p:cNvSpPr>
          <p:nvPr>
            <p:ph idx="1"/>
          </p:nvPr>
        </p:nvSpPr>
        <p:spPr/>
        <p:txBody>
          <a:bodyPr/>
          <a:lstStyle/>
          <a:p>
            <a:endParaRPr lang="en-US" sz="1800" dirty="0" smtClean="0">
              <a:hlinkClick r:id="rId2"/>
            </a:endParaRPr>
          </a:p>
          <a:p>
            <a:r>
              <a:rPr lang="en-US" sz="1800" dirty="0">
                <a:hlinkClick r:id="rId3"/>
              </a:rPr>
              <a:t>http://</a:t>
            </a:r>
            <a:r>
              <a:rPr lang="en-US" sz="1800" dirty="0" smtClean="0">
                <a:hlinkClick r:id="rId3"/>
              </a:rPr>
              <a:t>www.edheads.org/activities/weather/index.shtml</a:t>
            </a:r>
            <a:endParaRPr lang="en-US" sz="1800" dirty="0" smtClean="0"/>
          </a:p>
          <a:p>
            <a:r>
              <a:rPr lang="en-US" sz="1800" dirty="0">
                <a:hlinkClick r:id="rId4"/>
              </a:rPr>
              <a:t>http://weather.weatherbug.com/weather-education/exploration_zone.asp?focus=2</a:t>
            </a:r>
            <a:endParaRPr lang="en-US" sz="1800" dirty="0"/>
          </a:p>
          <a:p>
            <a:r>
              <a:rPr lang="en-US" sz="1800" dirty="0">
                <a:hlinkClick r:id="rId5"/>
              </a:rPr>
              <a:t>http://weatherwizkids.com/</a:t>
            </a:r>
            <a:endParaRPr lang="en-US" sz="1800" dirty="0"/>
          </a:p>
          <a:p>
            <a:r>
              <a:rPr lang="en-US" sz="1800" dirty="0">
                <a:hlinkClick r:id="rId6"/>
              </a:rPr>
              <a:t>http://</a:t>
            </a:r>
            <a:r>
              <a:rPr lang="en-US" sz="1800" dirty="0" smtClean="0">
                <a:hlinkClick r:id="rId6"/>
              </a:rPr>
              <a:t>scijinks.jpl.nasa.gov/weather-menu</a:t>
            </a:r>
            <a:endParaRPr lang="en-US" sz="1800" dirty="0"/>
          </a:p>
          <a:p>
            <a:r>
              <a:rPr lang="en-US" sz="1600" dirty="0" smtClean="0">
                <a:hlinkClick r:id="rId7"/>
              </a:rPr>
              <a:t>http</a:t>
            </a:r>
            <a:r>
              <a:rPr lang="en-US" sz="1600" dirty="0">
                <a:hlinkClick r:id="rId7"/>
              </a:rPr>
              <a:t>://www.eo.ucar.edu/webweather</a:t>
            </a:r>
            <a:r>
              <a:rPr lang="en-US" sz="1600" dirty="0" smtClean="0">
                <a:hlinkClick r:id="rId7"/>
              </a:rPr>
              <a:t>/</a:t>
            </a:r>
            <a:endParaRPr lang="en-US" sz="1600" dirty="0" smtClean="0"/>
          </a:p>
          <a:p>
            <a:r>
              <a:rPr lang="en-US" sz="1600" dirty="0" smtClean="0">
                <a:hlinkClick r:id="rId8"/>
              </a:rPr>
              <a:t>http</a:t>
            </a:r>
            <a:r>
              <a:rPr lang="en-US" sz="1600" dirty="0">
                <a:hlinkClick r:id="rId8"/>
              </a:rPr>
              <a:t>://www.bbc.co.uk/schools/whatisweather</a:t>
            </a:r>
            <a:r>
              <a:rPr lang="en-US" sz="1600" dirty="0" smtClean="0">
                <a:hlinkClick r:id="rId8"/>
              </a:rPr>
              <a:t>/</a:t>
            </a:r>
            <a:endParaRPr lang="en-US" sz="1600" dirty="0" smtClean="0"/>
          </a:p>
          <a:p>
            <a:r>
              <a:rPr lang="en-US" sz="1600" dirty="0">
                <a:hlinkClick r:id="rId9"/>
              </a:rPr>
              <a:t>http://</a:t>
            </a:r>
            <a:r>
              <a:rPr lang="en-US" sz="1600" dirty="0" smtClean="0">
                <a:hlinkClick r:id="rId9"/>
              </a:rPr>
              <a:t>www.scilinks.org/Harcourt_Hsp/HspStudentRetrieve.aspx?Code=HSP103</a:t>
            </a:r>
            <a:endParaRPr lang="en-US" sz="1600" dirty="0"/>
          </a:p>
          <a:p>
            <a:r>
              <a:rPr lang="en-US" sz="1600" dirty="0" smtClean="0">
                <a:hlinkClick r:id="rId10"/>
              </a:rPr>
              <a:t>http</a:t>
            </a:r>
            <a:r>
              <a:rPr lang="en-US" sz="1600" dirty="0">
                <a:hlinkClick r:id="rId10"/>
              </a:rPr>
              <a:t>://</a:t>
            </a:r>
            <a:r>
              <a:rPr lang="en-US" sz="1600" dirty="0" smtClean="0">
                <a:hlinkClick r:id="rId10"/>
              </a:rPr>
              <a:t>www.internet4classrooms.com/science_elem_weather.htm</a:t>
            </a:r>
            <a:endParaRPr lang="en-US" sz="1600" dirty="0" smtClean="0"/>
          </a:p>
          <a:p>
            <a:r>
              <a:rPr lang="en-US" sz="1600" dirty="0">
                <a:hlinkClick r:id="rId11"/>
              </a:rPr>
              <a:t>http://www.fi.edu/weatherED</a:t>
            </a:r>
            <a:r>
              <a:rPr lang="en-US" sz="1600" dirty="0" smtClean="0">
                <a:hlinkClick r:id="rId11"/>
              </a:rPr>
              <a:t>/</a:t>
            </a:r>
            <a:endParaRPr lang="en-US" sz="1600" dirty="0" smtClean="0"/>
          </a:p>
          <a:p>
            <a:endParaRPr lang="en-US" sz="1600" dirty="0" smtClean="0"/>
          </a:p>
          <a:p>
            <a:endParaRPr lang="en-US" sz="1600" dirty="0" smtClean="0"/>
          </a:p>
          <a:p>
            <a:endParaRPr lang="en-US" sz="1600" dirty="0" smtClean="0"/>
          </a:p>
          <a:p>
            <a:endParaRPr lang="en-US" sz="1600"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a:xfrm>
            <a:off x="4165600" y="6245225"/>
            <a:ext cx="55880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4278117912"/>
      </p:ext>
    </p:extLst>
  </p:cSld>
  <p:clrMapOvr>
    <a:masterClrMapping/>
  </p:clrMapOvr>
  <p:timing>
    <p:tnLst>
      <p:par>
        <p:cTn id="1" dur="indefinite" restart="never" nodeType="tmRoot"/>
      </p:par>
    </p:tnLst>
    <p:bldLst>
      <p:bldP spid="2" grpId="0"/>
      <p:bldP spid="2" grpId="1"/>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P spid="3" grpI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Education Resources</a:t>
            </a:r>
            <a:endParaRPr lang="en-US" dirty="0"/>
          </a:p>
        </p:txBody>
      </p:sp>
      <p:sp>
        <p:nvSpPr>
          <p:cNvPr id="3" name="Content Placeholder 2"/>
          <p:cNvSpPr>
            <a:spLocks noGrp="1"/>
          </p:cNvSpPr>
          <p:nvPr>
            <p:ph idx="1"/>
          </p:nvPr>
        </p:nvSpPr>
        <p:spPr/>
        <p:txBody>
          <a:bodyPr/>
          <a:lstStyle/>
          <a:p>
            <a:pPr marL="182563" indent="-6350"/>
            <a:r>
              <a:rPr lang="en-US" dirty="0" smtClean="0"/>
              <a:t> Exploration</a:t>
            </a:r>
            <a:r>
              <a:rPr lang="en-US" dirty="0"/>
              <a:t>: </a:t>
            </a:r>
            <a:r>
              <a:rPr lang="en-US" dirty="0">
                <a:hlinkClick r:id="rId2"/>
              </a:rPr>
              <a:t>Types of </a:t>
            </a:r>
            <a:r>
              <a:rPr lang="en-US" dirty="0" smtClean="0">
                <a:hlinkClick r:id="rId2"/>
              </a:rPr>
              <a:t>Climates</a:t>
            </a:r>
            <a:endParaRPr lang="en-US" dirty="0" smtClean="0"/>
          </a:p>
          <a:p>
            <a:pPr marL="176213" indent="0">
              <a:buNone/>
            </a:pPr>
            <a:endParaRPr lang="en-US" dirty="0"/>
          </a:p>
          <a:p>
            <a:pPr marL="182563" indent="-6350"/>
            <a:r>
              <a:rPr lang="en-US" dirty="0"/>
              <a:t> </a:t>
            </a:r>
            <a:r>
              <a:rPr lang="en-US" dirty="0" smtClean="0"/>
              <a:t>Reading </a:t>
            </a:r>
            <a:r>
              <a:rPr lang="en-US" dirty="0"/>
              <a:t>Passage: </a:t>
            </a:r>
            <a:r>
              <a:rPr lang="en-US" dirty="0">
                <a:hlinkClick r:id="rId3"/>
              </a:rPr>
              <a:t>A Trip Through Two Climate </a:t>
            </a:r>
            <a:r>
              <a:rPr lang="en-US" dirty="0" smtClean="0">
                <a:hlinkClick r:id="rId3"/>
              </a:rPr>
              <a:t>Zones</a:t>
            </a:r>
            <a:endParaRPr lang="en-US" dirty="0" smtClean="0"/>
          </a:p>
          <a:p>
            <a:pPr marL="176213" indent="0">
              <a:buNone/>
            </a:pPr>
            <a:endParaRPr lang="en-US" dirty="0"/>
          </a:p>
          <a:p>
            <a:pPr marL="182563" indent="-6350"/>
            <a:r>
              <a:rPr lang="en-US" dirty="0"/>
              <a:t> </a:t>
            </a:r>
            <a:r>
              <a:rPr lang="en-US" dirty="0" smtClean="0"/>
              <a:t>eBook</a:t>
            </a:r>
            <a:r>
              <a:rPr lang="en-US" dirty="0"/>
              <a:t>: </a:t>
            </a:r>
            <a:r>
              <a:rPr lang="en-US" dirty="0">
                <a:hlinkClick r:id="rId4"/>
              </a:rPr>
              <a:t>A Trip to the Tropics</a:t>
            </a:r>
            <a:endParaRPr lang="en-US" dirty="0"/>
          </a:p>
          <a:p>
            <a:pPr marL="0" indent="0">
              <a:buNone/>
            </a:pPr>
            <a:endParaRPr lang="en-US" dirty="0"/>
          </a:p>
        </p:txBody>
      </p:sp>
      <p:sp>
        <p:nvSpPr>
          <p:cNvPr id="4" name="Footer Placeholder 3"/>
          <p:cNvSpPr>
            <a:spLocks noGrp="1"/>
          </p:cNvSpPr>
          <p:nvPr>
            <p:ph type="ftr" sz="quarter" idx="11"/>
          </p:nvPr>
        </p:nvSpPr>
        <p:spPr>
          <a:xfrm>
            <a:off x="4165600" y="6245225"/>
            <a:ext cx="5689600" cy="476250"/>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Tree>
    <p:extLst>
      <p:ext uri="{BB962C8B-B14F-4D97-AF65-F5344CB8AC3E}">
        <p14:creationId xmlns:p14="http://schemas.microsoft.com/office/powerpoint/2010/main" val="902277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4" y="241300"/>
            <a:ext cx="11415647" cy="768013"/>
          </a:xfrm>
        </p:spPr>
        <p:txBody>
          <a:bodyPr/>
          <a:lstStyle/>
          <a:p>
            <a:r>
              <a:rPr lang="en-US" dirty="0" smtClean="0"/>
              <a:t>What is </a:t>
            </a:r>
            <a:r>
              <a:rPr lang="en-US" b="1" dirty="0">
                <a:hlinkClick r:id="rId3"/>
              </a:rPr>
              <a:t>air pressure </a:t>
            </a:r>
            <a:r>
              <a:rPr lang="en-US" dirty="0" smtClean="0"/>
              <a:t>?</a:t>
            </a:r>
            <a:endParaRPr lang="en-US" dirty="0"/>
          </a:p>
        </p:txBody>
      </p:sp>
      <p:sp>
        <p:nvSpPr>
          <p:cNvPr id="3" name="Content Placeholder 2"/>
          <p:cNvSpPr>
            <a:spLocks noGrp="1"/>
          </p:cNvSpPr>
          <p:nvPr>
            <p:ph idx="1"/>
          </p:nvPr>
        </p:nvSpPr>
        <p:spPr>
          <a:xfrm>
            <a:off x="50801" y="1157592"/>
            <a:ext cx="11785600" cy="4961905"/>
          </a:xfrm>
        </p:spPr>
        <p:txBody>
          <a:bodyPr/>
          <a:lstStyle/>
          <a:p>
            <a:pPr marL="0" indent="0">
              <a:buNone/>
            </a:pPr>
            <a:r>
              <a:rPr lang="en-US" sz="2800" b="1" dirty="0" smtClean="0">
                <a:hlinkClick r:id="rId4"/>
              </a:rPr>
              <a:t>Air pressure </a:t>
            </a:r>
            <a:r>
              <a:rPr lang="en-US" sz="2800" b="1" dirty="0" smtClean="0"/>
              <a:t>is</a:t>
            </a:r>
          </a:p>
          <a:p>
            <a:pPr marL="0" indent="0">
              <a:buNone/>
            </a:pPr>
            <a:r>
              <a:rPr lang="en-US" sz="2800" b="1" dirty="0"/>
              <a:t>t</a:t>
            </a:r>
            <a:r>
              <a:rPr lang="en-US" sz="2800" b="1" dirty="0" smtClean="0"/>
              <a:t>he weight of air pushing on everything around it</a:t>
            </a:r>
            <a:r>
              <a:rPr lang="en-US" dirty="0" smtClean="0"/>
              <a:t>.</a:t>
            </a:r>
          </a:p>
          <a:p>
            <a:pPr marL="0" indent="0">
              <a:buNone/>
            </a:pPr>
            <a:r>
              <a:rPr lang="en-US" dirty="0" smtClean="0"/>
              <a:t>How do weather conditions affect air pressure?  Look at the map.</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Cold air = Higher pressure = partly sunny</a:t>
            </a:r>
          </a:p>
          <a:p>
            <a:pPr marL="0" indent="0">
              <a:buNone/>
            </a:pPr>
            <a:r>
              <a:rPr lang="en-US" sz="2800" dirty="0" smtClean="0"/>
              <a:t>Warm air = Lower pressure = stormy</a:t>
            </a:r>
          </a:p>
        </p:txBody>
      </p:sp>
      <p:pic>
        <p:nvPicPr>
          <p:cNvPr id="6152" name="Picture 8" descr="C:\Documents and Settings\096512\Local Settings\Temporary Internet Files\Content.IE5\WHRT3C1F\MP90044361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284" y="152050"/>
            <a:ext cx="1425068" cy="7992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a:xfrm>
            <a:off x="1773596" y="6391297"/>
            <a:ext cx="9376375" cy="414455"/>
          </a:xfrm>
        </p:spPr>
        <p:txBody>
          <a:bodyPr/>
          <a:lstStyle/>
          <a:p>
            <a:pPr>
              <a:defRPr/>
            </a:pPr>
            <a:endParaRPr lang="en-US" dirty="0" smtClean="0">
              <a:solidFill>
                <a:srgbClr val="000000"/>
              </a:solidFill>
            </a:endParaRPr>
          </a:p>
          <a:p>
            <a:pPr>
              <a:defRPr/>
            </a:pPr>
            <a:r>
              <a:rPr lang="en-US" dirty="0" smtClean="0">
                <a:solidFill>
                  <a:srgbClr val="000000"/>
                </a:solidFill>
              </a:rPr>
              <a:t>Department of Mathematics and Science</a:t>
            </a:r>
            <a:endParaRPr lang="en-US" dirty="0">
              <a:solidFill>
                <a:srgbClr val="000000"/>
              </a:solidFill>
            </a:endParaRPr>
          </a:p>
        </p:txBody>
      </p:sp>
      <p:sp>
        <p:nvSpPr>
          <p:cNvPr id="6" name="Rectangle 5"/>
          <p:cNvSpPr/>
          <p:nvPr/>
        </p:nvSpPr>
        <p:spPr>
          <a:xfrm>
            <a:off x="609600" y="2743201"/>
            <a:ext cx="10462403" cy="369332"/>
          </a:xfrm>
          <a:prstGeom prst="rect">
            <a:avLst/>
          </a:prstGeom>
        </p:spPr>
        <p:txBody>
          <a:bodyPr wrap="square">
            <a:spAutoFit/>
          </a:bodyPr>
          <a:lstStyle/>
          <a:p>
            <a:endParaRPr lang="en-US" dirty="0"/>
          </a:p>
        </p:txBody>
      </p:sp>
      <p:pic>
        <p:nvPicPr>
          <p:cNvPr id="7" name="Picture 6"/>
          <p:cNvPicPr>
            <a:picLocks noChangeAspect="1"/>
          </p:cNvPicPr>
          <p:nvPr/>
        </p:nvPicPr>
        <p:blipFill>
          <a:blip r:embed="rId6"/>
          <a:stretch>
            <a:fillRect/>
          </a:stretch>
        </p:blipFill>
        <p:spPr>
          <a:xfrm>
            <a:off x="10822934" y="5658"/>
            <a:ext cx="1316850" cy="987638"/>
          </a:xfrm>
          <a:prstGeom prst="rect">
            <a:avLst/>
          </a:prstGeom>
        </p:spPr>
      </p:pic>
      <p:sp>
        <p:nvSpPr>
          <p:cNvPr id="8" name="TextBox 7"/>
          <p:cNvSpPr txBox="1"/>
          <p:nvPr/>
        </p:nvSpPr>
        <p:spPr>
          <a:xfrm>
            <a:off x="10822934" y="1157592"/>
            <a:ext cx="1268066" cy="369332"/>
          </a:xfrm>
          <a:prstGeom prst="rect">
            <a:avLst/>
          </a:prstGeom>
          <a:noFill/>
        </p:spPr>
        <p:txBody>
          <a:bodyPr wrap="square" rtlCol="0">
            <a:spAutoFit/>
          </a:bodyPr>
          <a:lstStyle/>
          <a:p>
            <a:r>
              <a:rPr lang="en-US" dirty="0" smtClean="0"/>
              <a:t>p. 127</a:t>
            </a:r>
            <a:endParaRPr lang="en-US" dirty="0"/>
          </a:p>
        </p:txBody>
      </p:sp>
      <p:pic>
        <p:nvPicPr>
          <p:cNvPr id="10" name="Picture 9"/>
          <p:cNvPicPr>
            <a:picLocks noChangeAspect="1"/>
          </p:cNvPicPr>
          <p:nvPr/>
        </p:nvPicPr>
        <p:blipFill rotWithShape="1">
          <a:blip r:embed="rId7"/>
          <a:srcRect b="29687"/>
          <a:stretch/>
        </p:blipFill>
        <p:spPr>
          <a:xfrm>
            <a:off x="629785" y="2927867"/>
            <a:ext cx="3284066" cy="1829871"/>
          </a:xfrm>
          <a:prstGeom prst="rect">
            <a:avLst/>
          </a:prstGeom>
        </p:spPr>
      </p:pic>
      <p:pic>
        <p:nvPicPr>
          <p:cNvPr id="11" name="Picture 10"/>
          <p:cNvPicPr>
            <a:picLocks noChangeAspect="1"/>
          </p:cNvPicPr>
          <p:nvPr/>
        </p:nvPicPr>
        <p:blipFill>
          <a:blip r:embed="rId8"/>
          <a:stretch>
            <a:fillRect/>
          </a:stretch>
        </p:blipFill>
        <p:spPr>
          <a:xfrm>
            <a:off x="6215063" y="2975389"/>
            <a:ext cx="5621338" cy="3344928"/>
          </a:xfrm>
          <a:prstGeom prst="rect">
            <a:avLst/>
          </a:prstGeom>
        </p:spPr>
      </p:pic>
    </p:spTree>
    <p:extLst>
      <p:ext uri="{BB962C8B-B14F-4D97-AF65-F5344CB8AC3E}">
        <p14:creationId xmlns:p14="http://schemas.microsoft.com/office/powerpoint/2010/main" val="16034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a:t>
            </a:r>
            <a:r>
              <a:rPr lang="en-US" dirty="0">
                <a:hlinkClick r:id="rId3"/>
              </a:rPr>
              <a:t>air pressure </a:t>
            </a:r>
            <a:r>
              <a:rPr lang="en-US" dirty="0"/>
              <a:t>– measured?</a:t>
            </a:r>
            <a:br>
              <a:rPr lang="en-US" dirty="0"/>
            </a:br>
            <a:endParaRPr lang="en-US" dirty="0"/>
          </a:p>
        </p:txBody>
      </p:sp>
      <p:sp>
        <p:nvSpPr>
          <p:cNvPr id="4" name="Footer Placeholder 3"/>
          <p:cNvSpPr>
            <a:spLocks noGrp="1"/>
          </p:cNvSpPr>
          <p:nvPr>
            <p:ph type="ftr" sz="quarter" idx="11"/>
          </p:nvPr>
        </p:nvSpPr>
        <p:spPr/>
        <p:txBody>
          <a:bodyPr/>
          <a:lstStyle/>
          <a:p>
            <a:r>
              <a:rPr lang="en-US" smtClean="0"/>
              <a:t>Department of Science</a:t>
            </a:r>
            <a:endParaRPr lang="en-US" dirty="0"/>
          </a:p>
        </p:txBody>
      </p:sp>
      <p:pic>
        <p:nvPicPr>
          <p:cNvPr id="5" name="Picture 6" descr="C:\Documents and Settings\096512\Local Settings\Temporary Internet Files\Content.IE5\NLRQPP4G\MP900302894[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924800" y="1146175"/>
            <a:ext cx="3657600" cy="26090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814387" y="1594992"/>
            <a:ext cx="8915400" cy="523220"/>
          </a:xfrm>
          <a:prstGeom prst="rect">
            <a:avLst/>
          </a:prstGeom>
        </p:spPr>
        <p:txBody>
          <a:bodyPr wrap="square">
            <a:spAutoFit/>
          </a:bodyPr>
          <a:lstStyle/>
          <a:p>
            <a:r>
              <a:rPr lang="en-US" sz="2800" dirty="0" smtClean="0"/>
              <a:t>A  barometer is used to measure air pressure.</a:t>
            </a:r>
            <a:endParaRPr lang="en-US" sz="2800" dirty="0"/>
          </a:p>
        </p:txBody>
      </p:sp>
      <p:pic>
        <p:nvPicPr>
          <p:cNvPr id="7" name="Picture 6"/>
          <p:cNvPicPr>
            <a:picLocks noChangeAspect="1"/>
          </p:cNvPicPr>
          <p:nvPr/>
        </p:nvPicPr>
        <p:blipFill>
          <a:blip r:embed="rId5"/>
          <a:stretch>
            <a:fillRect/>
          </a:stretch>
        </p:blipFill>
        <p:spPr>
          <a:xfrm>
            <a:off x="1728788" y="2671425"/>
            <a:ext cx="2734469" cy="2501418"/>
          </a:xfrm>
          <a:prstGeom prst="rect">
            <a:avLst/>
          </a:prstGeom>
        </p:spPr>
      </p:pic>
      <p:pic>
        <p:nvPicPr>
          <p:cNvPr id="8" name="Picture 7"/>
          <p:cNvPicPr>
            <a:picLocks noChangeAspect="1"/>
          </p:cNvPicPr>
          <p:nvPr/>
        </p:nvPicPr>
        <p:blipFill>
          <a:blip r:embed="rId6"/>
          <a:stretch>
            <a:fillRect/>
          </a:stretch>
        </p:blipFill>
        <p:spPr>
          <a:xfrm>
            <a:off x="5272087" y="3979515"/>
            <a:ext cx="2466975" cy="1847850"/>
          </a:xfrm>
          <a:prstGeom prst="rect">
            <a:avLst/>
          </a:prstGeom>
        </p:spPr>
      </p:pic>
    </p:spTree>
    <p:extLst>
      <p:ext uri="{BB962C8B-B14F-4D97-AF65-F5344CB8AC3E}">
        <p14:creationId xmlns:p14="http://schemas.microsoft.com/office/powerpoint/2010/main" val="27891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4" y="0"/>
            <a:ext cx="10929939" cy="1014413"/>
          </a:xfrm>
        </p:spPr>
        <p:txBody>
          <a:bodyPr>
            <a:noAutofit/>
          </a:bodyPr>
          <a:lstStyle/>
          <a:p>
            <a:r>
              <a:rPr lang="en-US" sz="3600" b="1" dirty="0" smtClean="0"/>
              <a:t>Let’s try an </a:t>
            </a:r>
            <a:r>
              <a:rPr lang="en-US" sz="3600" dirty="0" smtClean="0">
                <a:hlinkClick r:id="rId3"/>
              </a:rPr>
              <a:t>air </a:t>
            </a:r>
            <a:r>
              <a:rPr lang="en-US" sz="3600" dirty="0">
                <a:hlinkClick r:id="rId3"/>
              </a:rPr>
              <a:t>pressure</a:t>
            </a:r>
            <a:r>
              <a:rPr lang="en-US" sz="3600" b="1" dirty="0" smtClean="0"/>
              <a:t> activity: </a:t>
            </a:r>
            <a:br>
              <a:rPr lang="en-US" sz="3600" b="1" dirty="0" smtClean="0"/>
            </a:br>
            <a:r>
              <a:rPr lang="en-US" sz="3600" b="1" dirty="0" smtClean="0"/>
              <a:t>A </a:t>
            </a:r>
            <a:r>
              <a:rPr lang="en-US" sz="3600" b="1" dirty="0"/>
              <a:t>Pressing Engagement </a:t>
            </a:r>
            <a:endParaRPr lang="en-US" sz="3600" dirty="0"/>
          </a:p>
        </p:txBody>
      </p:sp>
      <p:sp>
        <p:nvSpPr>
          <p:cNvPr id="3" name="Content Placeholder 2"/>
          <p:cNvSpPr>
            <a:spLocks noGrp="1"/>
          </p:cNvSpPr>
          <p:nvPr>
            <p:ph idx="1"/>
          </p:nvPr>
        </p:nvSpPr>
        <p:spPr>
          <a:xfrm>
            <a:off x="400050" y="1200149"/>
            <a:ext cx="11501438" cy="4926015"/>
          </a:xfrm>
        </p:spPr>
        <p:txBody>
          <a:bodyPr>
            <a:normAutofit fontScale="85000" lnSpcReduction="20000"/>
          </a:bodyPr>
          <a:lstStyle/>
          <a:p>
            <a:pPr marL="0" indent="0">
              <a:buNone/>
            </a:pPr>
            <a:r>
              <a:rPr lang="en-US" sz="3000" b="1" dirty="0" smtClean="0"/>
              <a:t>Materials:  </a:t>
            </a:r>
            <a:r>
              <a:rPr lang="en-US" sz="2800" dirty="0" smtClean="0"/>
              <a:t>Ruler</a:t>
            </a:r>
            <a:r>
              <a:rPr lang="en-US" sz="2800" dirty="0"/>
              <a:t>; a sheet of printer paper</a:t>
            </a:r>
            <a:r>
              <a:rPr lang="en-US" sz="2800" dirty="0" smtClean="0"/>
              <a:t>; a sheet of newspaper</a:t>
            </a:r>
          </a:p>
          <a:p>
            <a:pPr marL="0" indent="0">
              <a:buNone/>
            </a:pPr>
            <a:r>
              <a:rPr lang="en-US" sz="3000" b="1" dirty="0" smtClean="0"/>
              <a:t>Procedures:</a:t>
            </a:r>
            <a:endParaRPr lang="en-US" sz="3000" b="1" dirty="0"/>
          </a:p>
          <a:p>
            <a:pPr marL="514350" indent="-514350">
              <a:buFont typeface="+mj-lt"/>
              <a:buAutoNum type="arabicPeriod"/>
            </a:pPr>
            <a:r>
              <a:rPr lang="en-US" sz="3000" dirty="0"/>
              <a:t>Lay a ruler on a table with about </a:t>
            </a:r>
            <a:r>
              <a:rPr lang="en-US" sz="3000" dirty="0" smtClean="0"/>
              <a:t>8 cm </a:t>
            </a:r>
            <a:r>
              <a:rPr lang="en-US" sz="3000" dirty="0"/>
              <a:t>hanging over the edge.</a:t>
            </a:r>
          </a:p>
          <a:p>
            <a:pPr marL="514350" indent="-514350">
              <a:buFont typeface="+mj-lt"/>
              <a:buAutoNum type="arabicPeriod"/>
            </a:pPr>
            <a:r>
              <a:rPr lang="en-US" sz="3000" dirty="0"/>
              <a:t>Lay a sheet of printer paper on the part of the ruler in direct contact with the table.</a:t>
            </a:r>
          </a:p>
          <a:p>
            <a:pPr marL="514350" indent="-514350">
              <a:buFont typeface="+mj-lt"/>
              <a:buAutoNum type="arabicPeriod"/>
            </a:pPr>
            <a:r>
              <a:rPr lang="en-US" sz="3000" dirty="0"/>
              <a:t>Press the paper against the table until it is flat as possible.</a:t>
            </a:r>
          </a:p>
          <a:p>
            <a:pPr marL="514350" indent="-514350">
              <a:buFont typeface="+mj-lt"/>
              <a:buAutoNum type="arabicPeriod"/>
            </a:pPr>
            <a:r>
              <a:rPr lang="en-US" sz="3000" dirty="0"/>
              <a:t>Press down on part of the ruler hanging over the edge</a:t>
            </a:r>
            <a:r>
              <a:rPr lang="en-US" sz="3000" dirty="0" smtClean="0"/>
              <a:t>.  Observe. </a:t>
            </a:r>
            <a:endParaRPr lang="en-US" sz="3000" dirty="0"/>
          </a:p>
          <a:p>
            <a:pPr marL="514350" indent="-514350">
              <a:buFont typeface="+mj-lt"/>
              <a:buAutoNum type="arabicPeriod"/>
            </a:pPr>
            <a:r>
              <a:rPr lang="en-US" sz="3000" dirty="0"/>
              <a:t>Repeat the above steps except replace the printer paper with a large sheet of opened newspaper in the second </a:t>
            </a:r>
            <a:r>
              <a:rPr lang="en-US" sz="3000" dirty="0" smtClean="0"/>
              <a:t>step.  Observe.</a:t>
            </a:r>
          </a:p>
          <a:p>
            <a:pPr marL="0" indent="0">
              <a:buNone/>
            </a:pPr>
            <a:r>
              <a:rPr lang="en-US" sz="3000" b="1" dirty="0" smtClean="0"/>
              <a:t>Conclusion:  </a:t>
            </a:r>
            <a:r>
              <a:rPr lang="en-US" sz="3000" dirty="0" smtClean="0"/>
              <a:t>What did you discover? </a:t>
            </a:r>
          </a:p>
          <a:p>
            <a:pPr marL="0" indent="0">
              <a:buNone/>
            </a:pPr>
            <a:r>
              <a:rPr lang="en-US" sz="3000" dirty="0"/>
              <a:t> </a:t>
            </a:r>
            <a:r>
              <a:rPr lang="en-US" sz="3000" dirty="0" smtClean="0"/>
              <a:t>  Which model goes with the printer paper observation?</a:t>
            </a:r>
          </a:p>
          <a:p>
            <a:pPr marL="0" indent="0">
              <a:buNone/>
            </a:pPr>
            <a:r>
              <a:rPr lang="en-US" sz="3000" dirty="0"/>
              <a:t> </a:t>
            </a:r>
            <a:r>
              <a:rPr lang="en-US" sz="3000" dirty="0" smtClean="0"/>
              <a:t>  </a:t>
            </a:r>
            <a:r>
              <a:rPr lang="en-US" sz="3000" dirty="0"/>
              <a:t>Which model goes with the </a:t>
            </a:r>
            <a:r>
              <a:rPr lang="en-US" sz="3000" dirty="0" smtClean="0"/>
              <a:t>newspaper observation?</a:t>
            </a:r>
            <a:endParaRPr lang="en-US" sz="3000" dirty="0"/>
          </a:p>
          <a:p>
            <a:pPr marL="0" indent="0">
              <a:buNone/>
            </a:pPr>
            <a:endParaRPr lang="en-US" sz="3000"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smtClean="0"/>
          </a:p>
          <a:p>
            <a:r>
              <a:rPr lang="en-US" dirty="0" smtClean="0"/>
              <a:t>Department of Science</a:t>
            </a:r>
            <a:endParaRPr lang="en-US" dirty="0"/>
          </a:p>
        </p:txBody>
      </p:sp>
      <p:pic>
        <p:nvPicPr>
          <p:cNvPr id="5" name="Picture 4"/>
          <p:cNvPicPr>
            <a:picLocks noChangeAspect="1"/>
          </p:cNvPicPr>
          <p:nvPr/>
        </p:nvPicPr>
        <p:blipFill>
          <a:blip r:embed="rId4"/>
          <a:stretch>
            <a:fillRect/>
          </a:stretch>
        </p:blipFill>
        <p:spPr>
          <a:xfrm>
            <a:off x="9174956" y="4653362"/>
            <a:ext cx="971550" cy="704850"/>
          </a:xfrm>
          <a:prstGeom prst="rect">
            <a:avLst/>
          </a:prstGeom>
        </p:spPr>
      </p:pic>
      <p:pic>
        <p:nvPicPr>
          <p:cNvPr id="6" name="Picture 5"/>
          <p:cNvPicPr>
            <a:picLocks noChangeAspect="1"/>
          </p:cNvPicPr>
          <p:nvPr/>
        </p:nvPicPr>
        <p:blipFill>
          <a:blip r:embed="rId5"/>
          <a:stretch>
            <a:fillRect/>
          </a:stretch>
        </p:blipFill>
        <p:spPr>
          <a:xfrm>
            <a:off x="9174956" y="5524503"/>
            <a:ext cx="1390650" cy="619125"/>
          </a:xfrm>
          <a:prstGeom prst="rect">
            <a:avLst/>
          </a:prstGeom>
        </p:spPr>
      </p:pic>
      <p:sp>
        <p:nvSpPr>
          <p:cNvPr id="8" name="TextBox 7"/>
          <p:cNvSpPr txBox="1"/>
          <p:nvPr/>
        </p:nvSpPr>
        <p:spPr>
          <a:xfrm>
            <a:off x="2514601" y="5663629"/>
            <a:ext cx="5511799" cy="923330"/>
          </a:xfrm>
          <a:prstGeom prst="rect">
            <a:avLst/>
          </a:prstGeom>
          <a:noFill/>
        </p:spPr>
        <p:txBody>
          <a:bodyPr wrap="square" rtlCol="0">
            <a:spAutoFit/>
          </a:bodyPr>
          <a:lstStyle/>
          <a:p>
            <a:pPr defTabSz="928299">
              <a:defRPr/>
            </a:pPr>
            <a:endParaRPr lang="en-US" b="1" dirty="0" smtClean="0"/>
          </a:p>
          <a:p>
            <a:pPr defTabSz="928299">
              <a:defRPr/>
            </a:pPr>
            <a:r>
              <a:rPr lang="en-US" b="1" dirty="0" smtClean="0"/>
              <a:t>Elaborate</a:t>
            </a:r>
            <a:r>
              <a:rPr lang="en-US" b="1" dirty="0"/>
              <a:t>:   </a:t>
            </a:r>
            <a:r>
              <a:rPr lang="en-US" dirty="0"/>
              <a:t>Explore the Jumping Ping Pong Balls Inquiry.  See the </a:t>
            </a:r>
            <a:r>
              <a:rPr lang="en-US" u="sng" dirty="0">
                <a:hlinkClick r:id="rId6"/>
              </a:rPr>
              <a:t>Jumping Ping Pong Balls</a:t>
            </a:r>
            <a:r>
              <a:rPr lang="en-US" dirty="0"/>
              <a:t> </a:t>
            </a:r>
            <a:r>
              <a:rPr lang="en-US" dirty="0" smtClean="0"/>
              <a:t> </a:t>
            </a:r>
            <a:r>
              <a:rPr lang="en-US" dirty="0"/>
              <a:t>link.</a:t>
            </a:r>
          </a:p>
        </p:txBody>
      </p:sp>
      <p:sp>
        <p:nvSpPr>
          <p:cNvPr id="9" name="TextBox 8"/>
          <p:cNvSpPr txBox="1"/>
          <p:nvPr/>
        </p:nvSpPr>
        <p:spPr>
          <a:xfrm>
            <a:off x="8743950" y="5579270"/>
            <a:ext cx="431006" cy="369332"/>
          </a:xfrm>
          <a:prstGeom prst="rect">
            <a:avLst/>
          </a:prstGeom>
          <a:noFill/>
        </p:spPr>
        <p:txBody>
          <a:bodyPr wrap="square" rtlCol="0">
            <a:spAutoFit/>
          </a:bodyPr>
          <a:lstStyle/>
          <a:p>
            <a:r>
              <a:rPr lang="en-US" dirty="0" smtClean="0"/>
              <a:t>2. </a:t>
            </a:r>
            <a:endParaRPr lang="en-US" dirty="0"/>
          </a:p>
        </p:txBody>
      </p:sp>
      <p:sp>
        <p:nvSpPr>
          <p:cNvPr id="10" name="TextBox 9"/>
          <p:cNvSpPr txBox="1"/>
          <p:nvPr/>
        </p:nvSpPr>
        <p:spPr>
          <a:xfrm flipH="1">
            <a:off x="8732518" y="4829175"/>
            <a:ext cx="442437" cy="369332"/>
          </a:xfrm>
          <a:prstGeom prst="rect">
            <a:avLst/>
          </a:prstGeom>
          <a:noFill/>
        </p:spPr>
        <p:txBody>
          <a:bodyPr wrap="square" rtlCol="0">
            <a:spAutoFit/>
          </a:bodyPr>
          <a:lstStyle/>
          <a:p>
            <a:r>
              <a:rPr lang="en-US" dirty="0" smtClean="0"/>
              <a:t>1.</a:t>
            </a:r>
            <a:endParaRPr lang="en-US" dirty="0"/>
          </a:p>
        </p:txBody>
      </p:sp>
      <p:pic>
        <p:nvPicPr>
          <p:cNvPr id="14" name="Picture 13"/>
          <p:cNvPicPr>
            <a:picLocks noChangeAspect="1"/>
          </p:cNvPicPr>
          <p:nvPr/>
        </p:nvPicPr>
        <p:blipFill>
          <a:blip r:embed="rId7"/>
          <a:stretch>
            <a:fillRect/>
          </a:stretch>
        </p:blipFill>
        <p:spPr>
          <a:xfrm>
            <a:off x="7851223" y="6084891"/>
            <a:ext cx="963370" cy="720601"/>
          </a:xfrm>
          <a:prstGeom prst="rect">
            <a:avLst/>
          </a:prstGeom>
        </p:spPr>
      </p:pic>
    </p:spTree>
    <p:extLst>
      <p:ext uri="{BB962C8B-B14F-4D97-AF65-F5344CB8AC3E}">
        <p14:creationId xmlns:p14="http://schemas.microsoft.com/office/powerpoint/2010/main" val="44853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323"/>
            <a:ext cx="10972800" cy="899857"/>
          </a:xfrm>
        </p:spPr>
        <p:txBody>
          <a:bodyPr>
            <a:normAutofit/>
          </a:bodyPr>
          <a:lstStyle/>
          <a:p>
            <a:r>
              <a:rPr lang="en-US" sz="3600" dirty="0" smtClean="0"/>
              <a:t>How does  </a:t>
            </a:r>
            <a:r>
              <a:rPr lang="en-US" sz="3600" dirty="0">
                <a:hlinkClick r:id="rId3"/>
              </a:rPr>
              <a:t>Air </a:t>
            </a:r>
            <a:r>
              <a:rPr lang="en-US" sz="3600" dirty="0" smtClean="0">
                <a:hlinkClick r:id="rId3"/>
              </a:rPr>
              <a:t>Temperature</a:t>
            </a:r>
            <a:r>
              <a:rPr lang="en-US" sz="3600" dirty="0" smtClean="0"/>
              <a:t> influence weather? </a:t>
            </a:r>
            <a:endParaRPr lang="en-US" sz="3600" dirty="0"/>
          </a:p>
        </p:txBody>
      </p:sp>
      <p:sp>
        <p:nvSpPr>
          <p:cNvPr id="3" name="Content Placeholder 2"/>
          <p:cNvSpPr>
            <a:spLocks noGrp="1"/>
          </p:cNvSpPr>
          <p:nvPr>
            <p:ph idx="1"/>
          </p:nvPr>
        </p:nvSpPr>
        <p:spPr>
          <a:xfrm>
            <a:off x="510940" y="1141025"/>
            <a:ext cx="10972800" cy="4525963"/>
          </a:xfrm>
        </p:spPr>
        <p:txBody>
          <a:bodyPr>
            <a:normAutofit/>
          </a:bodyPr>
          <a:lstStyle/>
          <a:p>
            <a:pPr marL="0" indent="0">
              <a:buNone/>
            </a:pPr>
            <a:r>
              <a:rPr lang="en-US" sz="2800" dirty="0" smtClean="0"/>
              <a:t>Air Temperature determines what form of precipitation will fall to the ground.</a:t>
            </a:r>
          </a:p>
          <a:p>
            <a:pPr marL="0" indent="0">
              <a:buNone/>
            </a:pPr>
            <a:r>
              <a:rPr lang="en-US" dirty="0" smtClean="0"/>
              <a:t>What is </a:t>
            </a:r>
            <a:r>
              <a:rPr lang="en-US" dirty="0" smtClean="0">
                <a:hlinkClick r:id="rId4"/>
              </a:rPr>
              <a:t>temperature</a:t>
            </a:r>
            <a:r>
              <a:rPr lang="en-US" dirty="0" smtClean="0"/>
              <a:t> ?</a:t>
            </a:r>
          </a:p>
          <a:p>
            <a:pPr>
              <a:buFont typeface="Arial" panose="020B0604020202020204" pitchFamily="34" charset="0"/>
              <a:buChar char="•"/>
            </a:pPr>
            <a:r>
              <a:rPr lang="en-US" sz="2800" dirty="0" smtClean="0"/>
              <a:t>Temperature is the measure of how hot or cold the air is outside. </a:t>
            </a:r>
          </a:p>
          <a:p>
            <a:pPr marL="0" indent="0">
              <a:buNone/>
            </a:pPr>
            <a:r>
              <a:rPr lang="en-US" dirty="0" smtClean="0"/>
              <a:t>What tool is used to measure the air temperature?</a:t>
            </a:r>
          </a:p>
          <a:p>
            <a:r>
              <a:rPr lang="en-US" sz="2800" dirty="0" smtClean="0"/>
              <a:t>thermometer</a:t>
            </a:r>
            <a:endParaRPr lang="en-US" sz="2800" dirty="0"/>
          </a:p>
        </p:txBody>
      </p:sp>
      <p:sp>
        <p:nvSpPr>
          <p:cNvPr id="4" name="Footer Placeholder 3"/>
          <p:cNvSpPr>
            <a:spLocks noGrp="1"/>
          </p:cNvSpPr>
          <p:nvPr>
            <p:ph type="ftr" sz="quarter" idx="11"/>
          </p:nvPr>
        </p:nvSpPr>
        <p:spPr/>
        <p:txBody>
          <a:bodyPr/>
          <a:lstStyle/>
          <a:p>
            <a:r>
              <a:rPr lang="en-US" smtClean="0"/>
              <a:t>Department of Science</a:t>
            </a:r>
            <a:endParaRPr lang="en-US" dirty="0"/>
          </a:p>
        </p:txBody>
      </p:sp>
      <p:pic>
        <p:nvPicPr>
          <p:cNvPr id="5" name="Picture 4"/>
          <p:cNvPicPr>
            <a:picLocks noChangeAspect="1"/>
          </p:cNvPicPr>
          <p:nvPr/>
        </p:nvPicPr>
        <p:blipFill>
          <a:blip r:embed="rId5"/>
          <a:stretch>
            <a:fillRect/>
          </a:stretch>
        </p:blipFill>
        <p:spPr>
          <a:xfrm>
            <a:off x="8150943" y="1796679"/>
            <a:ext cx="1377764" cy="942681"/>
          </a:xfrm>
          <a:prstGeom prst="rect">
            <a:avLst/>
          </a:prstGeom>
        </p:spPr>
      </p:pic>
      <p:pic>
        <p:nvPicPr>
          <p:cNvPr id="8" name="Picture 7"/>
          <p:cNvPicPr>
            <a:picLocks noChangeAspect="1"/>
          </p:cNvPicPr>
          <p:nvPr/>
        </p:nvPicPr>
        <p:blipFill>
          <a:blip r:embed="rId6"/>
          <a:stretch>
            <a:fillRect/>
          </a:stretch>
        </p:blipFill>
        <p:spPr>
          <a:xfrm>
            <a:off x="9310963" y="3746802"/>
            <a:ext cx="1514352" cy="943804"/>
          </a:xfrm>
          <a:prstGeom prst="rect">
            <a:avLst/>
          </a:prstGeom>
        </p:spPr>
      </p:pic>
      <p:pic>
        <p:nvPicPr>
          <p:cNvPr id="10" name="Picture 9"/>
          <p:cNvPicPr>
            <a:picLocks noChangeAspect="1"/>
          </p:cNvPicPr>
          <p:nvPr/>
        </p:nvPicPr>
        <p:blipFill rotWithShape="1">
          <a:blip r:embed="rId7"/>
          <a:srcRect l="27312" t="1908" r="33364" b="1463"/>
          <a:stretch/>
        </p:blipFill>
        <p:spPr>
          <a:xfrm rot="20044740">
            <a:off x="7913568" y="3821605"/>
            <a:ext cx="762363" cy="2320209"/>
          </a:xfrm>
          <a:prstGeom prst="rect">
            <a:avLst/>
          </a:prstGeom>
        </p:spPr>
      </p:pic>
      <p:pic>
        <p:nvPicPr>
          <p:cNvPr id="11" name="Picture 10"/>
          <p:cNvPicPr>
            <a:picLocks noChangeAspect="1"/>
          </p:cNvPicPr>
          <p:nvPr/>
        </p:nvPicPr>
        <p:blipFill>
          <a:blip r:embed="rId8"/>
          <a:stretch>
            <a:fillRect/>
          </a:stretch>
        </p:blipFill>
        <p:spPr>
          <a:xfrm>
            <a:off x="10825315" y="-16028"/>
            <a:ext cx="1316850" cy="987638"/>
          </a:xfrm>
          <a:prstGeom prst="rect">
            <a:avLst/>
          </a:prstGeom>
        </p:spPr>
      </p:pic>
      <p:sp>
        <p:nvSpPr>
          <p:cNvPr id="12" name="TextBox 11"/>
          <p:cNvSpPr txBox="1"/>
          <p:nvPr/>
        </p:nvSpPr>
        <p:spPr>
          <a:xfrm>
            <a:off x="11080955" y="956359"/>
            <a:ext cx="955111" cy="369332"/>
          </a:xfrm>
          <a:prstGeom prst="rect">
            <a:avLst/>
          </a:prstGeom>
          <a:noFill/>
        </p:spPr>
        <p:txBody>
          <a:bodyPr wrap="square" rtlCol="0">
            <a:spAutoFit/>
          </a:bodyPr>
          <a:lstStyle/>
          <a:p>
            <a:r>
              <a:rPr lang="en-US" dirty="0" smtClean="0"/>
              <a:t>p. 128</a:t>
            </a:r>
            <a:endParaRPr lang="en-US" dirty="0"/>
          </a:p>
        </p:txBody>
      </p:sp>
    </p:spTree>
    <p:extLst>
      <p:ext uri="{BB962C8B-B14F-4D97-AF65-F5344CB8AC3E}">
        <p14:creationId xmlns:p14="http://schemas.microsoft.com/office/powerpoint/2010/main" val="20514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5381</Words>
  <Application>Microsoft Office PowerPoint</Application>
  <PresentationFormat>Widescreen</PresentationFormat>
  <Paragraphs>689</Paragraphs>
  <Slides>53</Slides>
  <Notes>49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Office Theme</vt:lpstr>
      <vt:lpstr>     Grade 5   </vt:lpstr>
      <vt:lpstr>Big Idea 7: Earth Systems and Patterns </vt:lpstr>
      <vt:lpstr>  What is WEATHER ?       </vt:lpstr>
      <vt:lpstr>PowerPoint Presentation</vt:lpstr>
      <vt:lpstr>What are Factors Affecting Weather? </vt:lpstr>
      <vt:lpstr>What is air pressure ?</vt:lpstr>
      <vt:lpstr>How is air pressure – measured? </vt:lpstr>
      <vt:lpstr>Let’s try an air pressure activity:  A Pressing Engagement </vt:lpstr>
      <vt:lpstr>How does  Air Temperature influence weather? </vt:lpstr>
      <vt:lpstr>What is Humidity?</vt:lpstr>
      <vt:lpstr> What are the basic Clouds ? </vt:lpstr>
      <vt:lpstr>           Cirrus Clouds                  High Level Clouds</vt:lpstr>
      <vt:lpstr>Stratus Clouds  Low Level Clouds</vt:lpstr>
      <vt:lpstr>Cumulus Clouds  Mid Level Clouds</vt:lpstr>
      <vt:lpstr>   Cumulonimbus      Mid Level Clouds</vt:lpstr>
      <vt:lpstr>   Clouds in Art Activity Using the S’COOL Cloud Chart   </vt:lpstr>
      <vt:lpstr>Clouds Type Quiz Answers</vt:lpstr>
      <vt:lpstr>What is Precipitation?</vt:lpstr>
      <vt:lpstr>Forms of Precipitation Group Project</vt:lpstr>
      <vt:lpstr> Wind Speed and Direction What is Wind?  </vt:lpstr>
      <vt:lpstr> Weather observations &amp; Tools   </vt:lpstr>
      <vt:lpstr>Weather - Tool Match Up</vt:lpstr>
      <vt:lpstr>Weather - Tool Match Up</vt:lpstr>
      <vt:lpstr>           What is the difference between weather and climate?   </vt:lpstr>
      <vt:lpstr>    Geographical Factors that Affecting Weather and Climate pp. 132 - 136</vt:lpstr>
      <vt:lpstr> How can Proximity to Bodies of Water affect a climate?   </vt:lpstr>
      <vt:lpstr>                          What is                               Elevation? </vt:lpstr>
      <vt:lpstr>Proximity to the Equator or Latitude</vt:lpstr>
      <vt:lpstr>Comparing Climates at the Same Latitude</vt:lpstr>
      <vt:lpstr>PowerPoint Presentation</vt:lpstr>
      <vt:lpstr>What is the biggest factor that influences weather and climate worldwide? </vt:lpstr>
      <vt:lpstr>PowerPoint Presentation</vt:lpstr>
      <vt:lpstr>What are the Three Main Climate Zones? ScienceSaurus Handbook p. 216</vt:lpstr>
      <vt:lpstr>Polar Climates</vt:lpstr>
      <vt:lpstr>Temperate Climates</vt:lpstr>
      <vt:lpstr>Tropical Climates</vt:lpstr>
      <vt:lpstr>Climate Zones </vt:lpstr>
      <vt:lpstr> Concept Review: Climate </vt:lpstr>
      <vt:lpstr> Concept Review: Types of Climates </vt:lpstr>
      <vt:lpstr>  How Do Different Environments’ Climate Differ? Use as a resource for PSELL Climate Activity: Climate Zones  pp. 134-136   </vt:lpstr>
      <vt:lpstr>Big Idea 7 Earth Systems &amp; Patterns Games</vt:lpstr>
      <vt:lpstr>Sample FCAT 2.0 Question SC.E.5.7.3 Florida Achieves</vt:lpstr>
      <vt:lpstr>Sample FCAT 2.0 Question SC.E.5.7.3 Florida Achieves</vt:lpstr>
      <vt:lpstr>Sample FCAT 2.0 Question SC.E.5.7.3 Florida Achieves</vt:lpstr>
      <vt:lpstr>Sample FCAT 2.0 Question SC.E.5.7.3 Florida Achieves</vt:lpstr>
      <vt:lpstr>Sample FCAT 2.0 Question SC.E.5.7.1 Florida Achieves</vt:lpstr>
      <vt:lpstr>Sample FCAT 2.0 Question SC.E.5.7.1 Florida Achieves</vt:lpstr>
      <vt:lpstr>Sample FCAT 2.0 Question SC.E.5.7.1 Florida Achieves</vt:lpstr>
      <vt:lpstr>Sample FCAT 2.0 Question SC.E.5.7.1 Florida Achieves</vt:lpstr>
      <vt:lpstr>Weather &amp; Climate Resources</vt:lpstr>
      <vt:lpstr>Making Weather Instruments Resources</vt:lpstr>
      <vt:lpstr>Weather Sites for Kids</vt:lpstr>
      <vt:lpstr>Discovery Education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Casanas, Noreyda A.</dc:creator>
  <cp:lastModifiedBy>Kathryn Simonelli</cp:lastModifiedBy>
  <cp:revision>272</cp:revision>
  <cp:lastPrinted>2016-12-02T20:36:25Z</cp:lastPrinted>
  <dcterms:created xsi:type="dcterms:W3CDTF">2016-01-13T19:04:32Z</dcterms:created>
  <dcterms:modified xsi:type="dcterms:W3CDTF">2018-03-13T13:36:25Z</dcterms:modified>
</cp:coreProperties>
</file>